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8" r:id="rId5"/>
    <p:sldId id="275" r:id="rId6"/>
    <p:sldId id="269" r:id="rId7"/>
    <p:sldId id="265" r:id="rId8"/>
    <p:sldId id="270" r:id="rId9"/>
    <p:sldId id="287" r:id="rId10"/>
    <p:sldId id="266" r:id="rId11"/>
    <p:sldId id="267" r:id="rId12"/>
    <p:sldId id="259" r:id="rId13"/>
    <p:sldId id="260" r:id="rId14"/>
    <p:sldId id="263" r:id="rId15"/>
    <p:sldId id="261" r:id="rId16"/>
    <p:sldId id="262" r:id="rId17"/>
    <p:sldId id="286" r:id="rId18"/>
    <p:sldId id="271" r:id="rId19"/>
    <p:sldId id="278" r:id="rId20"/>
    <p:sldId id="272" r:id="rId21"/>
    <p:sldId id="279" r:id="rId22"/>
    <p:sldId id="280" r:id="rId23"/>
    <p:sldId id="283" r:id="rId24"/>
    <p:sldId id="284" r:id="rId25"/>
    <p:sldId id="285" r:id="rId26"/>
    <p:sldId id="273" r:id="rId27"/>
    <p:sldId id="277" r:id="rId28"/>
    <p:sldId id="274" r:id="rId29"/>
    <p:sldId id="281" r:id="rId30"/>
    <p:sldId id="282" r:id="rId31"/>
    <p:sldId id="288"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17578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184082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1625010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3603064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247457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213354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98300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326168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169691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778171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8E119-C456-42B1-9BCA-43AA198B2657}" type="datetimeFigureOut">
              <a:rPr lang="en-GB" smtClean="0"/>
              <a:pPr/>
              <a:t>30/09/2016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301836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08E119-C456-42B1-9BCA-43AA198B2657}" type="datetimeFigureOut">
              <a:rPr lang="en-GB" smtClean="0"/>
              <a:pPr/>
              <a:t>30/09/2016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15625-B94F-4701-9D29-6B1F924324F4}" type="slidenum">
              <a:rPr lang="en-GB" smtClean="0"/>
              <a:pPr/>
              <a:t>‹#›</a:t>
            </a:fld>
            <a:endParaRPr lang="en-GB"/>
          </a:p>
        </p:txBody>
      </p:sp>
    </p:spTree>
    <p:extLst>
      <p:ext uri="{BB962C8B-B14F-4D97-AF65-F5344CB8AC3E}">
        <p14:creationId xmlns="" xmlns:p14="http://schemas.microsoft.com/office/powerpoint/2010/main" val="3884407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600" b="1" i="1" dirty="0" smtClean="0"/>
              <a:t>Some thoughts on the centrality of employers to achieving more and better higher level vocational education</a:t>
            </a:r>
            <a:endParaRPr lang="en-GB" sz="3600" b="1" i="1" dirty="0"/>
          </a:p>
        </p:txBody>
      </p:sp>
      <p:sp>
        <p:nvSpPr>
          <p:cNvPr id="3" name="Subtitle 2"/>
          <p:cNvSpPr>
            <a:spLocks noGrp="1"/>
          </p:cNvSpPr>
          <p:nvPr>
            <p:ph type="subTitle" idx="1"/>
          </p:nvPr>
        </p:nvSpPr>
        <p:spPr/>
        <p:txBody>
          <a:bodyPr/>
          <a:lstStyle/>
          <a:p>
            <a:endParaRPr lang="en-GB" dirty="0" smtClean="0"/>
          </a:p>
          <a:p>
            <a:r>
              <a:rPr lang="en-GB" dirty="0" err="1" smtClean="0"/>
              <a:t>Ewart</a:t>
            </a:r>
            <a:r>
              <a:rPr lang="en-GB" dirty="0" smtClean="0"/>
              <a:t> Keep</a:t>
            </a:r>
          </a:p>
          <a:p>
            <a:r>
              <a:rPr lang="en-GB" dirty="0" smtClean="0"/>
              <a:t>SKOPE</a:t>
            </a:r>
            <a:endParaRPr lang="en-GB" dirty="0"/>
          </a:p>
        </p:txBody>
      </p:sp>
    </p:spTree>
    <p:extLst>
      <p:ext uri="{BB962C8B-B14F-4D97-AF65-F5344CB8AC3E}">
        <p14:creationId xmlns="" xmlns:p14="http://schemas.microsoft.com/office/powerpoint/2010/main" val="2880370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There is a deep tension around employers and skills policy</a:t>
            </a:r>
            <a:endParaRPr lang="en-GB" b="1"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In the main, employers have acted as grumpy customers of the skills system, rather than as an integral part of it. The CBI’s director of employment and skills policy, Neil Carberry, suggested in relation to apprenticeship reform that</a:t>
            </a:r>
            <a:r>
              <a:rPr lang="en-GB" i="1" dirty="0" smtClean="0"/>
              <a:t>, “businesses want to be an empowered consumer, not training providers themselves”.  </a:t>
            </a:r>
            <a:r>
              <a:rPr lang="en-GB" b="1" dirty="0" smtClean="0"/>
              <a:t>Compare this with the views of a German employer.</a:t>
            </a:r>
          </a:p>
          <a:p>
            <a:pPr marL="0" indent="0">
              <a:buNone/>
            </a:pPr>
            <a:endParaRPr lang="en-GB" i="1" dirty="0"/>
          </a:p>
          <a:p>
            <a:pPr marL="0" indent="0">
              <a:buNone/>
            </a:pPr>
            <a:r>
              <a:rPr lang="en-GB" dirty="0" smtClean="0"/>
              <a:t>Government has been keen for employers to become more involved, specify what they want more clearly, and spend more.  The apprenticeship levy suggests a final dawning that this won’t always happen through voluntary action.  </a:t>
            </a:r>
            <a:endParaRPr lang="en-GB" dirty="0"/>
          </a:p>
        </p:txBody>
      </p:sp>
    </p:spTree>
    <p:extLst>
      <p:ext uri="{BB962C8B-B14F-4D97-AF65-F5344CB8AC3E}">
        <p14:creationId xmlns="" xmlns:p14="http://schemas.microsoft.com/office/powerpoint/2010/main" val="1131006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example of apprenticeship</a:t>
            </a:r>
            <a:endParaRPr lang="en-GB" b="1" dirty="0"/>
          </a:p>
        </p:txBody>
      </p:sp>
      <p:sp>
        <p:nvSpPr>
          <p:cNvPr id="3" name="Content Placeholder 2"/>
          <p:cNvSpPr>
            <a:spLocks noGrp="1"/>
          </p:cNvSpPr>
          <p:nvPr>
            <p:ph idx="1"/>
          </p:nvPr>
        </p:nvSpPr>
        <p:spPr/>
        <p:txBody>
          <a:bodyPr>
            <a:normAutofit lnSpcReduction="10000"/>
          </a:bodyPr>
          <a:lstStyle/>
          <a:p>
            <a:endParaRPr lang="en-GB" dirty="0" smtClean="0"/>
          </a:p>
          <a:p>
            <a:pPr marL="0" indent="0">
              <a:buNone/>
            </a:pPr>
            <a:r>
              <a:rPr lang="en-GB" dirty="0" smtClean="0"/>
              <a:t>Apprenticeship is the primary form of initial education and training that employers can directly deliver.  Policy has long wanted more and better apprenticeships, and current reforms of standards, funding, delivery, assessment and certification aim to deliver this.</a:t>
            </a:r>
          </a:p>
          <a:p>
            <a:pPr marL="0" indent="0">
              <a:buNone/>
            </a:pPr>
            <a:endParaRPr lang="en-GB" dirty="0"/>
          </a:p>
          <a:p>
            <a:pPr marL="0" indent="0">
              <a:buNone/>
            </a:pPr>
            <a:r>
              <a:rPr lang="en-GB" dirty="0" smtClean="0"/>
              <a:t>What are the chances of these goals? </a:t>
            </a:r>
            <a:endParaRPr lang="en-GB" dirty="0"/>
          </a:p>
        </p:txBody>
      </p:sp>
    </p:spTree>
    <p:extLst>
      <p:ext uri="{BB962C8B-B14F-4D97-AF65-F5344CB8AC3E}">
        <p14:creationId xmlns="" xmlns:p14="http://schemas.microsoft.com/office/powerpoint/2010/main" val="4294679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evidence from SASE</a:t>
            </a:r>
            <a:endParaRPr lang="en-GB" b="1" dirty="0"/>
          </a:p>
        </p:txBody>
      </p:sp>
      <p:sp>
        <p:nvSpPr>
          <p:cNvPr id="3" name="Content Placeholder 2"/>
          <p:cNvSpPr>
            <a:spLocks noGrp="1"/>
          </p:cNvSpPr>
          <p:nvPr>
            <p:ph idx="1"/>
          </p:nvPr>
        </p:nvSpPr>
        <p:spPr/>
        <p:txBody>
          <a:bodyPr>
            <a:normAutofit fontScale="70000" lnSpcReduction="20000"/>
          </a:bodyPr>
          <a:lstStyle/>
          <a:p>
            <a:pPr>
              <a:lnSpc>
                <a:spcPct val="80000"/>
              </a:lnSpc>
              <a:buNone/>
            </a:pPr>
            <a:r>
              <a:rPr lang="en-GB" b="1" dirty="0" smtClean="0"/>
              <a:t>In 2009 the government consulted on the Specification of Apprenticeship Standards in England.  There were 357 responses (we don’t know how many of these were from employers or their representatives).  </a:t>
            </a:r>
          </a:p>
          <a:p>
            <a:pPr>
              <a:lnSpc>
                <a:spcPct val="80000"/>
              </a:lnSpc>
              <a:buNone/>
            </a:pPr>
            <a:endParaRPr lang="en-GB" dirty="0" smtClean="0"/>
          </a:p>
          <a:p>
            <a:pPr>
              <a:lnSpc>
                <a:spcPct val="80000"/>
              </a:lnSpc>
              <a:buNone/>
            </a:pPr>
            <a:endParaRPr lang="en-GB" dirty="0" smtClean="0"/>
          </a:p>
          <a:p>
            <a:pPr>
              <a:lnSpc>
                <a:spcPct val="80000"/>
              </a:lnSpc>
            </a:pPr>
            <a:r>
              <a:rPr lang="en-GB" dirty="0" smtClean="0"/>
              <a:t>A large majority (70%) rejected the idea that maths and English should be required in all frameworks.</a:t>
            </a:r>
          </a:p>
          <a:p>
            <a:pPr>
              <a:lnSpc>
                <a:spcPct val="80000"/>
              </a:lnSpc>
            </a:pPr>
            <a:endParaRPr lang="en-GB" dirty="0" smtClean="0"/>
          </a:p>
          <a:p>
            <a:pPr>
              <a:lnSpc>
                <a:spcPct val="80000"/>
              </a:lnSpc>
            </a:pPr>
            <a:r>
              <a:rPr lang="en-GB" dirty="0" smtClean="0"/>
              <a:t>68% did not want an ICT qualification in all frameworks.</a:t>
            </a:r>
          </a:p>
          <a:p>
            <a:pPr>
              <a:lnSpc>
                <a:spcPct val="80000"/>
              </a:lnSpc>
            </a:pPr>
            <a:endParaRPr lang="en-GB" dirty="0" smtClean="0"/>
          </a:p>
          <a:p>
            <a:pPr>
              <a:lnSpc>
                <a:spcPct val="80000"/>
              </a:lnSpc>
            </a:pPr>
            <a:r>
              <a:rPr lang="en-GB" dirty="0" smtClean="0"/>
              <a:t>Only 53% agreed that all 6 of the Personal Learning and Thinking Skills were needed in all frameworks</a:t>
            </a:r>
          </a:p>
          <a:p>
            <a:pPr>
              <a:lnSpc>
                <a:spcPct val="80000"/>
              </a:lnSpc>
            </a:pPr>
            <a:endParaRPr lang="en-GB" dirty="0" smtClean="0"/>
          </a:p>
          <a:p>
            <a:pPr>
              <a:lnSpc>
                <a:spcPct val="80000"/>
              </a:lnSpc>
            </a:pPr>
            <a:r>
              <a:rPr lang="en-GB" dirty="0" smtClean="0"/>
              <a:t>Only 35% thought 250 hours off-the-job learning was needed.  Most wanted far less (and they got it – the government set the bar at 100 hours, far less than 2-year YTS – 13 weeks or about 450 hours).</a:t>
            </a:r>
          </a:p>
          <a:p>
            <a:pPr marL="0" indent="0">
              <a:buNone/>
            </a:pPr>
            <a:endParaRPr lang="en-GB" dirty="0"/>
          </a:p>
        </p:txBody>
      </p:sp>
    </p:spTree>
    <p:extLst>
      <p:ext uri="{BB962C8B-B14F-4D97-AF65-F5344CB8AC3E}">
        <p14:creationId xmlns="" xmlns:p14="http://schemas.microsoft.com/office/powerpoint/2010/main" val="980718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Current trends in apprenticeship</a:t>
            </a:r>
            <a:endParaRPr lang="en-GB" b="1" dirty="0"/>
          </a:p>
        </p:txBody>
      </p:sp>
      <p:sp>
        <p:nvSpPr>
          <p:cNvPr id="3" name="Content Placeholder 2"/>
          <p:cNvSpPr>
            <a:spLocks noGrp="1"/>
          </p:cNvSpPr>
          <p:nvPr>
            <p:ph idx="1"/>
          </p:nvPr>
        </p:nvSpPr>
        <p:spPr/>
        <p:txBody>
          <a:bodyPr/>
          <a:lstStyle/>
          <a:p>
            <a:endParaRPr lang="en-GB" dirty="0" smtClean="0"/>
          </a:p>
          <a:p>
            <a:r>
              <a:rPr lang="en-GB" dirty="0" smtClean="0"/>
              <a:t>1 in 3 ‘apprentices’ were unaware they were on an apprenticeship (consistent in BIS surveys since 2012)</a:t>
            </a:r>
          </a:p>
          <a:p>
            <a:r>
              <a:rPr lang="en-GB" dirty="0" smtClean="0"/>
              <a:t>1 in 5 reported receiving no formal training, from employer or the training provider</a:t>
            </a:r>
          </a:p>
          <a:p>
            <a:r>
              <a:rPr lang="en-GB" dirty="0" smtClean="0"/>
              <a:t>6% were on apprenticeships that lasted less than the stipulated 12 months.</a:t>
            </a:r>
            <a:endParaRPr lang="en-GB" dirty="0"/>
          </a:p>
          <a:p>
            <a:endParaRPr lang="en-GB" dirty="0" smtClean="0"/>
          </a:p>
        </p:txBody>
      </p:sp>
    </p:spTree>
    <p:extLst>
      <p:ext uri="{BB962C8B-B14F-4D97-AF65-F5344CB8AC3E}">
        <p14:creationId xmlns="" xmlns:p14="http://schemas.microsoft.com/office/powerpoint/2010/main" val="2677718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Apprenticeship and higher level technical skills?</a:t>
            </a:r>
            <a:endParaRPr lang="en-GB" b="1" dirty="0"/>
          </a:p>
        </p:txBody>
      </p:sp>
      <p:sp>
        <p:nvSpPr>
          <p:cNvPr id="3" name="Content Placeholder 2"/>
          <p:cNvSpPr>
            <a:spLocks noGrp="1"/>
          </p:cNvSpPr>
          <p:nvPr>
            <p:ph idx="1"/>
          </p:nvPr>
        </p:nvSpPr>
        <p:spPr/>
        <p:txBody>
          <a:bodyPr>
            <a:normAutofit fontScale="62500" lnSpcReduction="20000"/>
          </a:bodyPr>
          <a:lstStyle/>
          <a:p>
            <a:pPr marL="0" indent="0">
              <a:buNone/>
            </a:pPr>
            <a:endParaRPr lang="en-GB" dirty="0" smtClean="0"/>
          </a:p>
          <a:p>
            <a:pPr marL="0" indent="0">
              <a:buNone/>
            </a:pPr>
            <a:r>
              <a:rPr lang="en-GB" b="1" dirty="0" smtClean="0"/>
              <a:t>Current </a:t>
            </a:r>
            <a:r>
              <a:rPr lang="en-GB" b="1" dirty="0"/>
              <a:t>Top 10 (by volume) apprenticeship frameworks (all ages, all providers): </a:t>
            </a:r>
          </a:p>
          <a:p>
            <a:pPr lvl="0"/>
            <a:r>
              <a:rPr lang="en-GB" dirty="0"/>
              <a:t>Health and social care – L2</a:t>
            </a:r>
          </a:p>
          <a:p>
            <a:pPr lvl="0"/>
            <a:r>
              <a:rPr lang="en-GB" dirty="0"/>
              <a:t>Health and social care – L3</a:t>
            </a:r>
          </a:p>
          <a:p>
            <a:pPr lvl="0"/>
            <a:r>
              <a:rPr lang="en-GB" dirty="0"/>
              <a:t>Business and administration – L2</a:t>
            </a:r>
          </a:p>
          <a:p>
            <a:pPr lvl="0"/>
            <a:r>
              <a:rPr lang="en-GB" dirty="0"/>
              <a:t>Customer service – L2</a:t>
            </a:r>
          </a:p>
          <a:p>
            <a:pPr lvl="0"/>
            <a:r>
              <a:rPr lang="en-GB" dirty="0"/>
              <a:t>Management – L2</a:t>
            </a:r>
          </a:p>
          <a:p>
            <a:pPr lvl="0"/>
            <a:r>
              <a:rPr lang="en-GB" dirty="0"/>
              <a:t>Management – L3</a:t>
            </a:r>
          </a:p>
          <a:p>
            <a:pPr lvl="0"/>
            <a:r>
              <a:rPr lang="en-GB" dirty="0"/>
              <a:t>Business and administration – L3</a:t>
            </a:r>
          </a:p>
          <a:p>
            <a:pPr lvl="0"/>
            <a:r>
              <a:rPr lang="en-GB" dirty="0"/>
              <a:t>Children and young people’s workforce – L3</a:t>
            </a:r>
          </a:p>
          <a:p>
            <a:pPr lvl="0"/>
            <a:r>
              <a:rPr lang="en-GB" dirty="0"/>
              <a:t>Improving operational performance – L2</a:t>
            </a:r>
          </a:p>
          <a:p>
            <a:pPr lvl="0"/>
            <a:r>
              <a:rPr lang="en-GB" dirty="0"/>
              <a:t>Retail – L2</a:t>
            </a:r>
          </a:p>
          <a:p>
            <a:pPr marL="0" indent="0">
              <a:buNone/>
            </a:pPr>
            <a:r>
              <a:rPr lang="en-GB" dirty="0"/>
              <a:t>It is worth noting that if you calculate the top 10 in a different way, engineering appears in the table.</a:t>
            </a:r>
          </a:p>
          <a:p>
            <a:pPr marL="0" indent="0">
              <a:buNone/>
            </a:pPr>
            <a:endParaRPr lang="en-GB" dirty="0"/>
          </a:p>
        </p:txBody>
      </p:sp>
    </p:spTree>
    <p:extLst>
      <p:ext uri="{BB962C8B-B14F-4D97-AF65-F5344CB8AC3E}">
        <p14:creationId xmlns="" xmlns:p14="http://schemas.microsoft.com/office/powerpoint/2010/main" val="1774733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Prospects for the reforms</a:t>
            </a:r>
            <a:endParaRPr lang="en-GB" b="1"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t>Day a week off-the-job?</a:t>
            </a:r>
          </a:p>
          <a:p>
            <a:endParaRPr lang="en-GB" dirty="0"/>
          </a:p>
          <a:p>
            <a:r>
              <a:rPr lang="en-GB" dirty="0" smtClean="0"/>
              <a:t>Better on-the-job learning?</a:t>
            </a:r>
          </a:p>
          <a:p>
            <a:endParaRPr lang="en-GB" dirty="0"/>
          </a:p>
          <a:p>
            <a:r>
              <a:rPr lang="en-GB" dirty="0" smtClean="0"/>
              <a:t>Funding and co-investment</a:t>
            </a:r>
          </a:p>
          <a:p>
            <a:endParaRPr lang="en-GB" dirty="0"/>
          </a:p>
          <a:p>
            <a:r>
              <a:rPr lang="en-GB" dirty="0" smtClean="0"/>
              <a:t>Broad occupational groupings</a:t>
            </a:r>
            <a:endParaRPr lang="en-GB" dirty="0"/>
          </a:p>
        </p:txBody>
      </p:sp>
    </p:spTree>
    <p:extLst>
      <p:ext uri="{BB962C8B-B14F-4D97-AF65-F5344CB8AC3E}">
        <p14:creationId xmlns="" xmlns:p14="http://schemas.microsoft.com/office/powerpoint/2010/main" val="1517748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Narrow conceptions of occupational identity</a:t>
            </a:r>
            <a:endParaRPr lang="en-GB" b="1" dirty="0"/>
          </a:p>
        </p:txBody>
      </p:sp>
      <p:sp>
        <p:nvSpPr>
          <p:cNvPr id="3" name="Content Placeholder 2"/>
          <p:cNvSpPr>
            <a:spLocks noGrp="1"/>
          </p:cNvSpPr>
          <p:nvPr>
            <p:ph idx="1"/>
          </p:nvPr>
        </p:nvSpPr>
        <p:spPr/>
        <p:txBody>
          <a:bodyPr>
            <a:normAutofit lnSpcReduction="10000"/>
          </a:bodyPr>
          <a:lstStyle/>
          <a:p>
            <a:pPr marL="0" indent="0">
              <a:buNone/>
            </a:pPr>
            <a:r>
              <a:rPr lang="en-GB" dirty="0" smtClean="0"/>
              <a:t>Some of the new apprenticeship standards:</a:t>
            </a:r>
          </a:p>
          <a:p>
            <a:pPr marL="514350" indent="-514350">
              <a:buFont typeface="+mj-lt"/>
              <a:buAutoNum type="arabicPeriod"/>
            </a:pPr>
            <a:r>
              <a:rPr lang="en-GB" dirty="0" smtClean="0"/>
              <a:t>Automotive glazing technician</a:t>
            </a:r>
          </a:p>
          <a:p>
            <a:pPr marL="514350" indent="-514350">
              <a:buFont typeface="+mj-lt"/>
              <a:buAutoNum type="arabicPeriod"/>
            </a:pPr>
            <a:r>
              <a:rPr lang="en-GB" dirty="0" smtClean="0"/>
              <a:t>Bid and proposal co-ordinator</a:t>
            </a:r>
          </a:p>
          <a:p>
            <a:pPr marL="514350" indent="-514350">
              <a:buFont typeface="+mj-lt"/>
              <a:buAutoNum type="arabicPeriod"/>
            </a:pPr>
            <a:r>
              <a:rPr lang="en-GB" dirty="0" smtClean="0"/>
              <a:t>Asbestos removal operative</a:t>
            </a:r>
          </a:p>
          <a:p>
            <a:pPr marL="514350" indent="-514350">
              <a:buFont typeface="+mj-lt"/>
              <a:buAutoNum type="arabicPeriod"/>
            </a:pPr>
            <a:r>
              <a:rPr lang="en-GB" dirty="0" smtClean="0"/>
              <a:t>Customer experience specialist</a:t>
            </a:r>
          </a:p>
          <a:p>
            <a:pPr marL="514350" indent="-514350">
              <a:buFont typeface="+mj-lt"/>
              <a:buAutoNum type="arabicPeriod"/>
            </a:pPr>
            <a:r>
              <a:rPr lang="en-GB" dirty="0" smtClean="0"/>
              <a:t>Customer service practitioner</a:t>
            </a:r>
          </a:p>
          <a:p>
            <a:pPr marL="514350" indent="-514350">
              <a:buFont typeface="+mj-lt"/>
              <a:buAutoNum type="arabicPeriod"/>
            </a:pPr>
            <a:r>
              <a:rPr lang="en-GB" dirty="0" smtClean="0"/>
              <a:t>Mineral products weighbridge operator</a:t>
            </a:r>
          </a:p>
          <a:p>
            <a:pPr marL="514350" indent="-514350">
              <a:buFont typeface="+mj-lt"/>
              <a:buAutoNum type="arabicPeriod"/>
            </a:pPr>
            <a:r>
              <a:rPr lang="en-GB" dirty="0" smtClean="0"/>
              <a:t>Dual fuel smart meter installer</a:t>
            </a:r>
            <a:endParaRPr lang="en-GB" dirty="0"/>
          </a:p>
        </p:txBody>
      </p:sp>
    </p:spTree>
    <p:extLst>
      <p:ext uri="{BB962C8B-B14F-4D97-AF65-F5344CB8AC3E}">
        <p14:creationId xmlns="" xmlns:p14="http://schemas.microsoft.com/office/powerpoint/2010/main" val="2397125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None of this bodes well for:</a:t>
            </a:r>
            <a:endParaRPr lang="en-GB" b="1" dirty="0"/>
          </a:p>
        </p:txBody>
      </p:sp>
      <p:sp>
        <p:nvSpPr>
          <p:cNvPr id="3" name="Content Placeholder 2"/>
          <p:cNvSpPr>
            <a:spLocks noGrp="1"/>
          </p:cNvSpPr>
          <p:nvPr>
            <p:ph idx="1"/>
          </p:nvPr>
        </p:nvSpPr>
        <p:spPr/>
        <p:txBody>
          <a:bodyPr/>
          <a:lstStyle/>
          <a:p>
            <a:endParaRPr lang="en-GB" dirty="0" smtClean="0"/>
          </a:p>
          <a:p>
            <a:r>
              <a:rPr lang="en-GB" dirty="0" smtClean="0"/>
              <a:t>Apprenticeship reforms</a:t>
            </a:r>
          </a:p>
          <a:p>
            <a:pPr marL="0" indent="0">
              <a:buNone/>
            </a:pPr>
            <a:endParaRPr lang="en-GB" dirty="0" smtClean="0"/>
          </a:p>
          <a:p>
            <a:r>
              <a:rPr lang="en-GB" dirty="0" smtClean="0"/>
              <a:t>Sainsbury Review and Skills Plan’s aims for reform of vocational qualifications and for more and better higher level technical education.</a:t>
            </a:r>
            <a:endParaRPr lang="en-GB" dirty="0"/>
          </a:p>
        </p:txBody>
      </p:sp>
    </p:spTree>
    <p:extLst>
      <p:ext uri="{BB962C8B-B14F-4D97-AF65-F5344CB8AC3E}">
        <p14:creationId xmlns="" xmlns:p14="http://schemas.microsoft.com/office/powerpoint/2010/main" val="1158714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stumbling blocks:</a:t>
            </a:r>
            <a:endParaRPr lang="en-GB"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t>Weak internal training capacity and over-reliance on external providers.</a:t>
            </a:r>
          </a:p>
          <a:p>
            <a:pPr marL="514350" indent="-514350">
              <a:buFont typeface="+mj-lt"/>
              <a:buAutoNum type="arabicPeriod"/>
            </a:pPr>
            <a:r>
              <a:rPr lang="en-GB" dirty="0" smtClean="0"/>
              <a:t>Poor work organisation and job design leading to impoverished on-the-job learning environments for both young workers and adult employees.</a:t>
            </a:r>
          </a:p>
          <a:p>
            <a:pPr marL="514350" indent="-514350">
              <a:buFont typeface="+mj-lt"/>
              <a:buAutoNum type="arabicPeriod"/>
            </a:pPr>
            <a:r>
              <a:rPr lang="en-GB" dirty="0" smtClean="0"/>
              <a:t>Lack of collective employer organisation</a:t>
            </a:r>
          </a:p>
          <a:p>
            <a:pPr marL="514350" indent="-514350">
              <a:buFont typeface="+mj-lt"/>
              <a:buAutoNum type="arabicPeriod"/>
            </a:pPr>
            <a:r>
              <a:rPr lang="en-GB" dirty="0" smtClean="0"/>
              <a:t>Organisational retreat from traditional employment and its responsibilities. </a:t>
            </a:r>
            <a:endParaRPr lang="en-GB" dirty="0"/>
          </a:p>
        </p:txBody>
      </p:sp>
    </p:spTree>
    <p:extLst>
      <p:ext uri="{BB962C8B-B14F-4D97-AF65-F5344CB8AC3E}">
        <p14:creationId xmlns="" xmlns:p14="http://schemas.microsoft.com/office/powerpoint/2010/main" val="84459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In-company training capacity – the great unknown</a:t>
            </a:r>
            <a:endParaRPr lang="en-GB" b="1" dirty="0"/>
          </a:p>
        </p:txBody>
      </p:sp>
      <p:sp>
        <p:nvSpPr>
          <p:cNvPr id="3" name="Content Placeholder 2"/>
          <p:cNvSpPr>
            <a:spLocks noGrp="1"/>
          </p:cNvSpPr>
          <p:nvPr>
            <p:ph idx="1"/>
          </p:nvPr>
        </p:nvSpPr>
        <p:spPr/>
        <p:txBody>
          <a:bodyPr>
            <a:normAutofit fontScale="92500" lnSpcReduction="10000"/>
          </a:bodyPr>
          <a:lstStyle/>
          <a:p>
            <a:r>
              <a:rPr lang="en-GB" dirty="0"/>
              <a:t>Little data.</a:t>
            </a:r>
          </a:p>
          <a:p>
            <a:r>
              <a:rPr lang="en-GB" dirty="0"/>
              <a:t>Policy makers prefer to remain ignorant.</a:t>
            </a:r>
          </a:p>
          <a:p>
            <a:r>
              <a:rPr lang="en-GB" dirty="0"/>
              <a:t>The notion of the employer as a detached customer, who simply purchases ‘training’ from an external supplier, much as they might purchase office cleaning or catering services from a sub-contracted provider, is one that has developed over the last 30 years.</a:t>
            </a:r>
          </a:p>
          <a:p>
            <a:r>
              <a:rPr lang="en-GB"/>
              <a:t>Limits the capacity to design and deliver quality on-the-job learning</a:t>
            </a:r>
          </a:p>
          <a:p>
            <a:endParaRPr lang="en-GB" dirty="0" smtClean="0"/>
          </a:p>
          <a:p>
            <a:endParaRPr lang="en-GB" dirty="0"/>
          </a:p>
        </p:txBody>
      </p:sp>
    </p:spTree>
    <p:extLst>
      <p:ext uri="{BB962C8B-B14F-4D97-AF65-F5344CB8AC3E}">
        <p14:creationId xmlns="" xmlns:p14="http://schemas.microsoft.com/office/powerpoint/2010/main" val="978321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Employers’ choices of:</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Competitive strategy</a:t>
            </a:r>
          </a:p>
          <a:p>
            <a:r>
              <a:rPr lang="en-GB" dirty="0" smtClean="0"/>
              <a:t>Product market strategy</a:t>
            </a:r>
          </a:p>
          <a:p>
            <a:r>
              <a:rPr lang="en-GB" dirty="0" smtClean="0"/>
              <a:t>Product/service quality/specification</a:t>
            </a:r>
          </a:p>
          <a:p>
            <a:r>
              <a:rPr lang="en-GB" dirty="0" smtClean="0"/>
              <a:t>People management systems and strategies</a:t>
            </a:r>
          </a:p>
          <a:p>
            <a:r>
              <a:rPr lang="en-GB" dirty="0" smtClean="0"/>
              <a:t>Production technology, work organisation and job design</a:t>
            </a:r>
          </a:p>
          <a:p>
            <a:endParaRPr lang="en-GB" dirty="0"/>
          </a:p>
          <a:p>
            <a:pPr marL="0" indent="0">
              <a:buNone/>
            </a:pPr>
            <a:r>
              <a:rPr lang="en-GB" b="1" u="sng" dirty="0" smtClean="0"/>
              <a:t>Determine what types and levels of skill are required, and how and if skill gets utilised.</a:t>
            </a:r>
            <a:endParaRPr lang="en-GB" b="1" u="sng" dirty="0"/>
          </a:p>
        </p:txBody>
      </p:sp>
    </p:spTree>
    <p:extLst>
      <p:ext uri="{BB962C8B-B14F-4D97-AF65-F5344CB8AC3E}">
        <p14:creationId xmlns="" xmlns:p14="http://schemas.microsoft.com/office/powerpoint/2010/main" val="3419934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Poor work organisation and low quality jobs = weak training</a:t>
            </a:r>
            <a:endParaRPr lang="en-GB" b="1" dirty="0"/>
          </a:p>
        </p:txBody>
      </p:sp>
      <p:sp>
        <p:nvSpPr>
          <p:cNvPr id="3" name="Content Placeholder 2"/>
          <p:cNvSpPr>
            <a:spLocks noGrp="1"/>
          </p:cNvSpPr>
          <p:nvPr>
            <p:ph idx="1"/>
          </p:nvPr>
        </p:nvSpPr>
        <p:spPr/>
        <p:txBody>
          <a:bodyPr/>
          <a:lstStyle/>
          <a:p>
            <a:pPr marL="0" indent="0">
              <a:buNone/>
            </a:pPr>
            <a:r>
              <a:rPr lang="en-GB" dirty="0" smtClean="0"/>
              <a:t>We know that certain configurations of work organisation, job design and people management practices support and embed:</a:t>
            </a:r>
          </a:p>
          <a:p>
            <a:pPr marL="514350" indent="-514350">
              <a:buFont typeface="+mj-lt"/>
              <a:buAutoNum type="arabicPeriod"/>
            </a:pPr>
            <a:r>
              <a:rPr lang="en-GB" dirty="0" smtClean="0"/>
              <a:t>Better on-the-job learning (expansive learning environments)</a:t>
            </a:r>
          </a:p>
          <a:p>
            <a:pPr marL="514350" indent="-514350">
              <a:buFont typeface="+mj-lt"/>
              <a:buAutoNum type="arabicPeriod"/>
            </a:pPr>
            <a:r>
              <a:rPr lang="en-GB" dirty="0" smtClean="0"/>
              <a:t>Better skills utilisation</a:t>
            </a:r>
          </a:p>
          <a:p>
            <a:pPr marL="514350" indent="-514350">
              <a:buFont typeface="+mj-lt"/>
              <a:buAutoNum type="arabicPeriod"/>
            </a:pPr>
            <a:r>
              <a:rPr lang="en-GB" dirty="0" smtClean="0"/>
              <a:t>More workplace innovation</a:t>
            </a:r>
          </a:p>
          <a:p>
            <a:pPr marL="514350" indent="-514350">
              <a:buFont typeface="+mj-lt"/>
              <a:buAutoNum type="arabicPeriod"/>
            </a:pPr>
            <a:r>
              <a:rPr lang="en-GB" dirty="0" smtClean="0"/>
              <a:t>Potentially higher levels of productivity</a:t>
            </a:r>
          </a:p>
          <a:p>
            <a:endParaRPr lang="en-GB" dirty="0"/>
          </a:p>
        </p:txBody>
      </p:sp>
    </p:spTree>
    <p:extLst>
      <p:ext uri="{BB962C8B-B14F-4D97-AF65-F5344CB8AC3E}">
        <p14:creationId xmlns="" xmlns:p14="http://schemas.microsoft.com/office/powerpoint/2010/main" val="745424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we need is….</a:t>
            </a:r>
            <a:endParaRPr lang="en-GB" b="1" dirty="0"/>
          </a:p>
        </p:txBody>
      </p:sp>
      <p:sp>
        <p:nvSpPr>
          <p:cNvPr id="3" name="Content Placeholder 2"/>
          <p:cNvSpPr>
            <a:spLocks noGrp="1"/>
          </p:cNvSpPr>
          <p:nvPr>
            <p:ph idx="1"/>
          </p:nvPr>
        </p:nvSpPr>
        <p:spPr/>
        <p:txBody>
          <a:bodyPr>
            <a:normAutofit fontScale="77500" lnSpcReduction="20000"/>
          </a:bodyPr>
          <a:lstStyle/>
          <a:p>
            <a:pPr marL="0" indent="0">
              <a:buNone/>
            </a:pPr>
            <a:endParaRPr lang="en-GB" u="sng" dirty="0" smtClean="0"/>
          </a:p>
          <a:p>
            <a:pPr marL="0" indent="0">
              <a:buNone/>
            </a:pPr>
            <a:r>
              <a:rPr lang="en-GB" u="sng" dirty="0" smtClean="0"/>
              <a:t>Discretionary learning workplaces:</a:t>
            </a:r>
          </a:p>
          <a:p>
            <a:pPr marL="0" indent="0">
              <a:buNone/>
            </a:pPr>
            <a:r>
              <a:rPr lang="en-GB" b="1" dirty="0" smtClean="0"/>
              <a:t>Portugal		26% of employees covered</a:t>
            </a:r>
          </a:p>
          <a:p>
            <a:pPr marL="0" indent="0">
              <a:buNone/>
            </a:pPr>
            <a:r>
              <a:rPr lang="en-GB" b="1" dirty="0" smtClean="0"/>
              <a:t>Spain			20%</a:t>
            </a:r>
          </a:p>
          <a:p>
            <a:pPr marL="0" indent="0">
              <a:buNone/>
            </a:pPr>
            <a:r>
              <a:rPr lang="en-GB" b="1" u="sng" dirty="0" smtClean="0"/>
              <a:t>UK 			35%</a:t>
            </a:r>
          </a:p>
          <a:p>
            <a:pPr marL="0" indent="0">
              <a:buNone/>
            </a:pPr>
            <a:r>
              <a:rPr lang="en-GB" b="1" dirty="0" smtClean="0"/>
              <a:t>Netherlands		64%</a:t>
            </a:r>
          </a:p>
          <a:p>
            <a:pPr marL="0" indent="0">
              <a:buNone/>
            </a:pPr>
            <a:r>
              <a:rPr lang="en-GB" b="1" dirty="0" smtClean="0"/>
              <a:t>Denmark		60%</a:t>
            </a:r>
          </a:p>
          <a:p>
            <a:pPr marL="0" indent="0">
              <a:buNone/>
            </a:pPr>
            <a:r>
              <a:rPr lang="en-GB" b="1" dirty="0" smtClean="0"/>
              <a:t>Sweden		53%</a:t>
            </a:r>
          </a:p>
          <a:p>
            <a:pPr marL="0" indent="0">
              <a:buNone/>
            </a:pPr>
            <a:r>
              <a:rPr lang="en-GB" b="1" dirty="0" smtClean="0"/>
              <a:t>Finland		48%</a:t>
            </a:r>
          </a:p>
          <a:p>
            <a:pPr marL="0" indent="0">
              <a:buNone/>
            </a:pPr>
            <a:r>
              <a:rPr lang="en-GB" b="1" dirty="0" smtClean="0"/>
              <a:t>Germany		44.%</a:t>
            </a:r>
            <a:r>
              <a:rPr lang="en-GB" dirty="0" smtClean="0"/>
              <a:t>	</a:t>
            </a:r>
          </a:p>
          <a:p>
            <a:pPr marL="0" indent="0">
              <a:buNone/>
            </a:pPr>
            <a:r>
              <a:rPr lang="en-GB" dirty="0" smtClean="0"/>
              <a:t>SOURCE: OECD, 2010</a:t>
            </a:r>
          </a:p>
          <a:p>
            <a:pPr marL="0" indent="0">
              <a:buNone/>
            </a:pPr>
            <a:endParaRPr lang="en-GB" dirty="0"/>
          </a:p>
        </p:txBody>
      </p:sp>
    </p:spTree>
    <p:extLst>
      <p:ext uri="{BB962C8B-B14F-4D97-AF65-F5344CB8AC3E}">
        <p14:creationId xmlns="" xmlns:p14="http://schemas.microsoft.com/office/powerpoint/2010/main" val="3752540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we get is……</a:t>
            </a:r>
            <a:endParaRPr lang="en-GB" b="1" dirty="0"/>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pPr marL="0" indent="0">
              <a:buNone/>
            </a:pPr>
            <a:r>
              <a:rPr lang="en-GB" dirty="0" smtClean="0"/>
              <a:t>‘</a:t>
            </a:r>
            <a:r>
              <a:rPr lang="en-GB" dirty="0"/>
              <a:t>L</a:t>
            </a:r>
            <a:r>
              <a:rPr lang="en-GB" dirty="0" smtClean="0"/>
              <a:t>ean </a:t>
            </a:r>
            <a:r>
              <a:rPr lang="en-GB" dirty="0"/>
              <a:t>P</a:t>
            </a:r>
            <a:r>
              <a:rPr lang="en-GB" dirty="0" smtClean="0"/>
              <a:t>roduction </a:t>
            </a:r>
            <a:r>
              <a:rPr lang="en-GB" dirty="0"/>
              <a:t>W</a:t>
            </a:r>
            <a:r>
              <a:rPr lang="en-GB" dirty="0" smtClean="0"/>
              <a:t>orkplaces’ which have lower opportunities for learning and innovation</a:t>
            </a:r>
          </a:p>
          <a:p>
            <a:pPr marL="0" indent="0">
              <a:buNone/>
            </a:pPr>
            <a:r>
              <a:rPr lang="en-GB" dirty="0" smtClean="0"/>
              <a:t>UK 		 	40.6% of employees </a:t>
            </a:r>
          </a:p>
          <a:p>
            <a:pPr marL="0" indent="0">
              <a:buNone/>
            </a:pPr>
            <a:r>
              <a:rPr lang="en-GB" dirty="0" smtClean="0"/>
              <a:t>Netherlands	17%</a:t>
            </a:r>
          </a:p>
          <a:p>
            <a:pPr marL="0" indent="0">
              <a:buNone/>
            </a:pPr>
            <a:r>
              <a:rPr lang="en-GB" dirty="0" smtClean="0"/>
              <a:t>Denmark		22%</a:t>
            </a:r>
          </a:p>
          <a:p>
            <a:pPr marL="0" indent="0">
              <a:buNone/>
            </a:pPr>
            <a:r>
              <a:rPr lang="en-GB" dirty="0" smtClean="0"/>
              <a:t>Sweden		18.5%</a:t>
            </a:r>
          </a:p>
          <a:p>
            <a:pPr marL="0" indent="0">
              <a:buNone/>
            </a:pPr>
            <a:r>
              <a:rPr lang="en-GB" dirty="0" smtClean="0"/>
              <a:t>Germany		19.6%</a:t>
            </a:r>
          </a:p>
        </p:txBody>
      </p:sp>
    </p:spTree>
    <p:extLst>
      <p:ext uri="{BB962C8B-B14F-4D97-AF65-F5344CB8AC3E}">
        <p14:creationId xmlns="" xmlns:p14="http://schemas.microsoft.com/office/powerpoint/2010/main" val="12773768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D</a:t>
            </a:r>
            <a:r>
              <a:rPr lang="en-GB" sz="3600" b="1" dirty="0" smtClean="0"/>
              <a:t>ifferent and better work organisation and job design is key to progress</a:t>
            </a:r>
            <a:endParaRPr lang="en-GB" sz="3600" b="1" dirty="0"/>
          </a:p>
        </p:txBody>
      </p:sp>
      <p:sp>
        <p:nvSpPr>
          <p:cNvPr id="3" name="Content Placeholder 2"/>
          <p:cNvSpPr>
            <a:spLocks noGrp="1"/>
          </p:cNvSpPr>
          <p:nvPr>
            <p:ph idx="1"/>
          </p:nvPr>
        </p:nvSpPr>
        <p:spPr/>
        <p:txBody>
          <a:bodyPr>
            <a:normAutofit fontScale="85000" lnSpcReduction="20000"/>
          </a:bodyPr>
          <a:lstStyle/>
          <a:p>
            <a:pPr>
              <a:buNone/>
            </a:pPr>
            <a:r>
              <a:rPr lang="en-US" altLang="en-US" dirty="0" smtClean="0"/>
              <a:t>Research suggests that the allocation and structuring of work is central to determining the level and success of learning because it impacted on:</a:t>
            </a:r>
          </a:p>
          <a:p>
            <a:pPr marL="514350" indent="-514350">
              <a:buFont typeface="+mj-lt"/>
              <a:buAutoNum type="arabicPeriod"/>
            </a:pPr>
            <a:r>
              <a:rPr lang="en-US" altLang="en-US" dirty="0" smtClean="0"/>
              <a:t>The difficulty or challenge of the job</a:t>
            </a:r>
          </a:p>
          <a:p>
            <a:pPr marL="514350" indent="-514350">
              <a:buFont typeface="+mj-lt"/>
              <a:buAutoNum type="arabicPeriod"/>
            </a:pPr>
            <a:endParaRPr lang="en-US" altLang="en-US" dirty="0" smtClean="0"/>
          </a:p>
          <a:p>
            <a:pPr marL="514350" indent="-514350">
              <a:buFont typeface="+mj-lt"/>
              <a:buAutoNum type="arabicPeriod"/>
            </a:pPr>
            <a:r>
              <a:rPr lang="en-US" altLang="en-US" dirty="0" smtClean="0"/>
              <a:t>The extent to which activity was individual or collaborative</a:t>
            </a:r>
          </a:p>
          <a:p>
            <a:pPr marL="514350" indent="-514350">
              <a:buFont typeface="+mj-lt"/>
              <a:buAutoNum type="arabicPeriod"/>
            </a:pPr>
            <a:endParaRPr lang="en-US" altLang="en-US" dirty="0" smtClean="0"/>
          </a:p>
          <a:p>
            <a:pPr marL="514350" indent="-514350">
              <a:buFont typeface="+mj-lt"/>
              <a:buAutoNum type="arabicPeriod"/>
            </a:pPr>
            <a:r>
              <a:rPr lang="en-US" altLang="en-US" dirty="0" smtClean="0"/>
              <a:t>The opportunities for meeting, observing and working with people who had more or different expertise, and for forming relationships that provide feedback and support.</a:t>
            </a:r>
          </a:p>
          <a:p>
            <a:pPr marL="0" indent="0">
              <a:buNone/>
            </a:pPr>
            <a:endParaRPr lang="en-GB" dirty="0"/>
          </a:p>
        </p:txBody>
      </p:sp>
    </p:spTree>
    <p:extLst>
      <p:ext uri="{BB962C8B-B14F-4D97-AF65-F5344CB8AC3E}">
        <p14:creationId xmlns="" xmlns:p14="http://schemas.microsoft.com/office/powerpoint/2010/main" val="1171891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attributes of a learning workplace</a:t>
            </a:r>
            <a:endParaRPr lang="en-GB" b="1" dirty="0"/>
          </a:p>
        </p:txBody>
      </p:sp>
      <p:sp>
        <p:nvSpPr>
          <p:cNvPr id="3" name="Content Placeholder 2"/>
          <p:cNvSpPr>
            <a:spLocks noGrp="1"/>
          </p:cNvSpPr>
          <p:nvPr>
            <p:ph idx="1"/>
          </p:nvPr>
        </p:nvSpPr>
        <p:spPr/>
        <p:txBody>
          <a:bodyPr>
            <a:normAutofit fontScale="85000" lnSpcReduction="10000"/>
          </a:bodyPr>
          <a:lstStyle/>
          <a:p>
            <a:r>
              <a:rPr lang="en-US" altLang="en-US" dirty="0" smtClean="0"/>
              <a:t>Confidence and trust in managers and colleagues</a:t>
            </a:r>
          </a:p>
          <a:p>
            <a:r>
              <a:rPr lang="en-US" altLang="en-US" dirty="0" smtClean="0"/>
              <a:t>Mutual learning and support</a:t>
            </a:r>
          </a:p>
          <a:p>
            <a:r>
              <a:rPr lang="en-US" altLang="en-US" dirty="0" smtClean="0"/>
              <a:t>Giving and receiving feedback without blame</a:t>
            </a:r>
          </a:p>
          <a:p>
            <a:r>
              <a:rPr lang="en-US" altLang="en-US" dirty="0" smtClean="0"/>
              <a:t>Learning from experience, positive or negative</a:t>
            </a:r>
          </a:p>
          <a:p>
            <a:r>
              <a:rPr lang="en-US" altLang="en-US" dirty="0" smtClean="0"/>
              <a:t>Learning from colleagues, clients and visitors</a:t>
            </a:r>
          </a:p>
          <a:p>
            <a:r>
              <a:rPr lang="en-US" altLang="en-US" dirty="0" smtClean="0"/>
              <a:t>Locating and using knowledge from outside sources</a:t>
            </a:r>
          </a:p>
          <a:p>
            <a:r>
              <a:rPr lang="en-US" altLang="en-US" dirty="0" smtClean="0"/>
              <a:t>Attention to the emotional dimension of work</a:t>
            </a:r>
          </a:p>
          <a:p>
            <a:r>
              <a:rPr lang="en-US" altLang="en-US" dirty="0" smtClean="0"/>
              <a:t>Discussing and reviewing learning opportunities</a:t>
            </a:r>
          </a:p>
          <a:p>
            <a:r>
              <a:rPr lang="en-US" altLang="en-US" dirty="0" smtClean="0"/>
              <a:t>Reviewing work processes and opportunities for quality improvement</a:t>
            </a:r>
            <a:endParaRPr lang="en-GB" dirty="0"/>
          </a:p>
        </p:txBody>
      </p:sp>
    </p:spTree>
    <p:extLst>
      <p:ext uri="{BB962C8B-B14F-4D97-AF65-F5344CB8AC3E}">
        <p14:creationId xmlns="" xmlns:p14="http://schemas.microsoft.com/office/powerpoint/2010/main" val="2583086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On-the-job learning is central to apprenticeships and to adult learning</a:t>
            </a:r>
            <a:endParaRPr lang="en-GB" b="1" dirty="0"/>
          </a:p>
        </p:txBody>
      </p:sp>
      <p:sp>
        <p:nvSpPr>
          <p:cNvPr id="3" name="Content Placeholder 2"/>
          <p:cNvSpPr>
            <a:spLocks noGrp="1"/>
          </p:cNvSpPr>
          <p:nvPr>
            <p:ph idx="1"/>
          </p:nvPr>
        </p:nvSpPr>
        <p:spPr/>
        <p:txBody>
          <a:bodyPr/>
          <a:lstStyle/>
          <a:p>
            <a:endParaRPr lang="en-GB" dirty="0" smtClean="0"/>
          </a:p>
          <a:p>
            <a:r>
              <a:rPr lang="en-GB" dirty="0" err="1" smtClean="0"/>
              <a:t>Eraut</a:t>
            </a:r>
            <a:r>
              <a:rPr lang="en-GB" dirty="0" smtClean="0"/>
              <a:t> and Hirsh, 2008</a:t>
            </a:r>
          </a:p>
          <a:p>
            <a:endParaRPr lang="en-GB" dirty="0"/>
          </a:p>
          <a:p>
            <a:r>
              <a:rPr lang="en-GB" dirty="0" smtClean="0"/>
              <a:t>Fuller and Unwin – expansive and restrictive learning environments</a:t>
            </a:r>
          </a:p>
          <a:p>
            <a:endParaRPr lang="en-GB" dirty="0"/>
          </a:p>
          <a:p>
            <a:r>
              <a:rPr lang="en-GB" dirty="0" smtClean="0"/>
              <a:t>Vast literature on workplace innovation and skills – see latest SKOPE research paper</a:t>
            </a:r>
            <a:endParaRPr lang="en-GB" dirty="0"/>
          </a:p>
        </p:txBody>
      </p:sp>
    </p:spTree>
    <p:extLst>
      <p:ext uri="{BB962C8B-B14F-4D97-AF65-F5344CB8AC3E}">
        <p14:creationId xmlns="" xmlns:p14="http://schemas.microsoft.com/office/powerpoint/2010/main" val="2940631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Swimming against the tide?</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Zero hours – about 3% of workforce and up 20% in a year</a:t>
            </a:r>
          </a:p>
          <a:p>
            <a:r>
              <a:rPr lang="en-GB" dirty="0" smtClean="0"/>
              <a:t>Agency and temporary work</a:t>
            </a:r>
          </a:p>
          <a:p>
            <a:pPr marL="0" indent="0">
              <a:buNone/>
            </a:pPr>
            <a:endParaRPr lang="en-GB" i="1" dirty="0"/>
          </a:p>
          <a:p>
            <a:pPr marL="0" indent="0">
              <a:buNone/>
            </a:pPr>
            <a:r>
              <a:rPr lang="en-GB" b="1" dirty="0" smtClean="0"/>
              <a:t>Between 2008 and 2015 in the UK:</a:t>
            </a:r>
          </a:p>
          <a:p>
            <a:r>
              <a:rPr lang="en-GB" dirty="0" smtClean="0"/>
              <a:t>Temporary employment increased by 42%</a:t>
            </a:r>
          </a:p>
          <a:p>
            <a:endParaRPr lang="en-GB" dirty="0" smtClean="0"/>
          </a:p>
          <a:p>
            <a:r>
              <a:rPr lang="en-GB" dirty="0" smtClean="0"/>
              <a:t>Self-employment increased by 20% and now accounts for about 1 in 6 workers.</a:t>
            </a:r>
          </a:p>
          <a:p>
            <a:pPr marL="0" indent="0">
              <a:buNone/>
            </a:pPr>
            <a:endParaRPr lang="en-GB" dirty="0" smtClean="0"/>
          </a:p>
          <a:p>
            <a:endParaRPr lang="en-GB" dirty="0"/>
          </a:p>
        </p:txBody>
      </p:sp>
    </p:spTree>
    <p:extLst>
      <p:ext uri="{BB962C8B-B14F-4D97-AF65-F5344CB8AC3E}">
        <p14:creationId xmlns="" xmlns:p14="http://schemas.microsoft.com/office/powerpoint/2010/main" val="428598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Walking away from workforce development?</a:t>
            </a:r>
            <a:endParaRPr lang="en-GB" b="1" dirty="0"/>
          </a:p>
        </p:txBody>
      </p:sp>
      <p:sp>
        <p:nvSpPr>
          <p:cNvPr id="3" name="Content Placeholder 2"/>
          <p:cNvSpPr>
            <a:spLocks noGrp="1"/>
          </p:cNvSpPr>
          <p:nvPr>
            <p:ph idx="1"/>
          </p:nvPr>
        </p:nvSpPr>
        <p:spPr/>
        <p:txBody>
          <a:bodyPr>
            <a:normAutofit fontScale="92500" lnSpcReduction="20000"/>
          </a:bodyPr>
          <a:lstStyle/>
          <a:p>
            <a:pPr marL="0" indent="0">
              <a:buNone/>
            </a:pPr>
            <a:r>
              <a:rPr lang="en-GB" i="1" dirty="0" smtClean="0"/>
              <a:t>“As a result of the drive towards flexibility, a significant number of businesses will move to a new employment model where the core of permanent workers is smaller and a greater number of freelancers, consultants and temporary workers are used…..A challenge will be to ensure their training is up to date and that they have the relevant experience to drop straight into the role as required – responsibility for this will shift increasingly to the individual and/or agencies and away from the employer”(</a:t>
            </a:r>
            <a:r>
              <a:rPr lang="en-GB" dirty="0" smtClean="0"/>
              <a:t>CBI, 2009: 22)</a:t>
            </a:r>
          </a:p>
          <a:p>
            <a:pPr marL="0" indent="0">
              <a:buNone/>
            </a:pPr>
            <a:endParaRPr lang="en-GB" dirty="0"/>
          </a:p>
        </p:txBody>
      </p:sp>
    </p:spTree>
    <p:extLst>
      <p:ext uri="{BB962C8B-B14F-4D97-AF65-F5344CB8AC3E}">
        <p14:creationId xmlns="" xmlns:p14="http://schemas.microsoft.com/office/powerpoint/2010/main" val="15125315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And…..</a:t>
            </a:r>
            <a:endParaRPr lang="en-GB" b="1" dirty="0"/>
          </a:p>
        </p:txBody>
      </p:sp>
      <p:sp>
        <p:nvSpPr>
          <p:cNvPr id="3" name="Content Placeholder 2"/>
          <p:cNvSpPr>
            <a:spLocks noGrp="1"/>
          </p:cNvSpPr>
          <p:nvPr>
            <p:ph idx="1"/>
          </p:nvPr>
        </p:nvSpPr>
        <p:spPr/>
        <p:txBody>
          <a:bodyPr>
            <a:normAutofit fontScale="85000" lnSpcReduction="10000"/>
          </a:bodyPr>
          <a:lstStyle/>
          <a:p>
            <a:r>
              <a:rPr lang="en-GB" i="1" dirty="0" smtClean="0"/>
              <a:t>“Across the board, funding for non-essential training and general career development training not directly aligned with corporate goals will be scaled down substantially or even stopped.” </a:t>
            </a:r>
            <a:r>
              <a:rPr lang="en-GB" dirty="0" smtClean="0"/>
              <a:t>CBI, 2009</a:t>
            </a:r>
          </a:p>
          <a:p>
            <a:r>
              <a:rPr lang="en-GB" dirty="0" smtClean="0"/>
              <a:t>The chair of the Management Board of the Local Economic Partnership Network, Alex Pratt, argued that, </a:t>
            </a:r>
            <a:r>
              <a:rPr lang="en-GB" i="1" dirty="0" smtClean="0"/>
              <a:t>“my staff are assets being leased by my business, they are not assets that belong to my business.  Their value stays with them as an individual [if they move companies]” </a:t>
            </a:r>
            <a:r>
              <a:rPr lang="en-GB" dirty="0" smtClean="0"/>
              <a:t>(Offord, 2014: 9).</a:t>
            </a:r>
          </a:p>
          <a:p>
            <a:endParaRPr lang="en-GB" dirty="0"/>
          </a:p>
        </p:txBody>
      </p:sp>
    </p:spTree>
    <p:extLst>
      <p:ext uri="{BB962C8B-B14F-4D97-AF65-F5344CB8AC3E}">
        <p14:creationId xmlns="" xmlns:p14="http://schemas.microsoft.com/office/powerpoint/2010/main" val="4001914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Lack of collective employer organisation</a:t>
            </a:r>
            <a:endParaRPr lang="en-GB" b="1" dirty="0"/>
          </a:p>
        </p:txBody>
      </p:sp>
      <p:sp>
        <p:nvSpPr>
          <p:cNvPr id="3" name="Content Placeholder 2"/>
          <p:cNvSpPr>
            <a:spLocks noGrp="1"/>
          </p:cNvSpPr>
          <p:nvPr>
            <p:ph idx="1"/>
          </p:nvPr>
        </p:nvSpPr>
        <p:spPr/>
        <p:txBody>
          <a:bodyPr/>
          <a:lstStyle/>
          <a:p>
            <a:endParaRPr lang="en-GB" dirty="0" smtClean="0"/>
          </a:p>
          <a:p>
            <a:r>
              <a:rPr lang="en-GB" dirty="0" smtClean="0"/>
              <a:t>The loss of UKCES </a:t>
            </a:r>
          </a:p>
          <a:p>
            <a:r>
              <a:rPr lang="en-GB" dirty="0" smtClean="0"/>
              <a:t>The de-funding of the Sector Skills Councils</a:t>
            </a:r>
          </a:p>
          <a:p>
            <a:r>
              <a:rPr lang="en-GB" dirty="0" smtClean="0"/>
              <a:t>UK government’s enthusiasm (misplaced) for one-off, potentially unrepresentative ‘clubs’ of employers (e.g. Trailblazer groups).  Almost all OECD national skills systems have effective sectoral bodies.</a:t>
            </a:r>
            <a:endParaRPr lang="en-GB" dirty="0"/>
          </a:p>
        </p:txBody>
      </p:sp>
    </p:spTree>
    <p:extLst>
      <p:ext uri="{BB962C8B-B14F-4D97-AF65-F5344CB8AC3E}">
        <p14:creationId xmlns="" xmlns:p14="http://schemas.microsoft.com/office/powerpoint/2010/main" val="1466138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 put it another way:</a:t>
            </a:r>
            <a:endParaRPr lang="en-GB" b="1"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t>The education and training system is the supply side</a:t>
            </a:r>
          </a:p>
          <a:p>
            <a:endParaRPr lang="en-GB" dirty="0"/>
          </a:p>
          <a:p>
            <a:r>
              <a:rPr lang="en-GB" dirty="0" smtClean="0"/>
              <a:t>Employers, and the economy and the labour market their choices create determine demand for skills and the level of skills utilisation.  This creates incentives for the supply side and for individuals.</a:t>
            </a:r>
            <a:endParaRPr lang="en-GB" dirty="0"/>
          </a:p>
        </p:txBody>
      </p:sp>
    </p:spTree>
    <p:extLst>
      <p:ext uri="{BB962C8B-B14F-4D97-AF65-F5344CB8AC3E}">
        <p14:creationId xmlns="" xmlns:p14="http://schemas.microsoft.com/office/powerpoint/2010/main" val="29520191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Getting employers to do more for themselves is therefore hard</a:t>
            </a:r>
            <a:endParaRPr lang="en-GB" b="1"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UKCES evaluation of Employer Investment Fund and Growth and Innovation Fund, 2016 concluded employer coalitions of committed firms:</a:t>
            </a:r>
          </a:p>
          <a:p>
            <a:r>
              <a:rPr lang="en-GB" dirty="0" smtClean="0"/>
              <a:t>Prevented a further decline in training volumes</a:t>
            </a:r>
          </a:p>
          <a:p>
            <a:r>
              <a:rPr lang="en-GB" dirty="0" smtClean="0"/>
              <a:t>Had no impact on increasing employer investment</a:t>
            </a:r>
          </a:p>
          <a:p>
            <a:r>
              <a:rPr lang="en-GB" dirty="0" smtClean="0"/>
              <a:t>No impact on recruitment patterns</a:t>
            </a:r>
          </a:p>
          <a:p>
            <a:r>
              <a:rPr lang="en-GB" dirty="0" smtClean="0"/>
              <a:t>Slightly reduced apprenticeship take-up</a:t>
            </a:r>
          </a:p>
          <a:p>
            <a:r>
              <a:rPr lang="en-GB" dirty="0" smtClean="0"/>
              <a:t>No impact detectable on productivity or profitability</a:t>
            </a:r>
          </a:p>
          <a:p>
            <a:r>
              <a:rPr lang="en-GB" dirty="0" smtClean="0"/>
              <a:t>Employers’ willingness to pay for collective training infrastructure was very limited</a:t>
            </a:r>
          </a:p>
          <a:p>
            <a:r>
              <a:rPr lang="en-GB" dirty="0" smtClean="0"/>
              <a:t>Leveraged about £1.50 of private money (cash and in-kind) for every £1 of state aid</a:t>
            </a:r>
          </a:p>
          <a:p>
            <a:pPr marL="0" indent="0">
              <a:buNone/>
            </a:pPr>
            <a:endParaRPr lang="en-GB" dirty="0" smtClean="0"/>
          </a:p>
          <a:p>
            <a:pPr marL="0" indent="0">
              <a:buNone/>
            </a:pPr>
            <a:endParaRPr lang="en-GB" dirty="0"/>
          </a:p>
        </p:txBody>
      </p:sp>
    </p:spTree>
    <p:extLst>
      <p:ext uri="{BB962C8B-B14F-4D97-AF65-F5344CB8AC3E}">
        <p14:creationId xmlns="" xmlns:p14="http://schemas.microsoft.com/office/powerpoint/2010/main" val="29396133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One way of tackling the issues – Scotland’s Labour Market Strategy</a:t>
            </a:r>
            <a:endParaRPr lang="en-GB" b="1" dirty="0"/>
          </a:p>
        </p:txBody>
      </p:sp>
      <p:sp>
        <p:nvSpPr>
          <p:cNvPr id="3" name="Content Placeholder 2"/>
          <p:cNvSpPr>
            <a:spLocks noGrp="1"/>
          </p:cNvSpPr>
          <p:nvPr>
            <p:ph idx="1"/>
          </p:nvPr>
        </p:nvSpPr>
        <p:spPr/>
        <p:txBody>
          <a:bodyPr>
            <a:normAutofit fontScale="92500"/>
          </a:bodyPr>
          <a:lstStyle/>
          <a:p>
            <a:pPr marL="0" indent="0">
              <a:buNone/>
            </a:pPr>
            <a:r>
              <a:rPr lang="en-GB" dirty="0" smtClean="0"/>
              <a:t>New policy context, one far in advance of anything found elsewhere in UK:</a:t>
            </a:r>
          </a:p>
          <a:p>
            <a:r>
              <a:rPr lang="en-GB" dirty="0" smtClean="0"/>
              <a:t>Wages</a:t>
            </a:r>
          </a:p>
          <a:p>
            <a:r>
              <a:rPr lang="en-GB" dirty="0" smtClean="0"/>
              <a:t>Job quality</a:t>
            </a:r>
          </a:p>
          <a:p>
            <a:r>
              <a:rPr lang="en-GB" dirty="0" smtClean="0"/>
              <a:t>Work organisation, job design and skill utilisation</a:t>
            </a:r>
          </a:p>
          <a:p>
            <a:r>
              <a:rPr lang="en-GB" dirty="0" smtClean="0"/>
              <a:t>Productivity</a:t>
            </a:r>
          </a:p>
          <a:p>
            <a:r>
              <a:rPr lang="en-GB" dirty="0" smtClean="0"/>
              <a:t>Workplace innovation  </a:t>
            </a:r>
          </a:p>
          <a:p>
            <a:pPr marL="0" indent="0">
              <a:buNone/>
            </a:pPr>
            <a:r>
              <a:rPr lang="en-GB" b="1" u="sng" dirty="0" smtClean="0"/>
              <a:t>All joined up</a:t>
            </a:r>
          </a:p>
          <a:p>
            <a:endParaRPr lang="en-GB" dirty="0"/>
          </a:p>
        </p:txBody>
      </p:sp>
    </p:spTree>
    <p:extLst>
      <p:ext uri="{BB962C8B-B14F-4D97-AF65-F5344CB8AC3E}">
        <p14:creationId xmlns="" xmlns:p14="http://schemas.microsoft.com/office/powerpoint/2010/main" val="19336230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GB" sz="3600" b="1" dirty="0" smtClean="0"/>
              <a:t>Concerted intervention around productivity, work organisation, job design and innovation</a:t>
            </a:r>
            <a:r>
              <a:rPr lang="en-GB" dirty="0" smtClean="0"/>
              <a:t>:</a:t>
            </a:r>
            <a:endParaRPr lang="en-GB" dirty="0"/>
          </a:p>
        </p:txBody>
      </p:sp>
      <p:sp>
        <p:nvSpPr>
          <p:cNvPr id="3" name="Content Placeholder 2"/>
          <p:cNvSpPr>
            <a:spLocks noGrp="1"/>
          </p:cNvSpPr>
          <p:nvPr>
            <p:ph idx="1"/>
          </p:nvPr>
        </p:nvSpPr>
        <p:spPr>
          <a:xfrm>
            <a:off x="395536" y="1556792"/>
            <a:ext cx="8229600" cy="4525963"/>
          </a:xfrm>
        </p:spPr>
        <p:txBody>
          <a:bodyPr>
            <a:normAutofit fontScale="92500"/>
          </a:bodyPr>
          <a:lstStyle/>
          <a:p>
            <a:endParaRPr lang="en-GB" dirty="0" smtClean="0"/>
          </a:p>
          <a:p>
            <a:r>
              <a:rPr lang="en-GB" dirty="0" smtClean="0"/>
              <a:t>Manufacturing Action Plan</a:t>
            </a:r>
          </a:p>
          <a:p>
            <a:r>
              <a:rPr lang="en-GB" dirty="0" smtClean="0"/>
              <a:t>Productivity Action Plan for food and drink</a:t>
            </a:r>
          </a:p>
          <a:p>
            <a:r>
              <a:rPr lang="en-GB" dirty="0" smtClean="0"/>
              <a:t>Scottish Enterprise’s workplace innovation service</a:t>
            </a:r>
          </a:p>
          <a:p>
            <a:r>
              <a:rPr lang="en-GB" dirty="0" smtClean="0"/>
              <a:t>SE work on productivity; digital (Edinburgh), Health (Highlands), and manufacturing (W. of Scotland).</a:t>
            </a:r>
          </a:p>
          <a:p>
            <a:r>
              <a:rPr lang="en-GB" dirty="0" err="1" smtClean="0"/>
              <a:t>FITWork</a:t>
            </a:r>
            <a:r>
              <a:rPr lang="en-GB" dirty="0" smtClean="0"/>
              <a:t> – Strathclyde centre</a:t>
            </a:r>
          </a:p>
          <a:p>
            <a:pPr marL="0" indent="0">
              <a:buNone/>
            </a:pPr>
            <a:endParaRPr lang="en-GB" dirty="0"/>
          </a:p>
        </p:txBody>
      </p:sp>
    </p:spTree>
    <p:extLst>
      <p:ext uri="{BB962C8B-B14F-4D97-AF65-F5344CB8AC3E}">
        <p14:creationId xmlns="" xmlns:p14="http://schemas.microsoft.com/office/powerpoint/2010/main" val="172606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And we know demand for skills is limited and skills utilisation poor</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OECD’s 2013 PIAAC demonstrated that the UK had the 2</a:t>
            </a:r>
            <a:r>
              <a:rPr lang="en-GB" baseline="30000" dirty="0" smtClean="0"/>
              <a:t>nd</a:t>
            </a:r>
            <a:r>
              <a:rPr lang="en-GB" dirty="0" smtClean="0"/>
              <a:t> lowest (after Spain) demand from employers for workers educated beyond compulsory schooling</a:t>
            </a:r>
          </a:p>
          <a:p>
            <a:endParaRPr lang="en-GB" dirty="0"/>
          </a:p>
          <a:p>
            <a:r>
              <a:rPr lang="en-GB" dirty="0" smtClean="0"/>
              <a:t>2</a:t>
            </a:r>
            <a:r>
              <a:rPr lang="en-GB" baseline="30000" dirty="0" smtClean="0"/>
              <a:t>nd</a:t>
            </a:r>
            <a:r>
              <a:rPr lang="en-GB" dirty="0" smtClean="0"/>
              <a:t> highest levels (after Japan) of workers over-qualified for their jobs</a:t>
            </a:r>
          </a:p>
          <a:p>
            <a:endParaRPr lang="en-GB" dirty="0"/>
          </a:p>
          <a:p>
            <a:r>
              <a:rPr lang="en-GB" dirty="0" smtClean="0"/>
              <a:t>LEO data – a decade after graduating, 25% of graduates are earning </a:t>
            </a:r>
            <a:r>
              <a:rPr lang="en-GB" smtClean="0"/>
              <a:t>less </a:t>
            </a:r>
            <a:r>
              <a:rPr lang="en-GB" smtClean="0"/>
              <a:t>than </a:t>
            </a:r>
            <a:r>
              <a:rPr lang="en-GB" dirty="0" smtClean="0"/>
              <a:t>£20k!  </a:t>
            </a:r>
            <a:endParaRPr lang="en-GB" dirty="0"/>
          </a:p>
        </p:txBody>
      </p:sp>
    </p:spTree>
    <p:extLst>
      <p:ext uri="{BB962C8B-B14F-4D97-AF65-F5344CB8AC3E}">
        <p14:creationId xmlns="" xmlns:p14="http://schemas.microsoft.com/office/powerpoint/2010/main" val="1738651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Limited demand is a drag on supply, and effective skills usage</a:t>
            </a:r>
            <a:endParaRPr lang="en-GB" b="1" dirty="0"/>
          </a:p>
        </p:txBody>
      </p:sp>
      <p:sp>
        <p:nvSpPr>
          <p:cNvPr id="3" name="Content Placeholder 2"/>
          <p:cNvSpPr>
            <a:spLocks noGrp="1"/>
          </p:cNvSpPr>
          <p:nvPr>
            <p:ph idx="1"/>
          </p:nvPr>
        </p:nvSpPr>
        <p:spPr/>
        <p:txBody>
          <a:bodyPr>
            <a:normAutofit fontScale="85000" lnSpcReduction="10000"/>
          </a:bodyPr>
          <a:lstStyle/>
          <a:p>
            <a:pPr marL="0" indent="0">
              <a:buNone/>
            </a:pPr>
            <a:endParaRPr lang="en-GB" dirty="0" smtClean="0"/>
          </a:p>
          <a:p>
            <a:pPr marL="0" indent="0">
              <a:buNone/>
            </a:pPr>
            <a:r>
              <a:rPr lang="en-GB" dirty="0" smtClean="0"/>
              <a:t>UKCES, 2014:</a:t>
            </a:r>
          </a:p>
          <a:p>
            <a:pPr marL="0" indent="0">
              <a:buNone/>
            </a:pPr>
            <a:r>
              <a:rPr lang="en-GB" i="1" dirty="0" smtClean="0"/>
              <a:t>“The UKESS [UK Employers Skills Survey] has consistently shown that there is a long tail of businesses with ‘low road’ strategies.  These businesses provide little opportunity for training, have low demands for skills and operate strategies that do not require significant skills usage.  Improving the  skills of UK workers, including young workers, is important but unless the demand for these skills moves in parallel there is a risk that skills are underused and do not make an impact on productivity”</a:t>
            </a:r>
          </a:p>
          <a:p>
            <a:endParaRPr lang="en-GB" dirty="0"/>
          </a:p>
        </p:txBody>
      </p:sp>
    </p:spTree>
    <p:extLst>
      <p:ext uri="{BB962C8B-B14F-4D97-AF65-F5344CB8AC3E}">
        <p14:creationId xmlns="" xmlns:p14="http://schemas.microsoft.com/office/powerpoint/2010/main" val="4114625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And so too much aspiration is a bad thing….</a:t>
            </a:r>
            <a:endParaRPr lang="en-GB" b="1" dirty="0"/>
          </a:p>
        </p:txBody>
      </p:sp>
      <p:sp>
        <p:nvSpPr>
          <p:cNvPr id="3" name="Content Placeholder 2"/>
          <p:cNvSpPr>
            <a:spLocks noGrp="1"/>
          </p:cNvSpPr>
          <p:nvPr>
            <p:ph idx="1"/>
          </p:nvPr>
        </p:nvSpPr>
        <p:spPr/>
        <p:txBody>
          <a:bodyPr>
            <a:normAutofit fontScale="92500" lnSpcReduction="20000"/>
          </a:bodyPr>
          <a:lstStyle/>
          <a:p>
            <a:pPr marL="0" indent="0">
              <a:buNone/>
            </a:pPr>
            <a:endParaRPr lang="en-GB" i="1" dirty="0" smtClean="0"/>
          </a:p>
          <a:p>
            <a:pPr marL="0" indent="0">
              <a:buNone/>
            </a:pPr>
            <a:r>
              <a:rPr lang="en-GB" i="1" dirty="0" smtClean="0"/>
              <a:t>“There is a mismatch between employer requirements and learner aspirations.  We still have a large number of jobs which are level 2 or below.  The drive for more and more advanced apprenticeships is creating an expectation among young people and parents who then become unwilling to consider the lower levels” </a:t>
            </a:r>
            <a:r>
              <a:rPr lang="en-GB" dirty="0" smtClean="0"/>
              <a:t>– Shropshire Training Provider Network – evidence to H. of C, Business, Innovation and Skills Committee inquiry into apprenticeship.</a:t>
            </a:r>
          </a:p>
          <a:p>
            <a:pPr marL="0" indent="0">
              <a:buNone/>
            </a:pPr>
            <a:endParaRPr lang="en-GB" dirty="0"/>
          </a:p>
        </p:txBody>
      </p:sp>
    </p:spTree>
    <p:extLst>
      <p:ext uri="{BB962C8B-B14F-4D97-AF65-F5344CB8AC3E}">
        <p14:creationId xmlns="" xmlns:p14="http://schemas.microsoft.com/office/powerpoint/2010/main" val="857819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Employers are particularly powerful here because:</a:t>
            </a:r>
            <a:endParaRPr lang="en-GB" b="1" dirty="0"/>
          </a:p>
        </p:txBody>
      </p:sp>
      <p:sp>
        <p:nvSpPr>
          <p:cNvPr id="3" name="Content Placeholder 2"/>
          <p:cNvSpPr>
            <a:spLocks noGrp="1"/>
          </p:cNvSpPr>
          <p:nvPr>
            <p:ph idx="1"/>
          </p:nvPr>
        </p:nvSpPr>
        <p:spPr/>
        <p:txBody>
          <a:bodyPr>
            <a:normAutofit fontScale="92500"/>
          </a:bodyPr>
          <a:lstStyle/>
          <a:p>
            <a:endParaRPr lang="en-GB" dirty="0" smtClean="0"/>
          </a:p>
          <a:p>
            <a:r>
              <a:rPr lang="en-GB" dirty="0" smtClean="0"/>
              <a:t>We have one of the most de-regulated labour markets in the OECD</a:t>
            </a:r>
          </a:p>
          <a:p>
            <a:endParaRPr lang="en-GB" dirty="0"/>
          </a:p>
          <a:p>
            <a:r>
              <a:rPr lang="en-GB" dirty="0" smtClean="0"/>
              <a:t>We do not have any form of social partnership.  Employers, and employers alone, make the demand side decisions about skills in the UK.  Government either wrings its hands or tries to put a rosy gloss on what results.</a:t>
            </a:r>
            <a:endParaRPr lang="en-GB" dirty="0"/>
          </a:p>
        </p:txBody>
      </p:sp>
    </p:spTree>
    <p:extLst>
      <p:ext uri="{BB962C8B-B14F-4D97-AF65-F5344CB8AC3E}">
        <p14:creationId xmlns="" xmlns:p14="http://schemas.microsoft.com/office/powerpoint/2010/main" val="4274651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They determine how much adult training occurs and the news is bad!</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We know that in terms of the incidence of training across the whole workforce, this peaked in about 2000 and by 2010 was back to levels last seen in 1993 (Mason and Bishop, 2010).  </a:t>
            </a:r>
          </a:p>
          <a:p>
            <a:r>
              <a:rPr lang="en-GB" dirty="0" smtClean="0"/>
              <a:t>Work by researchers at LLAKES confirms the Mason and Bishop findings on the incidence of training, and also suggests that there has been a much sharper reduction in the average number of hours of training per worker, with the level having fallen by perhaps as much as half between 1997 and 2012 (Green et al, 2013).  They suggest that this development represents a </a:t>
            </a:r>
            <a:r>
              <a:rPr lang="en-GB" b="1" i="1" dirty="0" smtClean="0"/>
              <a:t>“sea change” </a:t>
            </a:r>
            <a:r>
              <a:rPr lang="en-GB" dirty="0" smtClean="0"/>
              <a:t>in employers’ training activity, and one that is reflected in the fact that since 2005 employer funding for training has declined.  </a:t>
            </a:r>
          </a:p>
          <a:p>
            <a:r>
              <a:rPr lang="en-GB" dirty="0" smtClean="0"/>
              <a:t>In thinking about these trends it is important to note that training volumes per worker, the incidence of training across the workforce, and employer investment all started to decline before the recession struck. </a:t>
            </a:r>
          </a:p>
          <a:p>
            <a:endParaRPr lang="en-GB" dirty="0"/>
          </a:p>
        </p:txBody>
      </p:sp>
    </p:spTree>
    <p:extLst>
      <p:ext uri="{BB962C8B-B14F-4D97-AF65-F5344CB8AC3E}">
        <p14:creationId xmlns="" xmlns:p14="http://schemas.microsoft.com/office/powerpoint/2010/main" val="1536233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great technician skills crisis</a:t>
            </a:r>
            <a:endParaRPr lang="en-GB" b="1" dirty="0"/>
          </a:p>
        </p:txBody>
      </p:sp>
      <p:sp>
        <p:nvSpPr>
          <p:cNvPr id="3" name="Content Placeholder 2"/>
          <p:cNvSpPr>
            <a:spLocks noGrp="1"/>
          </p:cNvSpPr>
          <p:nvPr>
            <p:ph idx="1"/>
          </p:nvPr>
        </p:nvSpPr>
        <p:spPr/>
        <p:txBody>
          <a:bodyPr>
            <a:normAutofit fontScale="85000" lnSpcReduction="10000"/>
          </a:bodyPr>
          <a:lstStyle/>
          <a:p>
            <a:endParaRPr lang="en-GB" dirty="0" smtClean="0"/>
          </a:p>
          <a:p>
            <a:r>
              <a:rPr lang="en-GB" dirty="0" smtClean="0"/>
              <a:t>We are facing a technician level skills crisis.  The vast bulk of this is replacement demand, not new jobs.</a:t>
            </a:r>
          </a:p>
          <a:p>
            <a:endParaRPr lang="en-GB" dirty="0"/>
          </a:p>
          <a:p>
            <a:r>
              <a:rPr lang="en-GB" dirty="0" smtClean="0"/>
              <a:t>Main cause: many employers stopped technician training in the mid-1980s and took a ‘training holiday’.  Existing workers and graduates (who cost the employer nothing in training costs) were the answer.</a:t>
            </a:r>
          </a:p>
          <a:p>
            <a:endParaRPr lang="en-GB" dirty="0"/>
          </a:p>
          <a:p>
            <a:r>
              <a:rPr lang="en-GB" dirty="0" smtClean="0"/>
              <a:t>Crisis built up as the existing workforce aged. </a:t>
            </a:r>
            <a:endParaRPr lang="en-GB" dirty="0"/>
          </a:p>
        </p:txBody>
      </p:sp>
    </p:spTree>
    <p:extLst>
      <p:ext uri="{BB962C8B-B14F-4D97-AF65-F5344CB8AC3E}">
        <p14:creationId xmlns="" xmlns:p14="http://schemas.microsoft.com/office/powerpoint/2010/main" val="1746413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2088</Words>
  <Application>Microsoft Office PowerPoint</Application>
  <PresentationFormat>On-screen Show (4:3)</PresentationFormat>
  <Paragraphs>210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Some thoughts on the centrality of employers to achieving more and better higher level vocational education</vt:lpstr>
      <vt:lpstr>Employers’ choices of:</vt:lpstr>
      <vt:lpstr>To put it another way:</vt:lpstr>
      <vt:lpstr>And we know demand for skills is limited and skills utilisation poor</vt:lpstr>
      <vt:lpstr>Limited demand is a drag on supply, and effective skills usage</vt:lpstr>
      <vt:lpstr>And so too much aspiration is a bad thing….</vt:lpstr>
      <vt:lpstr>Employers are particularly powerful here because:</vt:lpstr>
      <vt:lpstr>They determine how much adult training occurs and the news is bad!</vt:lpstr>
      <vt:lpstr>The great technician skills crisis</vt:lpstr>
      <vt:lpstr>There is a deep tension around employers and skills policy</vt:lpstr>
      <vt:lpstr>The example of apprenticeship</vt:lpstr>
      <vt:lpstr>The evidence from SASE</vt:lpstr>
      <vt:lpstr>Current trends in apprenticeship</vt:lpstr>
      <vt:lpstr>Apprenticeship and higher level technical skills?</vt:lpstr>
      <vt:lpstr>Prospects for the reforms</vt:lpstr>
      <vt:lpstr>Narrow conceptions of occupational identity</vt:lpstr>
      <vt:lpstr>None of this bodes well for:</vt:lpstr>
      <vt:lpstr>Key stumbling blocks:</vt:lpstr>
      <vt:lpstr>In-company training capacity – the great unknown</vt:lpstr>
      <vt:lpstr>Poor work organisation and low quality jobs = weak training</vt:lpstr>
      <vt:lpstr>What we need is….</vt:lpstr>
      <vt:lpstr>What we get is……</vt:lpstr>
      <vt:lpstr>Different and better work organisation and job design is key to progress</vt:lpstr>
      <vt:lpstr>The attributes of a learning workplace</vt:lpstr>
      <vt:lpstr>On-the-job learning is central to apprenticeships and to adult learning</vt:lpstr>
      <vt:lpstr>Swimming against the tide?</vt:lpstr>
      <vt:lpstr>Walking away from workforce development?</vt:lpstr>
      <vt:lpstr>And…..</vt:lpstr>
      <vt:lpstr>Lack of collective employer organisation</vt:lpstr>
      <vt:lpstr>Getting employers to do more for themselves is therefore hard</vt:lpstr>
      <vt:lpstr>One way of tackling the issues – Scotland’s Labour Market Strategy</vt:lpstr>
      <vt:lpstr>Concerted intervention around productivity, work organisation, job design and innovation:</vt:lpstr>
    </vt:vector>
  </TitlesOfParts>
  <Company>Cardiff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thoughts on the centrality of employers to achieving more and better higher level vocational education</dc:title>
  <dc:creator>Ewart Keep</dc:creator>
  <cp:lastModifiedBy>Reviewer</cp:lastModifiedBy>
  <cp:revision>16</cp:revision>
  <dcterms:created xsi:type="dcterms:W3CDTF">2016-09-24T15:37:53Z</dcterms:created>
  <dcterms:modified xsi:type="dcterms:W3CDTF">2016-09-30T00:07:24Z</dcterms:modified>
</cp:coreProperties>
</file>