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10" r:id="rId5"/>
    <p:sldMasterId id="2147483722" r:id="rId6"/>
    <p:sldMasterId id="2147483734" r:id="rId7"/>
  </p:sldMasterIdLst>
  <p:notesMasterIdLst>
    <p:notesMasterId r:id="rId31"/>
  </p:notesMasterIdLst>
  <p:sldIdLst>
    <p:sldId id="256" r:id="rId8"/>
    <p:sldId id="288" r:id="rId9"/>
    <p:sldId id="269" r:id="rId10"/>
    <p:sldId id="271" r:id="rId11"/>
    <p:sldId id="258" r:id="rId12"/>
    <p:sldId id="272" r:id="rId13"/>
    <p:sldId id="282" r:id="rId14"/>
    <p:sldId id="260" r:id="rId15"/>
    <p:sldId id="284" r:id="rId16"/>
    <p:sldId id="261" r:id="rId17"/>
    <p:sldId id="283" r:id="rId18"/>
    <p:sldId id="276" r:id="rId19"/>
    <p:sldId id="286" r:id="rId20"/>
    <p:sldId id="280" r:id="rId21"/>
    <p:sldId id="285" r:id="rId22"/>
    <p:sldId id="289" r:id="rId23"/>
    <p:sldId id="265" r:id="rId24"/>
    <p:sldId id="262" r:id="rId25"/>
    <p:sldId id="266" r:id="rId26"/>
    <p:sldId id="267" r:id="rId27"/>
    <p:sldId id="268" r:id="rId28"/>
    <p:sldId id="290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DC08-6878-4DFC-949D-7587747737E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B8084-1B11-4FD8-A42E-FFA3E506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7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956A2-5E94-411B-B797-5967500C4CA3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8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ectangle 2"/>
          <p:cNvSpPr txBox="1">
            <a:spLocks noChangeArrowheads="1"/>
          </p:cNvSpPr>
          <p:nvPr userDrawn="1"/>
        </p:nvSpPr>
        <p:spPr bwMode="auto">
          <a:xfrm>
            <a:off x="6011863" y="831850"/>
            <a:ext cx="29162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b="1" dirty="0" smtClean="0">
                <a:solidFill>
                  <a:srgbClr val="FFFFFF"/>
                </a:solidFill>
                <a:latin typeface="Rockwell" pitchFamily="18" charset="0"/>
                <a:cs typeface="Arial" charset="0"/>
              </a:rPr>
              <a:t>The University of Opportunity</a:t>
            </a:r>
          </a:p>
        </p:txBody>
      </p:sp>
    </p:spTree>
    <p:extLst>
      <p:ext uri="{BB962C8B-B14F-4D97-AF65-F5344CB8AC3E}">
        <p14:creationId xmlns:p14="http://schemas.microsoft.com/office/powerpoint/2010/main" val="1663324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6011863" y="765175"/>
            <a:ext cx="29162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b="1" dirty="0" smtClean="0">
                <a:solidFill>
                  <a:srgbClr val="FFFFFF"/>
                </a:solidFill>
                <a:latin typeface="Rockwell" pitchFamily="18" charset="0"/>
                <a:cs typeface="Arial" charset="0"/>
              </a:rPr>
              <a:t>The University of Opportunity</a:t>
            </a:r>
          </a:p>
        </p:txBody>
      </p:sp>
    </p:spTree>
    <p:extLst>
      <p:ext uri="{BB962C8B-B14F-4D97-AF65-F5344CB8AC3E}">
        <p14:creationId xmlns:p14="http://schemas.microsoft.com/office/powerpoint/2010/main" val="1624472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5029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2380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3503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8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3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7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6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3634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892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689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161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685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959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66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A264FD-BFF2-4F57-85B3-EB681FB838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4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35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83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9073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58025" cy="817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66800" y="1524000"/>
            <a:ext cx="3673475" cy="4394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2675" y="1524000"/>
            <a:ext cx="3675063" cy="439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175" y="63881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E3E6A1-F4F3-4780-B0C4-CDD2264CDDAD}" type="slidenum">
              <a:rPr lang="en-GB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93430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58025" cy="817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524000"/>
            <a:ext cx="7500938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9175" y="63881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52299C-7757-4884-89F6-DDA3E9356BA4}" type="slidenum">
              <a:rPr lang="en-GB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0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298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8717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396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413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5235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8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50E84-8D7A-429E-98F1-DC59989C0A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54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8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81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5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18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346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339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8370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680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833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56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50E84-8D7A-429E-98F1-DC59989C0A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13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87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07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53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690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4692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7756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2358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91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4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56812E-DFD5-49F3-9F1B-858C3E2E7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50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74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480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5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591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2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83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7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0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98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8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87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736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4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384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9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30E8BD-A05D-40D5-8138-E87C8B4BBE68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53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A48BC7-508C-4999-9C19-C342B6D56872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A264FD-BFF2-4F57-85B3-EB681FB838C8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030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779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30E8BD-A05D-40D5-8138-E87C8B4BBE68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50E84-8D7A-429E-98F1-DC59989C0AB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548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7AEE46-AA0A-44CE-8D19-D5F18079DE2C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56812E-DFD5-49F3-9F1B-858C3E2E78A3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59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89A6-3F43-4EF1-A5ED-AF697EC540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222B9-A9AE-4B05-ABCC-E79D9F5F9B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265784"/>
          </a:xfrm>
        </p:spPr>
        <p:txBody>
          <a:bodyPr>
            <a:normAutofit/>
          </a:bodyPr>
          <a:lstStyle/>
          <a:p>
            <a:r>
              <a:rPr lang="en-GB" sz="2800" cap="none" dirty="0" smtClean="0">
                <a:latin typeface="Trebuchet MS" panose="020B0603020202020204" pitchFamily="34" charset="0"/>
              </a:rPr>
              <a:t>Alan Tuckett</a:t>
            </a:r>
          </a:p>
          <a:p>
            <a:r>
              <a:rPr lang="en-GB" sz="2800" cap="none" dirty="0" smtClean="0">
                <a:latin typeface="Trebuchet MS" panose="020B0603020202020204" pitchFamily="34" charset="0"/>
              </a:rPr>
              <a:t>University of Wolverhampton</a:t>
            </a:r>
          </a:p>
          <a:p>
            <a:r>
              <a:rPr lang="en-GB" sz="2800" cap="none" dirty="0" smtClean="0">
                <a:latin typeface="Trebuchet MS" panose="020B0603020202020204" pitchFamily="34" charset="0"/>
              </a:rPr>
              <a:t>ESRC seminar</a:t>
            </a:r>
          </a:p>
          <a:p>
            <a:r>
              <a:rPr lang="en-GB" sz="2800" cap="none" dirty="0" smtClean="0">
                <a:latin typeface="Trebuchet MS" panose="020B0603020202020204" pitchFamily="34" charset="0"/>
              </a:rPr>
              <a:t>12 February 2016</a:t>
            </a:r>
            <a:endParaRPr lang="en-GB" sz="2800" cap="none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Adult learning in a time of austerity - England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025"/>
            <a:ext cx="13525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268760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chemeClr val="bg1">
                    <a:lumMod val="75000"/>
                  </a:schemeClr>
                </a:solidFill>
              </a:rPr>
              <a:t>UK part-time HE entrant trends by UK country index (2010 = 100)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349500"/>
            <a:ext cx="5341938" cy="3760788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6218238" y="5589588"/>
            <a:ext cx="237648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Rockwell"/>
              </a:rPr>
              <a:t>Source: Figure 15, ‘Pressure from all sides: Economic and policy influences on part-time higher education’, </a:t>
            </a:r>
            <a:r>
              <a:rPr lang="en-GB" sz="1050" dirty="0">
                <a:solidFill>
                  <a:srgbClr val="000000"/>
                </a:solidFill>
                <a:latin typeface="Arial" charset="0"/>
              </a:rPr>
              <a:t>HEFCE </a:t>
            </a:r>
            <a:endParaRPr lang="en-GB" sz="1050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28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Employers offering training UK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Table 1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% of employers training staff over the last 12 months/ offering off-site training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2003			59			n/a		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2004			64			47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2005			65			46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2007			67			46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latin typeface="Trebuchet MS" panose="020B0603020202020204" pitchFamily="34" charset="0"/>
                <a:ea typeface="Calibri"/>
                <a:cs typeface="Times New Roman"/>
              </a:rPr>
              <a:t>2014			58			45  </a:t>
            </a:r>
            <a:endParaRPr lang="en-GB" sz="2000" b="1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r>
              <a:rPr lang="en-GB" sz="2800" dirty="0">
                <a:latin typeface="Trebuchet MS" panose="020B0603020202020204" pitchFamily="34" charset="0"/>
                <a:ea typeface="Calibri"/>
              </a:rPr>
              <a:t>(LSC 2008, 3, UKCES 2014, 56) 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The more you’ve had the more you get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247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 apprenticeships: levy!</a:t>
            </a:r>
            <a:endParaRPr lang="en-GB" dirty="0"/>
          </a:p>
        </p:txBody>
      </p:sp>
      <p:pic>
        <p:nvPicPr>
          <p:cNvPr id="4" name="Content Placeholder 4" descr="bis-15-477-apprenticeships-levy-consultation.pdf - Google Chrome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14666" r="22292"/>
          <a:stretch/>
        </p:blipFill>
        <p:spPr>
          <a:xfrm>
            <a:off x="1762447" y="1527175"/>
            <a:ext cx="558259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After PIAAC:</a:t>
            </a:r>
            <a:br>
              <a:rPr lang="en-GB" dirty="0" smtClean="0"/>
            </a:br>
            <a:r>
              <a:rPr lang="en-GB" dirty="0" smtClean="0"/>
              <a:t> OECD recommendations for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16349"/>
              </a:buClr>
            </a:pPr>
            <a:r>
              <a:rPr lang="en-GB" dirty="0" smtClean="0"/>
              <a:t> </a:t>
            </a:r>
            <a:r>
              <a:rPr lang="en-GB" dirty="0" smtClean="0">
                <a:latin typeface="Trebuchet MS" panose="020B0603020202020204" pitchFamily="34" charset="0"/>
              </a:rPr>
              <a:t>Priority of priorities: give priority to early interventions; </a:t>
            </a:r>
          </a:p>
          <a:p>
            <a:pPr lvl="0">
              <a:buClr>
                <a:srgbClr val="D16349"/>
              </a:buClr>
            </a:pPr>
            <a:r>
              <a:rPr lang="en-GB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Increase basic skills at upper secondary</a:t>
            </a:r>
          </a:p>
          <a:p>
            <a:pPr lvl="0">
              <a:buClr>
                <a:srgbClr val="D16349"/>
              </a:buClr>
            </a:pPr>
            <a:r>
              <a:rPr lang="en-GB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Divert unprepared students from HE; shift resources from HE to FE</a:t>
            </a:r>
          </a:p>
          <a:p>
            <a:pPr lvl="0">
              <a:buClr>
                <a:srgbClr val="D16349"/>
              </a:buClr>
            </a:pPr>
            <a:r>
              <a:rPr lang="en-GB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Improve transitions to work and promote upskilling at work</a:t>
            </a:r>
          </a:p>
          <a:p>
            <a:pPr lvl="0">
              <a:buClr>
                <a:srgbClr val="D16349"/>
              </a:buClr>
            </a:pPr>
            <a:r>
              <a:rPr lang="en-GB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Use evidence to support adult learning </a:t>
            </a:r>
          </a:p>
          <a:p>
            <a:pPr lvl="0">
              <a:buClr>
                <a:srgbClr val="D16349"/>
              </a:buClr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EAEA Manifesto for adult learning in the 21</a:t>
            </a:r>
            <a:r>
              <a:rPr lang="en-GB" baseline="30000" dirty="0" smtClean="0"/>
              <a:t>st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Adult education has a role to play in:</a:t>
            </a:r>
          </a:p>
          <a:p>
            <a:r>
              <a:rPr lang="en-GB" dirty="0" smtClean="0"/>
              <a:t>Active citizenship, democracy and participation</a:t>
            </a:r>
          </a:p>
          <a:p>
            <a:r>
              <a:rPr lang="en-GB" dirty="0" smtClean="0"/>
              <a:t>Life skills for individuals</a:t>
            </a:r>
          </a:p>
          <a:p>
            <a:r>
              <a:rPr lang="en-GB" dirty="0" smtClean="0"/>
              <a:t>Social cohesion, equity and equality</a:t>
            </a:r>
          </a:p>
          <a:p>
            <a:r>
              <a:rPr lang="en-GB" dirty="0" smtClean="0"/>
              <a:t>Employment and digitalisation</a:t>
            </a:r>
          </a:p>
          <a:p>
            <a:r>
              <a:rPr lang="en-GB" dirty="0" smtClean="0"/>
              <a:t>Migration and demographic change</a:t>
            </a:r>
          </a:p>
          <a:p>
            <a:r>
              <a:rPr lang="en-GB" dirty="0" smtClean="0"/>
              <a:t>Sustainability</a:t>
            </a:r>
          </a:p>
          <a:p>
            <a:r>
              <a:rPr lang="en-GB" dirty="0" smtClean="0"/>
              <a:t>European policies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2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UN/UNESCO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No one left behind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Education for sustainable development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Education for citizenship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‘Learning to live together’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Learning cities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Inter-generational learning/ ageing society: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91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Guardian ‘masterclasses’: fine if you can afford them/live in London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2857500" cy="12241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240360" cy="410445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316835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851"/>
            <a:ext cx="8534400" cy="949036"/>
          </a:xfrm>
        </p:spPr>
        <p:txBody>
          <a:bodyPr/>
          <a:lstStyle/>
          <a:p>
            <a:r>
              <a:rPr lang="en-GB" dirty="0" smtClean="0"/>
              <a:t>Learning cruises/ fun if you can afford them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128792" cy="3816424"/>
          </a:xfrm>
        </p:spPr>
      </p:pic>
    </p:spTree>
    <p:extLst>
      <p:ext uri="{BB962C8B-B14F-4D97-AF65-F5344CB8AC3E}">
        <p14:creationId xmlns:p14="http://schemas.microsoft.com/office/powerpoint/2010/main" val="16165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U3A/ voluntary self-help</a:t>
            </a:r>
            <a:br>
              <a:rPr lang="en-GB" dirty="0" smtClean="0"/>
            </a:br>
            <a:r>
              <a:rPr lang="en-GB" dirty="0" smtClean="0"/>
              <a:t>Mainly for already confident learners?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96744" cy="3960440"/>
          </a:xfrm>
        </p:spPr>
      </p:pic>
    </p:spTree>
    <p:extLst>
      <p:ext uri="{BB962C8B-B14F-4D97-AF65-F5344CB8AC3E}">
        <p14:creationId xmlns:p14="http://schemas.microsoft.com/office/powerpoint/2010/main" val="24702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Treasure Within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Jacques Delors argued in The Treasure Within</a:t>
            </a:r>
          </a:p>
          <a:p>
            <a:r>
              <a:rPr lang="en-GB" smtClean="0"/>
              <a:t>that there are 4 pillars for a learning society</a:t>
            </a:r>
          </a:p>
          <a:p>
            <a:r>
              <a:rPr lang="en-GB" smtClean="0"/>
              <a:t>learning to know</a:t>
            </a:r>
          </a:p>
          <a:p>
            <a:r>
              <a:rPr lang="en-GB" smtClean="0"/>
              <a:t>learning to do</a:t>
            </a:r>
          </a:p>
          <a:p>
            <a:r>
              <a:rPr lang="en-GB" smtClean="0"/>
              <a:t>learning to be </a:t>
            </a:r>
          </a:p>
          <a:p>
            <a:r>
              <a:rPr lang="en-GB" smtClean="0"/>
              <a:t>learning to live together</a:t>
            </a:r>
            <a:endParaRPr lang="en-GB" dirty="0" smtClean="0"/>
          </a:p>
        </p:txBody>
      </p:sp>
      <p:pic>
        <p:nvPicPr>
          <p:cNvPr id="4" name="Picture 3" descr="JacquesDe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996952"/>
            <a:ext cx="1877938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3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Men’s sheds – just beginning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488832" cy="4032448"/>
          </a:xfrm>
        </p:spPr>
      </p:pic>
    </p:spTree>
    <p:extLst>
      <p:ext uri="{BB962C8B-B14F-4D97-AF65-F5344CB8AC3E}">
        <p14:creationId xmlns:p14="http://schemas.microsoft.com/office/powerpoint/2010/main" val="11753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 Open Online Courses – ideal for some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840760" cy="3888432"/>
          </a:xfrm>
        </p:spPr>
      </p:pic>
    </p:spTree>
    <p:extLst>
      <p:ext uri="{BB962C8B-B14F-4D97-AF65-F5344CB8AC3E}">
        <p14:creationId xmlns:p14="http://schemas.microsoft.com/office/powerpoint/2010/main" val="13909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2"/>
          <p:cNvSpPr>
            <a:spLocks noChangeShapeType="1"/>
          </p:cNvSpPr>
          <p:nvPr/>
        </p:nvSpPr>
        <p:spPr bwMode="auto">
          <a:xfrm>
            <a:off x="304800" y="6400800"/>
            <a:ext cx="70866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1219200" y="6324600"/>
            <a:ext cx="6172200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709988" y="2805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6388" name="Picture 5" descr="iFFL logo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334000"/>
            <a:ext cx="17240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6390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939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60B4C"/>
                </a:solidFill>
              </a:rPr>
              <a:t>Learning through Life:</a:t>
            </a:r>
            <a:br>
              <a:rPr lang="en-US" b="1" dirty="0" smtClean="0">
                <a:solidFill>
                  <a:srgbClr val="C60B4C"/>
                </a:solidFill>
              </a:rPr>
            </a:br>
            <a:r>
              <a:rPr lang="en-US" b="1" dirty="0" smtClean="0">
                <a:solidFill>
                  <a:srgbClr val="C60B4C"/>
                </a:solidFill>
              </a:rPr>
              <a:t>Weaknesses in the system</a:t>
            </a:r>
          </a:p>
        </p:txBody>
      </p:sp>
      <p:sp>
        <p:nvSpPr>
          <p:cNvPr id="3080" name="Content Placeholder 9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64345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b="1" dirty="0" smtClean="0"/>
              <a:t>Initial education</a:t>
            </a:r>
            <a:r>
              <a:rPr lang="en-US" sz="1800" dirty="0" smtClean="0"/>
              <a:t> does not serve as a secure foundation for lifelong learning.</a:t>
            </a:r>
          </a:p>
          <a:p>
            <a:pPr>
              <a:lnSpc>
                <a:spcPct val="80000"/>
              </a:lnSpc>
            </a:pP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The </a:t>
            </a:r>
            <a:r>
              <a:rPr lang="en-US" sz="1800" b="1" dirty="0" smtClean="0"/>
              <a:t>demographic challenge</a:t>
            </a:r>
            <a:r>
              <a:rPr lang="en-US" sz="1800" dirty="0" smtClean="0"/>
              <a:t>: the balance of opportunity and support for learning through different stages of life is wrong.</a:t>
            </a:r>
          </a:p>
          <a:p>
            <a:pPr>
              <a:lnSpc>
                <a:spcPct val="80000"/>
              </a:lnSpc>
            </a:pP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GB" sz="1800" dirty="0" smtClean="0"/>
              <a:t>The system does not recognise the </a:t>
            </a:r>
            <a:r>
              <a:rPr lang="en-GB" sz="1800" b="1" dirty="0" smtClean="0"/>
              <a:t>increasingly diverse transitions</a:t>
            </a:r>
            <a:r>
              <a:rPr lang="en-GB" sz="1800" dirty="0" smtClean="0"/>
              <a:t> into and from employment.</a:t>
            </a:r>
          </a:p>
          <a:p>
            <a:pPr>
              <a:lnSpc>
                <a:spcPct val="80000"/>
              </a:lnSpc>
            </a:pP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Educational </a:t>
            </a:r>
            <a:r>
              <a:rPr lang="en-US" sz="1800" b="1" dirty="0" smtClean="0"/>
              <a:t>inequalities</a:t>
            </a:r>
            <a:r>
              <a:rPr lang="en-US" sz="1800" dirty="0" smtClean="0"/>
              <a:t> accumulate over the life course to an unacceptable extent.</a:t>
            </a:r>
          </a:p>
          <a:p>
            <a:pPr>
              <a:lnSpc>
                <a:spcPct val="80000"/>
              </a:lnSpc>
            </a:pP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For all the rhetoric, a </a:t>
            </a:r>
            <a:r>
              <a:rPr lang="en-US" sz="1800" b="1" dirty="0" smtClean="0"/>
              <a:t>high-skilled economy</a:t>
            </a:r>
            <a:r>
              <a:rPr lang="en-US" sz="1800" dirty="0" smtClean="0"/>
              <a:t> is not yet in prospect.</a:t>
            </a:r>
          </a:p>
          <a:p>
            <a:pPr>
              <a:lnSpc>
                <a:spcPct val="80000"/>
              </a:lnSpc>
              <a:buNone/>
            </a:pP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The </a:t>
            </a:r>
            <a:r>
              <a:rPr lang="en-US" sz="1800" b="1" dirty="0" smtClean="0"/>
              <a:t>governance</a:t>
            </a:r>
            <a:r>
              <a:rPr lang="en-US" sz="1800" dirty="0" smtClean="0"/>
              <a:t> of the system is over-</a:t>
            </a:r>
            <a:r>
              <a:rPr lang="en-US" sz="1800" dirty="0" err="1" smtClean="0"/>
              <a:t>centralised</a:t>
            </a:r>
            <a:r>
              <a:rPr lang="en-US" sz="1800" dirty="0" smtClean="0"/>
              <a:t>, insufficiently stable and does not trust its professionals enough.</a:t>
            </a:r>
          </a:p>
          <a:p>
            <a:pPr>
              <a:lnSpc>
                <a:spcPct val="80000"/>
              </a:lnSpc>
            </a:pP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The ‘</a:t>
            </a:r>
            <a:r>
              <a:rPr lang="en-US" sz="1800" b="1" dirty="0" smtClean="0"/>
              <a:t>system</a:t>
            </a:r>
            <a:r>
              <a:rPr lang="en-US" sz="1800" dirty="0" smtClean="0"/>
              <a:t>’ is not sufficiently intelligent.</a:t>
            </a:r>
          </a:p>
        </p:txBody>
      </p:sp>
    </p:spTree>
    <p:extLst>
      <p:ext uri="{BB962C8B-B14F-4D97-AF65-F5344CB8AC3E}">
        <p14:creationId xmlns:p14="http://schemas.microsoft.com/office/powerpoint/2010/main" val="12635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Public policies reinforce the privilege of the privileged: if at first you don’t succeed…</a:t>
            </a:r>
          </a:p>
          <a:p>
            <a:r>
              <a:rPr lang="en-GB" dirty="0" smtClean="0"/>
              <a:t>Public support focused on narrow utilitarian goals</a:t>
            </a:r>
          </a:p>
          <a:p>
            <a:r>
              <a:rPr lang="en-GB" dirty="0" smtClean="0"/>
              <a:t>Levy offers modest hope</a:t>
            </a:r>
          </a:p>
          <a:p>
            <a:r>
              <a:rPr lang="en-GB" dirty="0" smtClean="0"/>
              <a:t>Voluntary sector initiatives modest at best</a:t>
            </a:r>
          </a:p>
          <a:p>
            <a:r>
              <a:rPr lang="en-GB" dirty="0" smtClean="0"/>
              <a:t>Still, like ground elder it’s hard to eradicate altogether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1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OECD’s PIAAC Findings -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200" dirty="0" smtClean="0">
                <a:latin typeface="Trebuchet MS" panose="020B0603020202020204" pitchFamily="34" charset="0"/>
              </a:rPr>
              <a:t>Overall literacy levels in England – close to the international average, whilst numeracy levels are much weaker</a:t>
            </a:r>
          </a:p>
          <a:p>
            <a:r>
              <a:rPr lang="en-GB" sz="2200" dirty="0" smtClean="0">
                <a:latin typeface="Trebuchet MS" panose="020B0603020202020204" pitchFamily="34" charset="0"/>
              </a:rPr>
              <a:t>Uniquely 16-24s are no more skilled than 55-64s and</a:t>
            </a:r>
          </a:p>
          <a:p>
            <a:r>
              <a:rPr lang="en-GB" sz="2200" dirty="0" smtClean="0">
                <a:latin typeface="Trebuchet MS" panose="020B0603020202020204" pitchFamily="34" charset="0"/>
              </a:rPr>
              <a:t>16-18s have lower skills than 55-64s</a:t>
            </a:r>
          </a:p>
          <a:p>
            <a:r>
              <a:rPr lang="en-GB" sz="2200" dirty="0" smtClean="0">
                <a:latin typeface="Trebuchet MS" panose="020B0603020202020204" pitchFamily="34" charset="0"/>
              </a:rPr>
              <a:t>Age cohort that has highest skills went to school in the </a:t>
            </a:r>
            <a:r>
              <a:rPr lang="en-GB" sz="2200" dirty="0" err="1" smtClean="0">
                <a:latin typeface="Trebuchet MS" panose="020B0603020202020204" pitchFamily="34" charset="0"/>
              </a:rPr>
              <a:t>Plowden</a:t>
            </a:r>
            <a:r>
              <a:rPr lang="en-GB" sz="2200" dirty="0" smtClean="0">
                <a:latin typeface="Trebuchet MS" panose="020B0603020202020204" pitchFamily="34" charset="0"/>
              </a:rPr>
              <a:t> era</a:t>
            </a:r>
          </a:p>
          <a:p>
            <a:r>
              <a:rPr lang="en-GB" sz="2200" dirty="0" smtClean="0">
                <a:latin typeface="Trebuchet MS" panose="020B0603020202020204" pitchFamily="34" charset="0"/>
              </a:rPr>
              <a:t>Qualifications are no guarantee of secure basic skills:</a:t>
            </a:r>
          </a:p>
          <a:p>
            <a:r>
              <a:rPr lang="en-GB" sz="2200" dirty="0" smtClean="0">
                <a:latin typeface="Trebuchet MS" panose="020B0603020202020204" pitchFamily="34" charset="0"/>
              </a:rPr>
              <a:t>10% of undergraduates and 7% graduates have low basic skills</a:t>
            </a:r>
          </a:p>
          <a:p>
            <a:r>
              <a:rPr lang="en-GB" sz="2200" dirty="0" smtClean="0">
                <a:latin typeface="Trebuchet MS" panose="020B0603020202020204" pitchFamily="34" charset="0"/>
              </a:rPr>
              <a:t>Basic skills are strongly related to parental education in England</a:t>
            </a:r>
          </a:p>
          <a:p>
            <a:r>
              <a:rPr lang="en-GB" sz="2200" dirty="0" smtClean="0">
                <a:latin typeface="Trebuchet MS" panose="020B0603020202020204" pitchFamily="34" charset="0"/>
              </a:rPr>
              <a:t>Weak basic skills strongly associated with rising levels </a:t>
            </a:r>
            <a:r>
              <a:rPr lang="en-GB" sz="2200" smtClean="0">
                <a:latin typeface="Trebuchet MS" panose="020B0603020202020204" pitchFamily="34" charset="0"/>
              </a:rPr>
              <a:t>of inequality</a:t>
            </a:r>
          </a:p>
          <a:p>
            <a:endParaRPr lang="en-GB" sz="2200" smtClean="0">
              <a:latin typeface="Trebuchet MS" panose="020B0603020202020204" pitchFamily="34" charset="0"/>
            </a:endParaRPr>
          </a:p>
          <a:p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in5134\AppData\Local\Microsoft\Windows\Temporary Internet Files\Content.IE5\YD01B2UA\IMG_06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What has the government in England done 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2010-15?  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46712" cy="4572000"/>
          </a:xfrm>
        </p:spPr>
        <p:txBody>
          <a:bodyPr>
            <a:normAutofit fontScale="77500" lnSpcReduction="20000"/>
          </a:bodyPr>
          <a:lstStyle/>
          <a:p>
            <a:r>
              <a:rPr lang="en-GB" sz="3600" b="1" dirty="0" smtClean="0">
                <a:latin typeface="Trebuchet MS" panose="020B0603020202020204" pitchFamily="34" charset="0"/>
              </a:rPr>
              <a:t>Post school funding</a:t>
            </a:r>
            <a:r>
              <a:rPr lang="en-GB" sz="3600" dirty="0" smtClean="0">
                <a:latin typeface="Trebuchet MS" panose="020B0603020202020204" pitchFamily="34" charset="0"/>
              </a:rPr>
              <a:t>:</a:t>
            </a:r>
          </a:p>
          <a:p>
            <a:r>
              <a:rPr lang="en-GB" sz="3600" dirty="0" smtClean="0">
                <a:latin typeface="Trebuchet MS" panose="020B0603020202020204" pitchFamily="34" charset="0"/>
              </a:rPr>
              <a:t>Higher education: </a:t>
            </a:r>
          </a:p>
          <a:p>
            <a:r>
              <a:rPr lang="en-GB" sz="3600" b="1" dirty="0" smtClean="0">
                <a:latin typeface="Trebuchet MS" panose="020B0603020202020204" pitchFamily="34" charset="0"/>
              </a:rPr>
              <a:t>26% budget increase 2010-2015</a:t>
            </a:r>
          </a:p>
          <a:p>
            <a:r>
              <a:rPr lang="en-GB" sz="3600" dirty="0" smtClean="0">
                <a:latin typeface="Trebuchet MS" panose="020B0603020202020204" pitchFamily="34" charset="0"/>
              </a:rPr>
              <a:t>Further education: </a:t>
            </a:r>
          </a:p>
          <a:p>
            <a:pPr lvl="0">
              <a:buClr>
                <a:srgbClr val="D16349"/>
              </a:buClr>
            </a:pPr>
            <a:r>
              <a:rPr lang="en-GB" sz="3600" b="1" dirty="0" smtClean="0">
                <a:latin typeface="Trebuchet MS" panose="020B0603020202020204" pitchFamily="34" charset="0"/>
              </a:rPr>
              <a:t>24% budget decrease 2010-2015</a:t>
            </a:r>
            <a:r>
              <a:rPr lang="en-GB" sz="3600" dirty="0" smtClean="0">
                <a:latin typeface="Trebuchet MS" panose="020B0603020202020204" pitchFamily="34" charset="0"/>
              </a:rPr>
              <a:t>.</a:t>
            </a:r>
          </a:p>
          <a:p>
            <a:pPr lvl="0">
              <a:buClr>
                <a:srgbClr val="D16349"/>
              </a:buClr>
            </a:pPr>
            <a:r>
              <a:rPr lang="en-GB" sz="3600" dirty="0" smtClean="0">
                <a:latin typeface="Trebuchet MS" panose="020B0603020202020204" pitchFamily="34" charset="0"/>
              </a:rPr>
              <a:t>And:</a:t>
            </a:r>
          </a:p>
          <a:p>
            <a:pPr lvl="0">
              <a:buClr>
                <a:srgbClr val="D16349"/>
              </a:buClr>
            </a:pPr>
            <a:r>
              <a:rPr lang="en-GB" sz="3500" dirty="0" smtClean="0">
                <a:solidFill>
                  <a:prstClr val="black"/>
                </a:solidFill>
              </a:rPr>
              <a:t>Cut </a:t>
            </a:r>
            <a:r>
              <a:rPr lang="en-GB" sz="3500" dirty="0">
                <a:solidFill>
                  <a:prstClr val="black"/>
                </a:solidFill>
              </a:rPr>
              <a:t>requirement for qualified teachers in FE; end of obligation to undertake 30 hours CPD;</a:t>
            </a:r>
          </a:p>
          <a:p>
            <a:pPr lvl="0">
              <a:buClr>
                <a:srgbClr val="D16349"/>
              </a:buClr>
            </a:pPr>
            <a:r>
              <a:rPr lang="en-GB" sz="3500" dirty="0">
                <a:solidFill>
                  <a:prstClr val="black"/>
                </a:solidFill>
              </a:rPr>
              <a:t>Ended Skills for Life programme; systematic ESOL cuts (offset by 2016 Cameron initiative);</a:t>
            </a:r>
          </a:p>
          <a:p>
            <a:pPr lvl="0">
              <a:buClr>
                <a:srgbClr val="D16349"/>
              </a:buClr>
            </a:pPr>
            <a:r>
              <a:rPr lang="en-GB" sz="3500" dirty="0">
                <a:solidFill>
                  <a:prstClr val="black"/>
                </a:solidFill>
              </a:rPr>
              <a:t>Introduced </a:t>
            </a:r>
            <a:r>
              <a:rPr lang="en-GB" sz="3500" dirty="0" smtClean="0">
                <a:solidFill>
                  <a:prstClr val="black"/>
                </a:solidFill>
              </a:rPr>
              <a:t>levy on medium/large employers.</a:t>
            </a:r>
            <a:endParaRPr lang="en-GB" sz="3500" dirty="0">
              <a:solidFill>
                <a:prstClr val="black"/>
              </a:solidFill>
            </a:endParaRPr>
          </a:p>
          <a:p>
            <a:endParaRPr lang="en-GB" sz="3600" dirty="0" smtClean="0">
              <a:latin typeface="Trebuchet MS" panose="020B0603020202020204" pitchFamily="34" charset="0"/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International comparisons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4807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758952"/>
          </a:xfrm>
        </p:spPr>
        <p:txBody>
          <a:bodyPr/>
          <a:lstStyle/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MetaNormalLF-Roman"/>
              </a:rPr>
              <a:t>Mean instruction hours spent by participants in education and training, age 25-64 (2007)</a:t>
            </a:r>
          </a:p>
        </p:txBody>
      </p:sp>
      <p:graphicFrame>
        <p:nvGraphicFramePr>
          <p:cNvPr id="102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568952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3" imgW="7773074" imgH="3737172" progId="Excel.Sheet.8">
                  <p:embed/>
                </p:oleObj>
              </mc:Choice>
              <mc:Fallback>
                <p:oleObj r:id="rId3" imgW="7773074" imgH="373717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28800"/>
                        <a:ext cx="8568952" cy="439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unionlearn presentation</a:t>
            </a:r>
            <a:endParaRPr lang="en-GB" sz="14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1F0BC-1A9F-491F-8E86-5F6BEEE94621}" type="slidenum">
              <a:rPr lang="en-GB" smtClean="0">
                <a:solidFill>
                  <a:srgbClr val="8CADAE">
                    <a:shade val="75000"/>
                  </a:srgbClr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mtClean="0">
              <a:solidFill>
                <a:srgbClr val="8CADAE">
                  <a:shade val="75000"/>
                </a:srgbClr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5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Adults participating in learning by social class 2015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7048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GB" sz="2600" b="1" dirty="0">
                <a:solidFill>
                  <a:schemeClr val="bg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Future intentions to learn by current/recent engagement in learning </a:t>
            </a:r>
            <a:r>
              <a:rPr lang="en-GB" sz="26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(%)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		</a:t>
            </a:r>
            <a:r>
              <a:rPr lang="en-GB" sz="2800" dirty="0" smtClean="0">
                <a:latin typeface="Trebuchet MS" panose="020B0603020202020204" pitchFamily="34" charset="0"/>
                <a:ea typeface="Calibri"/>
                <a:cs typeface="Times New Roman"/>
              </a:rPr>
              <a:t>Likely </a:t>
            </a: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to take up learning	Unlikely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Current learners			83			17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Current and recent learners	77			23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No learning last 3 years	</a:t>
            </a:r>
            <a:r>
              <a:rPr lang="en-GB" sz="2800" dirty="0" smtClean="0">
                <a:latin typeface="Trebuchet MS" panose="020B0603020202020204" pitchFamily="34" charset="0"/>
                <a:ea typeface="Calibri"/>
                <a:cs typeface="Times New Roman"/>
              </a:rPr>
              <a:t>23</a:t>
            </a: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			77</a:t>
            </a:r>
            <a:endParaRPr lang="en-GB" sz="20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Trebuchet MS" panose="020B0603020202020204" pitchFamily="34" charset="0"/>
                <a:ea typeface="Calibri"/>
                <a:cs typeface="Times New Roman"/>
              </a:rPr>
              <a:t>None since </a:t>
            </a:r>
            <a:r>
              <a:rPr lang="en-GB" sz="2800" dirty="0" smtClean="0">
                <a:latin typeface="Trebuchet MS" panose="020B0603020202020204" pitchFamily="34" charset="0"/>
                <a:ea typeface="Calibri"/>
                <a:cs typeface="Times New Roman"/>
              </a:rPr>
              <a:t>school</a:t>
            </a:r>
            <a:r>
              <a:rPr lang="en-GB" sz="4400" dirty="0">
                <a:latin typeface="Trebuchet MS" panose="020B0603020202020204" pitchFamily="34" charset="0"/>
                <a:ea typeface="Calibri"/>
                <a:cs typeface="Times New Roman"/>
              </a:rPr>
              <a:t>		</a:t>
            </a:r>
            <a:r>
              <a:rPr lang="en-GB" sz="2600" dirty="0">
                <a:latin typeface="Trebuchet MS" panose="020B0603020202020204" pitchFamily="34" charset="0"/>
                <a:ea typeface="Calibri"/>
                <a:cs typeface="Times New Roman"/>
              </a:rPr>
              <a:t>17.5			82.5 </a:t>
            </a:r>
            <a:r>
              <a:rPr lang="en-GB" sz="1900" dirty="0">
                <a:latin typeface="Trebuchet MS" panose="020B0603020202020204" pitchFamily="34" charset="0"/>
                <a:ea typeface="Calibri"/>
                <a:cs typeface="Times New Roman"/>
              </a:rPr>
              <a:t>(unpublished data NIACE 2015</a:t>
            </a:r>
            <a:r>
              <a:rPr lang="en-GB" sz="1900" dirty="0" smtClean="0">
                <a:latin typeface="Trebuchet MS" panose="020B0603020202020204" pitchFamily="34" charset="0"/>
                <a:ea typeface="Calibri"/>
                <a:cs typeface="Times New Roman"/>
              </a:rPr>
              <a:t>)</a:t>
            </a:r>
            <a:endParaRPr lang="en-GB" sz="19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4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gency, adult learning and globalisatio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3804</TotalTime>
  <Words>625</Words>
  <Application>Microsoft Office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ＭＳ Ｐゴシック</vt:lpstr>
      <vt:lpstr>Arial</vt:lpstr>
      <vt:lpstr>Calibri</vt:lpstr>
      <vt:lpstr>Georgia</vt:lpstr>
      <vt:lpstr>MetaNormalLF-Roman</vt:lpstr>
      <vt:lpstr>Rockwell</vt:lpstr>
      <vt:lpstr>Times New Roman</vt:lpstr>
      <vt:lpstr>Trebuchet MS</vt:lpstr>
      <vt:lpstr>Wingdings</vt:lpstr>
      <vt:lpstr>Wingdings 2</vt:lpstr>
      <vt:lpstr>Civic</vt:lpstr>
      <vt:lpstr>1_Civic</vt:lpstr>
      <vt:lpstr>7_Civic</vt:lpstr>
      <vt:lpstr>2_Civic</vt:lpstr>
      <vt:lpstr>3_Civic</vt:lpstr>
      <vt:lpstr>3_Agency, adult learning and globalisation</vt:lpstr>
      <vt:lpstr>Office Theme</vt:lpstr>
      <vt:lpstr>Microsoft Excel 97-2003 Worksheet</vt:lpstr>
      <vt:lpstr>Adult learning in a time of austerity - England</vt:lpstr>
      <vt:lpstr>The Treasure Within</vt:lpstr>
      <vt:lpstr>OECD’s PIAAC Findings - England</vt:lpstr>
      <vt:lpstr>PowerPoint Presentation</vt:lpstr>
      <vt:lpstr>What has the government in England done  2010-15?  </vt:lpstr>
      <vt:lpstr>International comparisons</vt:lpstr>
      <vt:lpstr>Mean instruction hours spent by participants in education and training, age 25-64 (2007)</vt:lpstr>
      <vt:lpstr>Adults participating in learning by social class 2015</vt:lpstr>
      <vt:lpstr>Future intentions to learn by current/recent engagement in learning (%)</vt:lpstr>
      <vt:lpstr>UK part-time HE entrant trends by UK country index (2010 = 100)</vt:lpstr>
      <vt:lpstr>Employers offering training UK</vt:lpstr>
      <vt:lpstr>The more you’ve had the more you get</vt:lpstr>
      <vt:lpstr>Funding apprenticeships: levy!</vt:lpstr>
      <vt:lpstr>After PIAAC:  OECD recommendations for England</vt:lpstr>
      <vt:lpstr>EAEA Manifesto for adult learning in the 21st century</vt:lpstr>
      <vt:lpstr>UN/UNESCO agenda</vt:lpstr>
      <vt:lpstr>Guardian ‘masterclasses’: fine if you can afford them/live in London</vt:lpstr>
      <vt:lpstr>Learning cruises/ fun if you can afford them</vt:lpstr>
      <vt:lpstr>U3A/ voluntary self-help Mainly for already confident learners?</vt:lpstr>
      <vt:lpstr>Men’s sheds – just beginning</vt:lpstr>
      <vt:lpstr>Mass Open Online Courses – ideal for some</vt:lpstr>
      <vt:lpstr>Learning through Life: Weaknesses in the system</vt:lpstr>
      <vt:lpstr>Overall</vt:lpstr>
    </vt:vector>
  </TitlesOfParts>
  <Company>University of Wolverhampton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learning in a time of austerity - England</dc:title>
  <dc:creator>Tuckett, Alan</dc:creator>
  <cp:lastModifiedBy>Nadine Crawford-Piper</cp:lastModifiedBy>
  <cp:revision>13</cp:revision>
  <dcterms:created xsi:type="dcterms:W3CDTF">2016-02-06T22:24:16Z</dcterms:created>
  <dcterms:modified xsi:type="dcterms:W3CDTF">2016-02-24T10:24:58Z</dcterms:modified>
</cp:coreProperties>
</file>