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19" r:id="rId3"/>
    <p:sldId id="440" r:id="rId4"/>
    <p:sldId id="420" r:id="rId5"/>
    <p:sldId id="424" r:id="rId6"/>
    <p:sldId id="421" r:id="rId7"/>
    <p:sldId id="422" r:id="rId8"/>
    <p:sldId id="423" r:id="rId9"/>
    <p:sldId id="436" r:id="rId10"/>
    <p:sldId id="434" r:id="rId11"/>
    <p:sldId id="435" r:id="rId12"/>
    <p:sldId id="429" r:id="rId13"/>
    <p:sldId id="431" r:id="rId14"/>
    <p:sldId id="410" r:id="rId15"/>
    <p:sldId id="432" r:id="rId16"/>
    <p:sldId id="433" r:id="rId17"/>
    <p:sldId id="441" r:id="rId18"/>
    <p:sldId id="437" r:id="rId19"/>
    <p:sldId id="438" r:id="rId20"/>
    <p:sldId id="439" r:id="rId21"/>
  </p:sldIdLst>
  <p:sldSz cx="9144000" cy="6858000" type="screen4x3"/>
  <p:notesSz cx="6797675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1CD53F-3226-4DF5-B383-9ABF6EF8094F}">
          <p14:sldIdLst>
            <p14:sldId id="256"/>
            <p14:sldId id="419"/>
            <p14:sldId id="440"/>
            <p14:sldId id="420"/>
            <p14:sldId id="424"/>
            <p14:sldId id="421"/>
            <p14:sldId id="422"/>
            <p14:sldId id="423"/>
            <p14:sldId id="436"/>
            <p14:sldId id="434"/>
            <p14:sldId id="435"/>
            <p14:sldId id="429"/>
            <p14:sldId id="431"/>
            <p14:sldId id="410"/>
            <p14:sldId id="432"/>
            <p14:sldId id="433"/>
            <p14:sldId id="441"/>
            <p14:sldId id="437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43" autoAdjust="0"/>
  </p:normalViewPr>
  <p:slideViewPr>
    <p:cSldViewPr>
      <p:cViewPr varScale="1">
        <p:scale>
          <a:sx n="92" d="100"/>
          <a:sy n="92" d="100"/>
        </p:scale>
        <p:origin x="21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38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25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07FD697-B916-4065-9488-C3DDEEE8538B}" type="datetimeFigureOut">
              <a:rPr lang="en-GB" altLang="en-US"/>
              <a:pPr>
                <a:defRPr/>
              </a:pPr>
              <a:t>09/09/2016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7076"/>
            <a:ext cx="2945659" cy="4962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C489A7D-401E-4432-A193-37C8036C55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98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78F1D6A-5DA7-4032-B1DE-D95F6D868240}" type="datetimeFigureOut">
              <a:rPr lang="en-GB"/>
              <a:pPr>
                <a:defRPr/>
              </a:pPr>
              <a:t>09/09/2016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A219862-D6C1-4E8A-8D34-0336752FD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55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altLang="en-US" sz="2000" dirty="0">
                <a:latin typeface="Open Sans" pitchFamily="34" charset="0"/>
                <a:cs typeface="Open Sans" pitchFamily="34" charset="0"/>
              </a:rPr>
              <a:t>Questions:</a:t>
            </a:r>
          </a:p>
          <a:p>
            <a:pPr marL="857250" lvl="1" indent="-457200"/>
            <a:r>
              <a:rPr lang="en-GB" altLang="en-US" sz="1800" dirty="0">
                <a:latin typeface="Open Sans" pitchFamily="34" charset="0"/>
                <a:cs typeface="Open Sans" pitchFamily="34" charset="0"/>
              </a:rPr>
              <a:t>Are we heading towards a system like Australia’s (TAFE – 2005 onwards), just without the sunshine?</a:t>
            </a:r>
          </a:p>
          <a:p>
            <a:pPr marL="857250" lvl="1" indent="-457200"/>
            <a:r>
              <a:rPr lang="en-GB" altLang="en-US" sz="1800" dirty="0">
                <a:latin typeface="Open Sans" pitchFamily="34" charset="0"/>
                <a:cs typeface="Open Sans" pitchFamily="34" charset="0"/>
              </a:rPr>
              <a:t>What is the intent regarding private and employer providers?</a:t>
            </a:r>
          </a:p>
          <a:p>
            <a:pPr marL="857250" lvl="1" indent="-457200"/>
            <a:r>
              <a:rPr lang="en-GB" altLang="en-US" sz="1800" dirty="0">
                <a:latin typeface="Open Sans" pitchFamily="34" charset="0"/>
                <a:cs typeface="Open Sans" pitchFamily="34" charset="0"/>
              </a:rPr>
              <a:t>Will we see a reduction in portability (19+ flexibilities and apprenticeship standards)? Is this a big problem?</a:t>
            </a:r>
          </a:p>
          <a:p>
            <a:pPr marL="857250" lvl="1" indent="-457200"/>
            <a:r>
              <a:rPr lang="en-GB" altLang="en-US" sz="1800" dirty="0">
                <a:latin typeface="Open Sans" pitchFamily="34" charset="0"/>
                <a:cs typeface="Open Sans" pitchFamily="34" charset="0"/>
              </a:rPr>
              <a:t>Where is the room for local influence?</a:t>
            </a:r>
          </a:p>
          <a:p>
            <a:pPr marL="857250" marR="0" lvl="1" indent="-4572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dirty="0">
                <a:latin typeface="Open Sans" pitchFamily="34" charset="0"/>
                <a:cs typeface="Open Sans" pitchFamily="34" charset="0"/>
              </a:rPr>
              <a:t>HVET defined as 3+.</a:t>
            </a:r>
          </a:p>
          <a:p>
            <a:pPr marL="857250" lvl="1" indent="-457200"/>
            <a:endParaRPr lang="en-GB" altLang="en-US" sz="1800" dirty="0">
              <a:latin typeface="Open Sans" pitchFamily="34" charset="0"/>
              <a:cs typeface="Open Sans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19862-D6C1-4E8A-8D34-0336752FDC9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67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Austria</a:t>
            </a:r>
            <a:r>
              <a:rPr lang="en-GB" baseline="0" dirty="0"/>
              <a:t> Vocational Schools, amazingly well resourced. Middle class going to </a:t>
            </a:r>
            <a:r>
              <a:rPr lang="en-GB" baseline="0" dirty="0" err="1"/>
              <a:t>voc</a:t>
            </a:r>
            <a:r>
              <a:rPr lang="en-GB" baseline="0" dirty="0"/>
              <a:t>, rather than academic</a:t>
            </a:r>
          </a:p>
          <a:p>
            <a:r>
              <a:rPr lang="en-GB" dirty="0"/>
              <a:t>Distinctive because it is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19862-D6C1-4E8A-8D34-0336752FDC9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0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0" dirty="0">
                <a:solidFill>
                  <a:prstClr val="black"/>
                </a:solidFill>
              </a:rPr>
              <a:t>We will simplify the current over-complex system by introducing up to 20 new TPE routes from schooling to skilled employment. </a:t>
            </a:r>
            <a:r>
              <a:rPr lang="en-GB" sz="1600" b="0" dirty="0">
                <a:solidFill>
                  <a:srgbClr val="FF0000"/>
                </a:solidFill>
              </a:rPr>
              <a:t>Current thinking 15 routes: </a:t>
            </a:r>
          </a:p>
          <a:p>
            <a:endParaRPr lang="en-GB" sz="1600" b="0" dirty="0">
              <a:solidFill>
                <a:srgbClr val="FF0000"/>
              </a:solidFill>
            </a:endParaRPr>
          </a:p>
          <a:p>
            <a:r>
              <a:rPr lang="en-GB" sz="1200" b="0" dirty="0">
                <a:solidFill>
                  <a:prstClr val="black"/>
                </a:solidFill>
              </a:rPr>
              <a:t>Childcare and education 		Hair and beauty	</a:t>
            </a:r>
            <a:r>
              <a:rPr lang="en-GB" sz="1200" b="0" dirty="0">
                <a:solidFill>
                  <a:srgbClr val="4F81BD"/>
                </a:solidFill>
              </a:rPr>
              <a:t>Protective services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Finance, accounting &amp; legal	Construction		</a:t>
            </a:r>
            <a:r>
              <a:rPr lang="en-GB" sz="1200" b="0" dirty="0">
                <a:solidFill>
                  <a:srgbClr val="4F81BD"/>
                </a:solidFill>
              </a:rPr>
              <a:t>Retail &amp; customer service	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Hospitality &amp; catering		Health &amp; science	</a:t>
            </a:r>
            <a:r>
              <a:rPr lang="en-GB" sz="1200" b="0" dirty="0">
                <a:solidFill>
                  <a:srgbClr val="4F81BD"/>
                </a:solidFill>
              </a:rPr>
              <a:t>Transport &amp; logistics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Engineering &amp; manufacturing	Digital		</a:t>
            </a:r>
            <a:r>
              <a:rPr lang="en-GB" sz="1200" b="0" dirty="0">
                <a:solidFill>
                  <a:srgbClr val="4F81BD"/>
                </a:solidFill>
              </a:rPr>
              <a:t>Social care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Business &amp; admin 		Creative and design	                                   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Agriculture, environment and animal care</a:t>
            </a:r>
          </a:p>
          <a:p>
            <a:pPr marL="0" indent="0">
              <a:buFont typeface="Wingdings" pitchFamily="2" charset="2"/>
              <a:buNone/>
            </a:pPr>
            <a:endParaRPr lang="en-GB" b="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prstClr val="black"/>
                </a:solidFill>
              </a:rPr>
              <a:t>These will be genuinely owned by employers who will specify the technical knowledge, practical skills and behaviours they require, in line with reformed apprenticeships.</a:t>
            </a: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prstClr val="black"/>
                </a:solidFill>
              </a:rPr>
              <a:t>The new TPE routes will shift the focus away from a system driven by qualifications to one that develops and certifies occupational competence.</a:t>
            </a:r>
          </a:p>
          <a:p>
            <a:pPr>
              <a:lnSpc>
                <a:spcPct val="100000"/>
              </a:lnSpc>
            </a:pPr>
            <a:endParaRPr lang="en-GB" sz="1600" b="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srgbClr val="FF0000"/>
                </a:solidFill>
              </a:rPr>
              <a:t>One AO per route?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19862-D6C1-4E8A-8D34-0336752FDC9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8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0" dirty="0">
                <a:solidFill>
                  <a:prstClr val="black"/>
                </a:solidFill>
              </a:rPr>
              <a:t>We will simplify the current over-complex system by introducing up to 20 new TPE routes from schooling to skilled employment. </a:t>
            </a:r>
            <a:r>
              <a:rPr lang="en-GB" sz="1600" b="0" dirty="0">
                <a:solidFill>
                  <a:srgbClr val="FF0000"/>
                </a:solidFill>
              </a:rPr>
              <a:t>Current thinking 15 routes: </a:t>
            </a:r>
          </a:p>
          <a:p>
            <a:endParaRPr lang="en-GB" sz="1600" b="0" dirty="0">
              <a:solidFill>
                <a:srgbClr val="FF0000"/>
              </a:solidFill>
            </a:endParaRPr>
          </a:p>
          <a:p>
            <a:r>
              <a:rPr lang="en-GB" sz="1200" b="0" dirty="0">
                <a:solidFill>
                  <a:prstClr val="black"/>
                </a:solidFill>
              </a:rPr>
              <a:t>Childcare and education 		Hair and beauty	</a:t>
            </a:r>
            <a:r>
              <a:rPr lang="en-GB" sz="1200" b="0" dirty="0">
                <a:solidFill>
                  <a:srgbClr val="4F81BD"/>
                </a:solidFill>
              </a:rPr>
              <a:t>Protective services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Finance, accounting &amp; legal	Construction		</a:t>
            </a:r>
            <a:r>
              <a:rPr lang="en-GB" sz="1200" b="0" dirty="0">
                <a:solidFill>
                  <a:srgbClr val="4F81BD"/>
                </a:solidFill>
              </a:rPr>
              <a:t>Retail &amp; customer service	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Hospitality &amp; catering		Health &amp; science	</a:t>
            </a:r>
            <a:r>
              <a:rPr lang="en-GB" sz="1200" b="0" dirty="0">
                <a:solidFill>
                  <a:srgbClr val="4F81BD"/>
                </a:solidFill>
              </a:rPr>
              <a:t>Transport &amp; logistics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Engineering &amp; manufacturing	Digital		</a:t>
            </a:r>
            <a:r>
              <a:rPr lang="en-GB" sz="1200" b="0" dirty="0">
                <a:solidFill>
                  <a:srgbClr val="4F81BD"/>
                </a:solidFill>
              </a:rPr>
              <a:t>Social care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Business &amp; admin 		Creative and design	                                   </a:t>
            </a:r>
          </a:p>
          <a:p>
            <a:r>
              <a:rPr lang="en-GB" sz="1200" b="0" dirty="0">
                <a:solidFill>
                  <a:prstClr val="black"/>
                </a:solidFill>
              </a:rPr>
              <a:t>Agriculture, environment and animal care</a:t>
            </a:r>
          </a:p>
          <a:p>
            <a:pPr marL="0" indent="0">
              <a:buFont typeface="Wingdings" pitchFamily="2" charset="2"/>
              <a:buNone/>
            </a:pPr>
            <a:endParaRPr lang="en-GB" b="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prstClr val="black"/>
                </a:solidFill>
              </a:rPr>
              <a:t>These will be genuinely owned by employers who will specify the technical knowledge, practical skills and behaviours they require, in line with reformed apprenticeships.</a:t>
            </a: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prstClr val="black"/>
                </a:solidFill>
              </a:rPr>
              <a:t>The new TPE routes will shift the focus away from a system driven by qualifications to one that develops and certifies occupational competence.</a:t>
            </a:r>
          </a:p>
          <a:p>
            <a:pPr>
              <a:lnSpc>
                <a:spcPct val="100000"/>
              </a:lnSpc>
            </a:pPr>
            <a:endParaRPr lang="en-GB" sz="1600" b="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600" b="0" dirty="0">
                <a:solidFill>
                  <a:srgbClr val="FF0000"/>
                </a:solidFill>
              </a:rPr>
              <a:t>One AO per route?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19862-D6C1-4E8A-8D34-0336752FDC9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8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/>
              <a:t>Will the TPE reforms damage supply in to academic HE? Is this a </a:t>
            </a:r>
            <a:r>
              <a:rPr lang="en-GB" sz="2000"/>
              <a:t>good thing?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19862-D6C1-4E8A-8D34-0336752FDC9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8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40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575036"/>
            <a:ext cx="6475040" cy="3230228"/>
          </a:xfrm>
        </p:spPr>
        <p:txBody>
          <a:bodyPr anchor="b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054225" y="5876925"/>
            <a:ext cx="6473825" cy="3603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80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04552"/>
            <a:ext cx="7560000" cy="468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403648" y="1988840"/>
            <a:ext cx="7344816" cy="4032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18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09004"/>
            <a:ext cx="7560000" cy="468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988840"/>
            <a:ext cx="3600000" cy="4137323"/>
          </a:xfrm>
        </p:spPr>
        <p:txBody>
          <a:bodyPr/>
          <a:lstStyle>
            <a:lvl1pPr>
              <a:spcAft>
                <a:spcPts val="1200"/>
              </a:spcAft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600000" cy="4137323"/>
          </a:xfrm>
        </p:spPr>
        <p:txBody>
          <a:bodyPr/>
          <a:lstStyle>
            <a:lvl1pPr>
              <a:spcAft>
                <a:spcPts val="1200"/>
              </a:spcAft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93644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00760"/>
            <a:ext cx="7560000" cy="468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988840"/>
            <a:ext cx="3600000" cy="639762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640" y="2628602"/>
            <a:ext cx="3600000" cy="3392686"/>
          </a:xfrm>
        </p:spPr>
        <p:txBody>
          <a:bodyPr/>
          <a:lstStyle>
            <a:lvl1pPr marL="342900" indent="-342900">
              <a:spcAft>
                <a:spcPts val="1200"/>
              </a:spcAft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8064" y="1988840"/>
            <a:ext cx="3600000" cy="639762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8064" y="2636911"/>
            <a:ext cx="3600000" cy="3384377"/>
          </a:xfrm>
        </p:spPr>
        <p:txBody>
          <a:bodyPr/>
          <a:lstStyle>
            <a:lvl1pPr marL="342900" indent="-342900">
              <a:spcAft>
                <a:spcPts val="1200"/>
              </a:spcAft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738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7624" y="800760"/>
            <a:ext cx="7560840" cy="468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2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0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8"/>
          <p:cNvSpPr>
            <a:spLocks noGrp="1"/>
          </p:cNvSpPr>
          <p:nvPr>
            <p:ph sz="quarter" idx="11"/>
          </p:nvPr>
        </p:nvSpPr>
        <p:spPr>
          <a:xfrm>
            <a:off x="1403648" y="620688"/>
            <a:ext cx="6768752" cy="5400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84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93713" y="6237288"/>
            <a:ext cx="2133600" cy="331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58C986-E2EC-4828-92FA-A28A7667C20D}" type="datetime1">
              <a:rPr lang="fi-FI" smtClean="0"/>
              <a:pPr/>
              <a:t>9.9.2016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16238" y="6237288"/>
            <a:ext cx="4248050" cy="331787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6526417" y="3604702"/>
            <a:ext cx="4782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err="1">
                <a:solidFill>
                  <a:srgbClr val="8D8E8C"/>
                </a:solidFill>
              </a:rPr>
              <a:t>Finnish</a:t>
            </a:r>
            <a:r>
              <a:rPr lang="fi-FI" sz="1600" dirty="0">
                <a:solidFill>
                  <a:srgbClr val="8D8E8C"/>
                </a:solidFill>
              </a:rPr>
              <a:t> Institute for </a:t>
            </a:r>
            <a:r>
              <a:rPr lang="fi-FI" sz="1600" dirty="0" err="1">
                <a:solidFill>
                  <a:srgbClr val="8D8E8C"/>
                </a:solidFill>
              </a:rPr>
              <a:t>Educational</a:t>
            </a:r>
            <a:r>
              <a:rPr lang="fi-FI" sz="1600" dirty="0">
                <a:solidFill>
                  <a:srgbClr val="8D8E8C"/>
                </a:solidFill>
              </a:rPr>
              <a:t> </a:t>
            </a:r>
            <a:r>
              <a:rPr lang="fi-FI" sz="1600" dirty="0" err="1">
                <a:solidFill>
                  <a:srgbClr val="8D8E8C"/>
                </a:solidFill>
              </a:rPr>
              <a:t>Research</a:t>
            </a:r>
            <a:endParaRPr lang="en-US" sz="1600" dirty="0">
              <a:solidFill>
                <a:srgbClr val="8D8E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2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2ADA8"/>
                </a:solidFill>
                <a:latin typeface="Open Sans" pitchFamily="34" charset="0"/>
              </a:defRPr>
            </a:lvl1pPr>
          </a:lstStyle>
          <a:p>
            <a:pPr>
              <a:defRPr/>
            </a:pPr>
            <a:fld id="{DAAC9025-0AEB-4470-97ED-F4B92F90A8FB}" type="datetimeFigureOut">
              <a:rPr lang="en-GB" altLang="en-US"/>
              <a:pPr>
                <a:defRPr/>
              </a:pPr>
              <a:t>09/09/2016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2ADA8"/>
                </a:solidFill>
                <a:latin typeface="Open Sans" pitchFamily="34" charset="0"/>
              </a:defRPr>
            </a:lvl1pPr>
          </a:lstStyle>
          <a:p>
            <a:pPr>
              <a:defRPr/>
            </a:pPr>
            <a:fld id="{E3CE41FE-5445-4EFF-9684-9EDE0E7B2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2057400" y="2574925"/>
            <a:ext cx="6475413" cy="3230563"/>
          </a:xfrm>
        </p:spPr>
        <p:txBody>
          <a:bodyPr/>
          <a:lstStyle/>
          <a:p>
            <a:r>
              <a:rPr lang="en-GB" dirty="0"/>
              <a:t>Routes:</a:t>
            </a:r>
            <a:br>
              <a:rPr lang="en-GB" dirty="0"/>
            </a:br>
            <a:br>
              <a:rPr lang="en-GB" sz="900" dirty="0"/>
            </a:br>
            <a:r>
              <a:rPr lang="en-GB" dirty="0"/>
              <a:t>How will VET reforms impact upon HVET?</a:t>
            </a:r>
            <a:br>
              <a:rPr lang="en-GB" dirty="0"/>
            </a:br>
            <a:br>
              <a:rPr lang="en-GB" sz="1800" dirty="0"/>
            </a:br>
            <a:r>
              <a:rPr lang="en-GB" sz="3600" b="0" dirty="0"/>
              <a:t>29</a:t>
            </a:r>
            <a:r>
              <a:rPr lang="en-GB" sz="3600" b="0" baseline="30000" dirty="0"/>
              <a:t>th</a:t>
            </a:r>
            <a:r>
              <a:rPr lang="en-GB" sz="3600" b="0" dirty="0"/>
              <a:t> June 2016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David </a:t>
            </a:r>
            <a:r>
              <a:rPr lang="en-US" altLang="en-US" dirty="0" err="1">
                <a:ea typeface="ＭＳ Ｐゴシック" pitchFamily="34" charset="-128"/>
              </a:rPr>
              <a:t>Corke</a:t>
            </a:r>
            <a:r>
              <a:rPr lang="en-US" altLang="en-US" dirty="0">
                <a:ea typeface="ＭＳ Ｐゴシック" pitchFamily="34" charset="-128"/>
              </a:rPr>
              <a:t>, Director of Education &amp; Skills Policy, </a:t>
            </a:r>
            <a:r>
              <a:rPr lang="en-US" altLang="en-US" dirty="0" err="1">
                <a:ea typeface="ＭＳ Ｐゴシック" pitchFamily="34" charset="-128"/>
              </a:rPr>
              <a:t>AoC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Mike Potter CBE, Principal and CEO of Guildford College Group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76672"/>
            <a:ext cx="1352739" cy="11336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Distinctive accountability/institutions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344816" cy="5373216"/>
          </a:xfrm>
        </p:spPr>
        <p:txBody>
          <a:bodyPr/>
          <a:lstStyle/>
          <a:p>
            <a:r>
              <a:rPr lang="en-GB" sz="2600" b="1" dirty="0"/>
              <a:t>Distinctive</a:t>
            </a:r>
            <a:r>
              <a:rPr lang="en-GB" sz="2600" dirty="0"/>
              <a:t> because they are different.</a:t>
            </a:r>
          </a:p>
          <a:p>
            <a:r>
              <a:rPr lang="en-GB" sz="2600" dirty="0"/>
              <a:t>‘To make these </a:t>
            </a:r>
            <a:r>
              <a:rPr lang="en-GB" sz="2600" b="1" dirty="0"/>
              <a:t>routes distinctive </a:t>
            </a:r>
            <a:r>
              <a:rPr lang="en-GB" sz="2600" dirty="0"/>
              <a:t>we: </a:t>
            </a:r>
          </a:p>
          <a:p>
            <a:pPr lvl="1"/>
            <a:r>
              <a:rPr lang="en-GB" sz="2600" dirty="0"/>
              <a:t>need  </a:t>
            </a:r>
            <a:r>
              <a:rPr lang="en-GB" sz="2600" b="1" dirty="0"/>
              <a:t>distinctive accountability measures</a:t>
            </a:r>
            <a:r>
              <a:rPr lang="en-GB" sz="2600" dirty="0"/>
              <a:t> that do not treat institutions and individuals as </a:t>
            </a:r>
            <a:r>
              <a:rPr lang="en-GB" sz="2600" b="1" dirty="0"/>
              <a:t>homogenous</a:t>
            </a:r>
            <a:r>
              <a:rPr lang="en-GB" sz="2600" dirty="0"/>
              <a:t>.</a:t>
            </a:r>
          </a:p>
          <a:p>
            <a:pPr lvl="1"/>
            <a:r>
              <a:rPr lang="en-GB" sz="2600" dirty="0"/>
              <a:t>need to run </a:t>
            </a:r>
            <a:r>
              <a:rPr lang="en-GB" sz="2600" b="1" dirty="0"/>
              <a:t>distinctive technical routes </a:t>
            </a:r>
            <a:r>
              <a:rPr lang="en-GB" sz="2600" dirty="0"/>
              <a:t>in well </a:t>
            </a:r>
            <a:r>
              <a:rPr lang="en-GB" sz="2600" b="1" dirty="0"/>
              <a:t>resourced colleges</a:t>
            </a:r>
            <a:r>
              <a:rPr lang="en-GB" sz="2600" dirty="0"/>
              <a:t> </a:t>
            </a:r>
            <a:r>
              <a:rPr lang="en-GB" sz="2600" b="1" u="sng" dirty="0"/>
              <a:t>only</a:t>
            </a:r>
            <a:r>
              <a:rPr lang="en-GB" sz="2600" dirty="0"/>
              <a:t>.</a:t>
            </a:r>
          </a:p>
          <a:p>
            <a:pPr lvl="1"/>
            <a:r>
              <a:rPr lang="en-GB" sz="2600" dirty="0"/>
              <a:t>need a </a:t>
            </a:r>
            <a:r>
              <a:rPr lang="en-GB" sz="2600" b="1" dirty="0"/>
              <a:t>distinctive culture </a:t>
            </a:r>
            <a:r>
              <a:rPr lang="en-GB" sz="2600" dirty="0"/>
              <a:t>and</a:t>
            </a:r>
            <a:r>
              <a:rPr lang="en-GB" sz="2600" b="1" dirty="0"/>
              <a:t> pedagogy</a:t>
            </a:r>
            <a:r>
              <a:rPr lang="en-GB" sz="2600" dirty="0"/>
              <a:t>. </a:t>
            </a:r>
          </a:p>
          <a:p>
            <a:pPr lvl="1"/>
            <a:r>
              <a:rPr lang="en-GB" sz="2600" dirty="0"/>
              <a:t>need </a:t>
            </a:r>
            <a:r>
              <a:rPr lang="en-GB" sz="2600" b="1" dirty="0"/>
              <a:t>distinctive</a:t>
            </a:r>
            <a:r>
              <a:rPr lang="en-GB" sz="2600" dirty="0"/>
              <a:t> forms of </a:t>
            </a:r>
            <a:r>
              <a:rPr lang="en-GB" sz="2600" b="1" dirty="0"/>
              <a:t>technical scholarship</a:t>
            </a:r>
            <a:r>
              <a:rPr lang="en-GB" sz="2400" dirty="0"/>
              <a:t>.</a:t>
            </a:r>
          </a:p>
          <a:p>
            <a:pPr lvl="1"/>
            <a:r>
              <a:rPr lang="en-GB" sz="2400" dirty="0"/>
              <a:t>need more regulated routes.</a:t>
            </a:r>
          </a:p>
        </p:txBody>
      </p:sp>
    </p:spTree>
    <p:extLst>
      <p:ext uri="{BB962C8B-B14F-4D97-AF65-F5344CB8AC3E}">
        <p14:creationId xmlns:p14="http://schemas.microsoft.com/office/powerpoint/2010/main" val="413018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Distinctive accountability/institutions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344816" cy="5373216"/>
          </a:xfrm>
        </p:spPr>
        <p:txBody>
          <a:bodyPr/>
          <a:lstStyle/>
          <a:p>
            <a:r>
              <a:rPr lang="en-GB" sz="2400" dirty="0"/>
              <a:t>‘</a:t>
            </a:r>
            <a:r>
              <a:rPr lang="en-GB" sz="2000" dirty="0"/>
              <a:t>Continuing to emphasize that very stringent individual school and FE accountability will lift system performance – despite that there exists no real evidence that it has’ (Cappon, 2015).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609475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231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Accountability issues…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2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Vocational Value Added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553564" cy="486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12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English and maths </a:t>
            </a:r>
            <a:r>
              <a:rPr lang="en-GB" dirty="0" err="1"/>
              <a:t>QoE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4509120"/>
            <a:ext cx="7488832" cy="1511970"/>
          </a:xfrm>
        </p:spPr>
        <p:txBody>
          <a:bodyPr/>
          <a:lstStyle/>
          <a:p>
            <a:r>
              <a:rPr lang="en-GB" dirty="0"/>
              <a:t>National KS4 rate is 57% for both.</a:t>
            </a:r>
          </a:p>
          <a:p>
            <a:r>
              <a:rPr lang="en-GB" dirty="0"/>
              <a:t>Lowest LEA is 36% for both.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342189" cy="23042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0653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632848" cy="5373216"/>
          </a:xfrm>
        </p:spPr>
        <p:txBody>
          <a:bodyPr/>
          <a:lstStyle/>
          <a:p>
            <a:r>
              <a:rPr lang="en-GB" sz="2000" dirty="0"/>
              <a:t>In reality, how strong do you think the correlation between not having English and maths and a weak VA score is?</a:t>
            </a:r>
          </a:p>
          <a:p>
            <a:pPr lvl="1"/>
            <a:r>
              <a:rPr lang="en-GB" sz="2000" dirty="0"/>
              <a:t>Consider:</a:t>
            </a:r>
          </a:p>
          <a:p>
            <a:pPr lvl="2"/>
            <a:r>
              <a:rPr lang="en-GB" sz="1800" dirty="0"/>
              <a:t>Student 1:  5 GCSEs A* to C including English and Maths</a:t>
            </a:r>
          </a:p>
          <a:p>
            <a:pPr lvl="1"/>
            <a:r>
              <a:rPr lang="en-GB" sz="2000" dirty="0"/>
              <a:t>Or</a:t>
            </a:r>
          </a:p>
          <a:p>
            <a:pPr lvl="2"/>
            <a:r>
              <a:rPr lang="en-GB" sz="1800" dirty="0"/>
              <a:t>Student 2: 5 GCSEs A* to C excluding English and Maths</a:t>
            </a:r>
          </a:p>
          <a:p>
            <a:r>
              <a:rPr lang="en-GB" sz="2000" dirty="0"/>
              <a:t>How strict should entry to TPE programmes be?</a:t>
            </a:r>
          </a:p>
          <a:p>
            <a:r>
              <a:rPr lang="en-GB" sz="2000" dirty="0"/>
              <a:t>What thoughts do you have with regards to a transition year? </a:t>
            </a:r>
          </a:p>
          <a:p>
            <a:r>
              <a:rPr lang="en-GB" sz="2000" dirty="0"/>
              <a:t>What does it mean to be made to resit?</a:t>
            </a:r>
          </a:p>
          <a:p>
            <a:r>
              <a:rPr lang="en-GB" sz="2000" dirty="0"/>
              <a:t>What does all this mean for a ‘Common Inspection Framework’ across inspection remits?</a:t>
            </a:r>
          </a:p>
          <a:p>
            <a:r>
              <a:rPr lang="en-GB" sz="2000" dirty="0"/>
              <a:t>Should the reformed TPE programmes be run in schools? </a:t>
            </a:r>
          </a:p>
          <a:p>
            <a:r>
              <a:rPr lang="en-GB" sz="2000" dirty="0"/>
              <a:t>Should the programmes or accountability measures be the same for all institution types?</a:t>
            </a:r>
          </a:p>
        </p:txBody>
      </p:sp>
    </p:spTree>
    <p:extLst>
      <p:ext uri="{BB962C8B-B14F-4D97-AF65-F5344CB8AC3E}">
        <p14:creationId xmlns:p14="http://schemas.microsoft.com/office/powerpoint/2010/main" val="3868914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Policy intent, implications and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632848" cy="5373216"/>
          </a:xfrm>
        </p:spPr>
        <p:txBody>
          <a:bodyPr/>
          <a:lstStyle/>
          <a:p>
            <a:r>
              <a:rPr lang="en-GB" sz="2400" dirty="0" err="1"/>
              <a:t>Massification</a:t>
            </a:r>
            <a:r>
              <a:rPr lang="en-GB" sz="2400" dirty="0"/>
              <a:t> of HE relied on BTEC (26% of entrants according to UCAS).  </a:t>
            </a:r>
          </a:p>
          <a:p>
            <a:pPr lvl="1"/>
            <a:r>
              <a:rPr lang="en-GB" sz="2000" dirty="0"/>
              <a:t>Will these programmes be accepted by academic HE?</a:t>
            </a:r>
          </a:p>
          <a:p>
            <a:pPr lvl="1"/>
            <a:r>
              <a:rPr lang="en-GB" sz="2000" dirty="0"/>
              <a:t>Will the TPE reforms damage supply in to academic HE? </a:t>
            </a:r>
          </a:p>
          <a:p>
            <a:r>
              <a:rPr lang="en-GB" sz="2400" dirty="0"/>
              <a:t>FDAP/DAP: Do we need to need to see more distinctive class and work-based routes in HVET?</a:t>
            </a:r>
          </a:p>
          <a:p>
            <a:pPr lvl="1"/>
            <a:r>
              <a:rPr lang="en-GB" sz="2000" dirty="0"/>
              <a:t>What is the intent with short cycle qualifications?</a:t>
            </a:r>
          </a:p>
          <a:p>
            <a:pPr lvl="1"/>
            <a:r>
              <a:rPr lang="en-GB" sz="2100" dirty="0"/>
              <a:t>Will we see a growing plethora of apprenticeship standards (383). Shifting away from L2/3.</a:t>
            </a:r>
          </a:p>
          <a:p>
            <a:pPr lvl="1"/>
            <a:r>
              <a:rPr lang="en-GB" sz="2100" dirty="0"/>
              <a:t>Brand stretch with regards to ‘Higher’ and ‘Degree Apprenticeships’? </a:t>
            </a:r>
          </a:p>
          <a:p>
            <a:r>
              <a:rPr lang="en-GB" sz="2400" dirty="0"/>
              <a:t>Will we see greater vertical integration, ex-polytechnics moving downstream or colleges becoming moving upstream to become </a:t>
            </a:r>
            <a:r>
              <a:rPr lang="en-GB" sz="2400" dirty="0" err="1"/>
              <a:t>IoTs</a:t>
            </a:r>
            <a:r>
              <a:rPr lang="en-GB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29633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Implications for HVET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149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/>
              <a:t>Higher Vocational Pathways &amp; Progression </a:t>
            </a:r>
            <a:br>
              <a:rPr lang="en-GB" sz="2400" dirty="0"/>
            </a:br>
            <a:r>
              <a:rPr lang="en-GB" sz="2400" dirty="0"/>
              <a:t>Practitioner’s Perspective –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632848" cy="5373216"/>
          </a:xfrm>
        </p:spPr>
        <p:txBody>
          <a:bodyPr/>
          <a:lstStyle/>
          <a:p>
            <a:r>
              <a:rPr lang="en-GB" sz="2000" dirty="0"/>
              <a:t>Too narrow a focus on progression to prescribed HE</a:t>
            </a:r>
          </a:p>
          <a:p>
            <a:r>
              <a:rPr lang="en-GB" sz="2000" dirty="0"/>
              <a:t>Widen debate to include structure of labour &amp; HE markets, productivity and supply &amp; demand for skills within wider discussions on social mobility</a:t>
            </a:r>
          </a:p>
          <a:p>
            <a:r>
              <a:rPr lang="en-GB" sz="2000" dirty="0"/>
              <a:t>Skills shortages persist with mismatch between supply &amp; demand; many occupations do not need three year degree </a:t>
            </a:r>
          </a:p>
          <a:p>
            <a:r>
              <a:rPr lang="en-GB" sz="2000" dirty="0"/>
              <a:t>Gross imbalance between what is spent on HE and adult skills and declining part time HE sector</a:t>
            </a:r>
          </a:p>
          <a:p>
            <a:r>
              <a:rPr lang="en-GB" sz="2000" dirty="0"/>
              <a:t>Colleges supply 1/3 HE students; 29% from most deprived areas and 39% who come to College with &lt;5 GCSEs A*-C achieve L3 qualifications; 38% progress to HE – c. 87k</a:t>
            </a:r>
          </a:p>
          <a:p>
            <a:r>
              <a:rPr lang="en-GB" sz="2000" dirty="0"/>
              <a:t>Half of Adv. Apprentices who progress to HE, do so in Colleges</a:t>
            </a:r>
          </a:p>
          <a:p>
            <a:r>
              <a:rPr lang="en-GB" sz="2000" dirty="0"/>
              <a:t>System not in crisis but needs reform – more TPE skills, greater focus on employers/employment, replacement L4&amp;5 workforce and simplify to meet numbers and quality aspirations</a:t>
            </a:r>
          </a:p>
        </p:txBody>
      </p:sp>
    </p:spTree>
    <p:extLst>
      <p:ext uri="{BB962C8B-B14F-4D97-AF65-F5344CB8AC3E}">
        <p14:creationId xmlns:p14="http://schemas.microsoft.com/office/powerpoint/2010/main" val="1450587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/>
              <a:t>Higher Vocational Pathways &amp; Progression </a:t>
            </a:r>
            <a:br>
              <a:rPr lang="en-GB" sz="2400"/>
            </a:br>
            <a:r>
              <a:rPr lang="en-GB" sz="2400"/>
              <a:t>Practitioner’s </a:t>
            </a:r>
            <a:r>
              <a:rPr lang="en-GB" sz="2400" dirty="0"/>
              <a:t>Perspective – Challenges/Opportunities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03648" y="1484784"/>
            <a:ext cx="7632848" cy="5373216"/>
          </a:xfrm>
        </p:spPr>
        <p:txBody>
          <a:bodyPr/>
          <a:lstStyle/>
          <a:p>
            <a:r>
              <a:rPr lang="en-GB" sz="2000" dirty="0"/>
              <a:t>HE Bill, White Paper, TEF, Sainsbury Review – all opportunities but will they deliver?</a:t>
            </a:r>
          </a:p>
          <a:p>
            <a:r>
              <a:rPr lang="en-GB" sz="2000" dirty="0"/>
              <a:t>Regulatory framework – College established providers in HE are different – TDAPs/FDAPs</a:t>
            </a:r>
          </a:p>
          <a:p>
            <a:r>
              <a:rPr lang="en-GB" sz="2000" dirty="0"/>
              <a:t>Choice drives up quality – does it? Symmetric information</a:t>
            </a:r>
          </a:p>
          <a:p>
            <a:r>
              <a:rPr lang="en-GB" sz="2000" dirty="0"/>
              <a:t>Quality Assessment Review and Employer Engagement</a:t>
            </a:r>
          </a:p>
          <a:p>
            <a:r>
              <a:rPr lang="en-GB" sz="2000" dirty="0"/>
              <a:t>Higher &amp; Degree Apprenticeships; Levy – SME solution? </a:t>
            </a:r>
          </a:p>
          <a:p>
            <a:r>
              <a:rPr lang="en-GB" sz="2000" dirty="0"/>
              <a:t>Institutes of Technology -  more distinctive routes to HVET?</a:t>
            </a:r>
          </a:p>
          <a:p>
            <a:r>
              <a:rPr lang="en-GB" sz="2000" dirty="0"/>
              <a:t>Widening Participation and refocusing of SO funding</a:t>
            </a:r>
          </a:p>
          <a:p>
            <a:r>
              <a:rPr lang="en-GB" sz="2000" dirty="0"/>
              <a:t>English, Maths &amp; Value Added – Ofsted focus and impact</a:t>
            </a:r>
          </a:p>
          <a:p>
            <a:r>
              <a:rPr lang="en-GB" sz="2000" dirty="0"/>
              <a:t>Area Based Reviews</a:t>
            </a:r>
          </a:p>
          <a:p>
            <a:r>
              <a:rPr lang="en-GB" sz="2000" dirty="0"/>
              <a:t>Glass is ‘half-full’ not ‘half-empty’ – lots of opportunity for those prepared to grasp it but watch for unintended consequences  </a:t>
            </a:r>
          </a:p>
        </p:txBody>
      </p:sp>
    </p:spTree>
    <p:extLst>
      <p:ext uri="{BB962C8B-B14F-4D97-AF65-F5344CB8AC3E}">
        <p14:creationId xmlns:p14="http://schemas.microsoft.com/office/powerpoint/2010/main" val="26245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question!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403648" y="1628800"/>
            <a:ext cx="7632848" cy="4032250"/>
          </a:xfrm>
        </p:spPr>
        <p:txBody>
          <a:bodyPr/>
          <a:lstStyle/>
          <a:p>
            <a:r>
              <a:rPr lang="en-GB" sz="2400" dirty="0"/>
              <a:t>The world has seen an explosion in the number of universities and university students, often to the detriment of established high quality vocational pathways. </a:t>
            </a:r>
          </a:p>
          <a:p>
            <a:r>
              <a:rPr lang="en-GB" sz="2400" dirty="0"/>
              <a:t>In England, degree-related individual and government debt are spiralling, alongside fast-declining rewards for many graduates. </a:t>
            </a:r>
          </a:p>
          <a:p>
            <a:r>
              <a:rPr lang="en-GB" sz="2400" dirty="0"/>
              <a:t>Is it possible to create a sizeable high-quality vocational pathway that will help tackle this situation? </a:t>
            </a:r>
            <a:r>
              <a:rPr lang="en-GB" sz="2400" b="1" dirty="0"/>
              <a:t>Yes, it has been done elsewhere.</a:t>
            </a:r>
          </a:p>
          <a:p>
            <a:r>
              <a:rPr lang="en-GB" sz="2400" dirty="0"/>
              <a:t>Or is our English tertiary system simply out of control? </a:t>
            </a:r>
            <a:r>
              <a:rPr lang="en-GB" sz="2400" b="1" dirty="0"/>
              <a:t>No, but we need to consider carefully how these reforms are implemented.</a:t>
            </a:r>
          </a:p>
        </p:txBody>
      </p:sp>
    </p:spTree>
    <p:extLst>
      <p:ext uri="{BB962C8B-B14F-4D97-AF65-F5344CB8AC3E}">
        <p14:creationId xmlns:p14="http://schemas.microsoft.com/office/powerpoint/2010/main" val="1409910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2057400" y="2574925"/>
            <a:ext cx="6475413" cy="3230563"/>
          </a:xfrm>
        </p:spPr>
        <p:txBody>
          <a:bodyPr/>
          <a:lstStyle/>
          <a:p>
            <a:r>
              <a:rPr lang="en-GB" dirty="0"/>
              <a:t>Routes:</a:t>
            </a:r>
            <a:br>
              <a:rPr lang="en-GB" dirty="0"/>
            </a:br>
            <a:br>
              <a:rPr lang="en-GB" sz="900" dirty="0"/>
            </a:br>
            <a:r>
              <a:rPr lang="en-GB" dirty="0"/>
              <a:t>How will VET reforms impact upon HVET?</a:t>
            </a:r>
            <a:br>
              <a:rPr lang="en-GB" dirty="0"/>
            </a:br>
            <a:br>
              <a:rPr lang="en-GB" sz="1800" dirty="0"/>
            </a:br>
            <a:r>
              <a:rPr lang="en-GB" sz="3600" b="0" dirty="0"/>
              <a:t>29</a:t>
            </a:r>
            <a:r>
              <a:rPr lang="en-GB" sz="3600" b="0" baseline="30000" dirty="0"/>
              <a:t>th</a:t>
            </a:r>
            <a:r>
              <a:rPr lang="en-GB" sz="3600" b="0" dirty="0"/>
              <a:t> June 2016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David </a:t>
            </a:r>
            <a:r>
              <a:rPr lang="en-US" altLang="en-US" dirty="0" err="1">
                <a:ea typeface="ＭＳ Ｐゴシック" pitchFamily="34" charset="-128"/>
              </a:rPr>
              <a:t>Corke</a:t>
            </a:r>
            <a:r>
              <a:rPr lang="en-US" altLang="en-US" dirty="0">
                <a:ea typeface="ＭＳ Ｐゴシック" pitchFamily="34" charset="-128"/>
              </a:rPr>
              <a:t>, Director of Education &amp; Skills Policy, </a:t>
            </a:r>
            <a:r>
              <a:rPr lang="en-US" altLang="en-US" dirty="0" err="1">
                <a:ea typeface="ＭＳ Ｐゴシック" pitchFamily="34" charset="-128"/>
              </a:rPr>
              <a:t>AoC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Mike Potter CBE, Principal and CEO of Guildford College Group</a:t>
            </a:r>
          </a:p>
        </p:txBody>
      </p:sp>
    </p:spTree>
    <p:extLst>
      <p:ext uri="{BB962C8B-B14F-4D97-AF65-F5344CB8AC3E}">
        <p14:creationId xmlns:p14="http://schemas.microsoft.com/office/powerpoint/2010/main" val="408982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>
          <a:xfrm>
            <a:off x="2057400" y="2574925"/>
            <a:ext cx="6526213" cy="3171825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GB" altLang="en-US" dirty="0">
                <a:latin typeface="Open Sans" pitchFamily="34" charset="0"/>
                <a:cs typeface="Open Sans Light" pitchFamily="34" charset="0"/>
              </a:rPr>
              <a:t>Policy Context</a:t>
            </a:r>
          </a:p>
        </p:txBody>
      </p:sp>
    </p:spTree>
    <p:extLst>
      <p:ext uri="{BB962C8B-B14F-4D97-AF65-F5344CB8AC3E}">
        <p14:creationId xmlns:p14="http://schemas.microsoft.com/office/powerpoint/2010/main" val="224123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187450" y="804863"/>
            <a:ext cx="7849046" cy="468312"/>
          </a:xfrm>
        </p:spPr>
        <p:txBody>
          <a:bodyPr/>
          <a:lstStyle/>
          <a:p>
            <a:r>
              <a:rPr lang="en-GB" altLang="en-US" sz="2400" dirty="0">
                <a:ea typeface="ＭＳ Ｐゴシック" pitchFamily="34" charset="-128"/>
              </a:rPr>
              <a:t>Market based policy reform in the name of productivity</a:t>
            </a:r>
          </a:p>
        </p:txBody>
      </p:sp>
      <p:sp>
        <p:nvSpPr>
          <p:cNvPr id="48131" name="Content Placeholder 1"/>
          <p:cNvSpPr>
            <a:spLocks noGrp="1"/>
          </p:cNvSpPr>
          <p:nvPr>
            <p:ph sz="quarter" idx="11"/>
          </p:nvPr>
        </p:nvSpPr>
        <p:spPr>
          <a:xfrm>
            <a:off x="1187624" y="1628800"/>
            <a:ext cx="7632848" cy="3816226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Further centralisation of 16-19 education through qualification and accountability reforms.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Decentralisation/Devolution of 19+.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Levy – </a:t>
            </a:r>
            <a:r>
              <a:rPr lang="en-GB" altLang="en-US" sz="2400" dirty="0" err="1">
                <a:latin typeface="Open Sans" pitchFamily="34" charset="0"/>
                <a:cs typeface="Open Sans" pitchFamily="34" charset="0"/>
              </a:rPr>
              <a:t>Marketisation</a:t>
            </a: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 of apprenticeships (employers) and the 3m target.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Loans – </a:t>
            </a:r>
            <a:r>
              <a:rPr lang="en-GB" altLang="en-US" sz="2400" dirty="0" err="1">
                <a:latin typeface="Open Sans" pitchFamily="34" charset="0"/>
                <a:cs typeface="Open Sans" pitchFamily="34" charset="0"/>
              </a:rPr>
              <a:t>Marketisation</a:t>
            </a: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 (and extension) of loans (individuals).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HE reforms. Degree Apps. H Apps. TEF, etc.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Institutes of Technology.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dirty="0">
                <a:latin typeface="Open Sans" pitchFamily="34" charset="0"/>
                <a:cs typeface="Open Sans" pitchFamily="34" charset="0"/>
              </a:rPr>
              <a:t>Area Based Reviews.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b="1" i="1" dirty="0">
                <a:latin typeface="Open Sans" pitchFamily="34" charset="0"/>
                <a:cs typeface="Open Sans" pitchFamily="34" charset="0"/>
              </a:rPr>
              <a:t>Is the routes reform programme any different?</a:t>
            </a:r>
          </a:p>
          <a:p>
            <a:pPr marL="457200" indent="-457200">
              <a:buFont typeface="Arial" charset="0"/>
              <a:buChar char="•"/>
            </a:pPr>
            <a:r>
              <a:rPr lang="en-GB" altLang="en-US" sz="2400" b="1" i="1" dirty="0">
                <a:latin typeface="Open Sans" pitchFamily="34" charset="0"/>
                <a:cs typeface="Open Sans" pitchFamily="34" charset="0"/>
              </a:rPr>
              <a:t>How will these reforms impact upon HVET?</a:t>
            </a:r>
          </a:p>
          <a:p>
            <a:pPr marL="457200" indent="-457200">
              <a:buFont typeface="Arial" charset="0"/>
              <a:buChar char="•"/>
            </a:pPr>
            <a:endParaRPr lang="en-GB" altLang="en-US" sz="2400" dirty="0">
              <a:latin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7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>
          <a:xfrm>
            <a:off x="2057400" y="2574925"/>
            <a:ext cx="6526213" cy="3171825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GB" altLang="en-US" dirty="0">
                <a:latin typeface="Open Sans" pitchFamily="34" charset="0"/>
                <a:cs typeface="Open Sans Light" pitchFamily="34" charset="0"/>
              </a:rPr>
              <a:t>Routes reform:</a:t>
            </a:r>
            <a:br>
              <a:rPr lang="en-GB" altLang="en-US" dirty="0">
                <a:latin typeface="Open Sans" pitchFamily="34" charset="0"/>
                <a:cs typeface="Open Sans Light" pitchFamily="34" charset="0"/>
              </a:rPr>
            </a:br>
            <a:r>
              <a:rPr lang="en-GB" altLang="en-US" dirty="0">
                <a:latin typeface="Open Sans" pitchFamily="34" charset="0"/>
                <a:cs typeface="Open Sans Light" pitchFamily="34" charset="0"/>
              </a:rPr>
              <a:t>Nordic examples</a:t>
            </a:r>
          </a:p>
        </p:txBody>
      </p:sp>
    </p:spTree>
    <p:extLst>
      <p:ext uri="{BB962C8B-B14F-4D97-AF65-F5344CB8AC3E}">
        <p14:creationId xmlns:p14="http://schemas.microsoft.com/office/powerpoint/2010/main" val="84207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187450" y="804863"/>
            <a:ext cx="7559675" cy="468312"/>
          </a:xfrm>
        </p:spPr>
        <p:txBody>
          <a:bodyPr/>
          <a:lstStyle/>
          <a:p>
            <a:pPr marL="457200" indent="-457200"/>
            <a:r>
              <a:rPr lang="en-GB" altLang="en-US" sz="2800" dirty="0">
                <a:latin typeface="Open Sans" pitchFamily="34" charset="0"/>
                <a:cs typeface="Open Sans" pitchFamily="34" charset="0"/>
              </a:rPr>
              <a:t>Sainsbury Review</a:t>
            </a:r>
          </a:p>
        </p:txBody>
      </p:sp>
      <p:sp>
        <p:nvSpPr>
          <p:cNvPr id="48131" name="Content Placeholder 1"/>
          <p:cNvSpPr>
            <a:spLocks noGrp="1"/>
          </p:cNvSpPr>
          <p:nvPr>
            <p:ph sz="quarter" idx="11"/>
          </p:nvPr>
        </p:nvSpPr>
        <p:spPr>
          <a:xfrm>
            <a:off x="1187624" y="1556990"/>
            <a:ext cx="8208912" cy="403225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GB" altLang="en-US" sz="2300" dirty="0">
                <a:latin typeface="Open Sans" pitchFamily="34" charset="0"/>
                <a:cs typeface="Open Sans" pitchFamily="34" charset="0"/>
              </a:rPr>
              <a:t>If they are</a:t>
            </a:r>
            <a:endParaRPr lang="en-GB" altLang="en-US" sz="1900" dirty="0">
              <a:latin typeface="Open Sans" pitchFamily="34" charset="0"/>
              <a:cs typeface="Open Sans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en-GB" altLang="en-US" sz="2300" dirty="0">
              <a:latin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8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35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413891"/>
            <a:ext cx="8136904" cy="638845"/>
          </a:xfrm>
        </p:spPr>
        <p:txBody>
          <a:bodyPr/>
          <a:lstStyle/>
          <a:p>
            <a:pPr algn="l"/>
            <a:r>
              <a:rPr lang="fi-FI" sz="2800" b="1" dirty="0"/>
              <a:t>The </a:t>
            </a:r>
            <a:r>
              <a:rPr lang="fi-FI" sz="2800" b="1" dirty="0" err="1"/>
              <a:t>development</a:t>
            </a:r>
            <a:r>
              <a:rPr lang="fi-FI" sz="2800" b="1" dirty="0"/>
              <a:t> of </a:t>
            </a:r>
            <a:r>
              <a:rPr lang="fi-FI" sz="2800" b="1" dirty="0" err="1"/>
              <a:t>Finnish</a:t>
            </a:r>
            <a:r>
              <a:rPr lang="fi-FI" sz="2800" b="1" dirty="0"/>
              <a:t> VET: </a:t>
            </a:r>
            <a:r>
              <a:rPr lang="en-US" sz="2800" b="1" dirty="0"/>
              <a:t>Qualification structure and number of specifications</a:t>
            </a:r>
            <a:endParaRPr lang="fi-F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sz="2400" dirty="0"/>
              <a:t>1980s</a:t>
            </a:r>
            <a:r>
              <a:rPr lang="fi-FI" dirty="0"/>
              <a:t>					</a:t>
            </a:r>
          </a:p>
          <a:p>
            <a:endParaRPr lang="fi-FI" dirty="0"/>
          </a:p>
          <a:p>
            <a:endParaRPr lang="fi-FI" dirty="0"/>
          </a:p>
          <a:p>
            <a:r>
              <a:rPr lang="fi-FI" sz="2400" dirty="0"/>
              <a:t>1970s</a:t>
            </a:r>
          </a:p>
          <a:p>
            <a:endParaRPr lang="fi-FI" dirty="0"/>
          </a:p>
          <a:p>
            <a:endParaRPr lang="fi-FI" dirty="0"/>
          </a:p>
          <a:p>
            <a:r>
              <a:rPr lang="fi-FI" sz="2400" dirty="0"/>
              <a:t>1960s</a:t>
            </a:r>
            <a:r>
              <a:rPr lang="fi-FI" dirty="0"/>
              <a:t>	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6238" y="6481589"/>
            <a:ext cx="4248050" cy="331787"/>
          </a:xfrm>
        </p:spPr>
        <p:txBody>
          <a:bodyPr/>
          <a:lstStyle/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2"/>
            <a:ext cx="173196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04927"/>
            <a:ext cx="1908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43217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 rot="19310608">
            <a:off x="4454770" y="5048569"/>
            <a:ext cx="11505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15593"/>
            <a:ext cx="101758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11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41883"/>
            <a:ext cx="8136904" cy="638845"/>
          </a:xfrm>
        </p:spPr>
        <p:txBody>
          <a:bodyPr/>
          <a:lstStyle/>
          <a:p>
            <a:pPr algn="l"/>
            <a:r>
              <a:rPr lang="en-US" sz="2800" b="1" dirty="0"/>
              <a:t>Qualification structure and number of specifications</a:t>
            </a:r>
            <a:endParaRPr lang="fi-F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2010s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2400" dirty="0"/>
              <a:t>2000s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2400" dirty="0"/>
              <a:t>1990s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55" y="3873202"/>
            <a:ext cx="53054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2266082" cy="123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80728"/>
            <a:ext cx="33051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73016"/>
            <a:ext cx="1017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00808"/>
            <a:ext cx="10175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09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ctrTitle"/>
          </p:nvPr>
        </p:nvSpPr>
        <p:spPr>
          <a:xfrm>
            <a:off x="2057400" y="2574925"/>
            <a:ext cx="6526213" cy="3171825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GB" altLang="en-US" dirty="0">
                <a:latin typeface="Open Sans" pitchFamily="34" charset="0"/>
                <a:cs typeface="Open Sans Light" pitchFamily="34" charset="0"/>
              </a:rPr>
              <a:t>Distinctive institutions, routes and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46205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oC Palette">
      <a:dk1>
        <a:srgbClr val="8C8279"/>
      </a:dk1>
      <a:lt1>
        <a:srgbClr val="FFFFFF"/>
      </a:lt1>
      <a:dk2>
        <a:srgbClr val="861F41"/>
      </a:dk2>
      <a:lt2>
        <a:srgbClr val="D9D9D6"/>
      </a:lt2>
      <a:accent1>
        <a:srgbClr val="861F41"/>
      </a:accent1>
      <a:accent2>
        <a:srgbClr val="FE5000"/>
      </a:accent2>
      <a:accent3>
        <a:srgbClr val="CEDC00"/>
      </a:accent3>
      <a:accent4>
        <a:srgbClr val="007096"/>
      </a:accent4>
      <a:accent5>
        <a:srgbClr val="009CDE"/>
      </a:accent5>
      <a:accent6>
        <a:srgbClr val="0C2340"/>
      </a:accent6>
      <a:hlink>
        <a:srgbClr val="861F41"/>
      </a:hlink>
      <a:folHlink>
        <a:srgbClr val="0C2340"/>
      </a:folHlink>
    </a:clrScheme>
    <a:fontScheme name="AoC fon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1085</Words>
  <Application>Microsoft Office PowerPoint</Application>
  <PresentationFormat>On-screen Show (4:3)</PresentationFormat>
  <Paragraphs>145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Open Sans</vt:lpstr>
      <vt:lpstr>Open Sans Light</vt:lpstr>
      <vt:lpstr>Palatino</vt:lpstr>
      <vt:lpstr>Wingdings</vt:lpstr>
      <vt:lpstr>Office Theme</vt:lpstr>
      <vt:lpstr>Routes:  How will VET reforms impact upon HVET?  29th June 2016</vt:lpstr>
      <vt:lpstr>The question!</vt:lpstr>
      <vt:lpstr>Policy Context</vt:lpstr>
      <vt:lpstr>Market based policy reform in the name of productivity</vt:lpstr>
      <vt:lpstr>Routes reform: Nordic examples</vt:lpstr>
      <vt:lpstr>Sainsbury Review</vt:lpstr>
      <vt:lpstr>The development of Finnish VET: Qualification structure and number of specifications</vt:lpstr>
      <vt:lpstr>Qualification structure and number of specifications</vt:lpstr>
      <vt:lpstr>Distinctive institutions, routes and accountability</vt:lpstr>
      <vt:lpstr>Distinctive accountability/institutions</vt:lpstr>
      <vt:lpstr>Distinctive accountability/institutions</vt:lpstr>
      <vt:lpstr>Accountability issues…</vt:lpstr>
      <vt:lpstr>Vocational Value Added</vt:lpstr>
      <vt:lpstr>GCSE English and maths QoE</vt:lpstr>
      <vt:lpstr>Questions :</vt:lpstr>
      <vt:lpstr>Policy intent, implications and questions?</vt:lpstr>
      <vt:lpstr>Implications for HVET</vt:lpstr>
      <vt:lpstr>Higher Vocational Pathways &amp; Progression  Practitioner’s Perspective – Issues </vt:lpstr>
      <vt:lpstr>Higher Vocational Pathways &amp; Progression  Practitioner’s Perspective – Challenges/Opportunities </vt:lpstr>
      <vt:lpstr>Routes:  How will VET reforms impact upon HVET?  29th June 2016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Tahmina Begum</dc:creator>
  <cp:lastModifiedBy>Nadine</cp:lastModifiedBy>
  <cp:revision>190</cp:revision>
  <cp:lastPrinted>2016-04-22T08:55:51Z</cp:lastPrinted>
  <dcterms:created xsi:type="dcterms:W3CDTF">2012-07-18T13:29:57Z</dcterms:created>
  <dcterms:modified xsi:type="dcterms:W3CDTF">2016-09-09T08:10:56Z</dcterms:modified>
</cp:coreProperties>
</file>