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1" r:id="rId3"/>
    <p:sldId id="258" r:id="rId4"/>
    <p:sldId id="259" r:id="rId5"/>
    <p:sldId id="260" r:id="rId6"/>
    <p:sldId id="261" r:id="rId7"/>
    <p:sldId id="262" r:id="rId8"/>
    <p:sldId id="263" r:id="rId9"/>
    <p:sldId id="296" r:id="rId10"/>
    <p:sldId id="264" r:id="rId11"/>
    <p:sldId id="292" r:id="rId12"/>
    <p:sldId id="265" r:id="rId13"/>
    <p:sldId id="295" r:id="rId14"/>
    <p:sldId id="267" r:id="rId15"/>
    <p:sldId id="268" r:id="rId16"/>
    <p:sldId id="269" r:id="rId17"/>
    <p:sldId id="270" r:id="rId18"/>
    <p:sldId id="293" r:id="rId19"/>
    <p:sldId id="271" r:id="rId20"/>
    <p:sldId id="274" r:id="rId21"/>
    <p:sldId id="275" r:id="rId22"/>
    <p:sldId id="276" r:id="rId23"/>
    <p:sldId id="277" r:id="rId24"/>
    <p:sldId id="278" r:id="rId25"/>
    <p:sldId id="279" r:id="rId26"/>
    <p:sldId id="280" r:id="rId27"/>
    <p:sldId id="283" r:id="rId28"/>
    <p:sldId id="284" r:id="rId29"/>
    <p:sldId id="285" r:id="rId30"/>
    <p:sldId id="286" r:id="rId31"/>
    <p:sldId id="287" r:id="rId32"/>
    <p:sldId id="288" r:id="rId33"/>
    <p:sldId id="289" r:id="rId34"/>
    <p:sldId id="294"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3" d="100"/>
          <a:sy n="73" d="100"/>
        </p:scale>
        <p:origin x="41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4C7038-E84C-4C93-A9FA-3992B3F11929}" type="datetimeFigureOut">
              <a:rPr lang="en-GB" smtClean="0"/>
              <a:pPr/>
              <a:t>25/01/2016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C4FCFA-6A25-45C0-9320-9EAE69DA64E1}" type="slidenum">
              <a:rPr lang="en-GB" smtClean="0"/>
              <a:pPr/>
              <a:t>‹#›</a:t>
            </a:fld>
            <a:endParaRPr lang="en-GB"/>
          </a:p>
        </p:txBody>
      </p:sp>
    </p:spTree>
    <p:extLst>
      <p:ext uri="{BB962C8B-B14F-4D97-AF65-F5344CB8AC3E}">
        <p14:creationId xmlns:p14="http://schemas.microsoft.com/office/powerpoint/2010/main" val="3068075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4C7038-E84C-4C93-A9FA-3992B3F11929}" type="datetimeFigureOut">
              <a:rPr lang="en-GB" smtClean="0"/>
              <a:pPr/>
              <a:t>25/01/2016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C4FCFA-6A25-45C0-9320-9EAE69DA64E1}" type="slidenum">
              <a:rPr lang="en-GB" smtClean="0"/>
              <a:pPr/>
              <a:t>‹#›</a:t>
            </a:fld>
            <a:endParaRPr lang="en-GB"/>
          </a:p>
        </p:txBody>
      </p:sp>
    </p:spTree>
    <p:extLst>
      <p:ext uri="{BB962C8B-B14F-4D97-AF65-F5344CB8AC3E}">
        <p14:creationId xmlns:p14="http://schemas.microsoft.com/office/powerpoint/2010/main" val="246608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4C7038-E84C-4C93-A9FA-3992B3F11929}" type="datetimeFigureOut">
              <a:rPr lang="en-GB" smtClean="0"/>
              <a:pPr/>
              <a:t>25/01/2016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C4FCFA-6A25-45C0-9320-9EAE69DA64E1}" type="slidenum">
              <a:rPr lang="en-GB" smtClean="0"/>
              <a:pPr/>
              <a:t>‹#›</a:t>
            </a:fld>
            <a:endParaRPr lang="en-GB"/>
          </a:p>
        </p:txBody>
      </p:sp>
    </p:spTree>
    <p:extLst>
      <p:ext uri="{BB962C8B-B14F-4D97-AF65-F5344CB8AC3E}">
        <p14:creationId xmlns:p14="http://schemas.microsoft.com/office/powerpoint/2010/main" val="353006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4C7038-E84C-4C93-A9FA-3992B3F11929}" type="datetimeFigureOut">
              <a:rPr lang="en-GB" smtClean="0"/>
              <a:pPr/>
              <a:t>25/01/2016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C4FCFA-6A25-45C0-9320-9EAE69DA64E1}" type="slidenum">
              <a:rPr lang="en-GB" smtClean="0"/>
              <a:pPr/>
              <a:t>‹#›</a:t>
            </a:fld>
            <a:endParaRPr lang="en-GB"/>
          </a:p>
        </p:txBody>
      </p:sp>
    </p:spTree>
    <p:extLst>
      <p:ext uri="{BB962C8B-B14F-4D97-AF65-F5344CB8AC3E}">
        <p14:creationId xmlns:p14="http://schemas.microsoft.com/office/powerpoint/2010/main" val="170744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4C7038-E84C-4C93-A9FA-3992B3F11929}" type="datetimeFigureOut">
              <a:rPr lang="en-GB" smtClean="0"/>
              <a:pPr/>
              <a:t>25/01/2016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C4FCFA-6A25-45C0-9320-9EAE69DA64E1}" type="slidenum">
              <a:rPr lang="en-GB" smtClean="0"/>
              <a:pPr/>
              <a:t>‹#›</a:t>
            </a:fld>
            <a:endParaRPr lang="en-GB"/>
          </a:p>
        </p:txBody>
      </p:sp>
    </p:spTree>
    <p:extLst>
      <p:ext uri="{BB962C8B-B14F-4D97-AF65-F5344CB8AC3E}">
        <p14:creationId xmlns:p14="http://schemas.microsoft.com/office/powerpoint/2010/main" val="1767091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4C7038-E84C-4C93-A9FA-3992B3F11929}" type="datetimeFigureOut">
              <a:rPr lang="en-GB" smtClean="0"/>
              <a:pPr/>
              <a:t>25/01/2016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C4FCFA-6A25-45C0-9320-9EAE69DA64E1}" type="slidenum">
              <a:rPr lang="en-GB" smtClean="0"/>
              <a:pPr/>
              <a:t>‹#›</a:t>
            </a:fld>
            <a:endParaRPr lang="en-GB"/>
          </a:p>
        </p:txBody>
      </p:sp>
    </p:spTree>
    <p:extLst>
      <p:ext uri="{BB962C8B-B14F-4D97-AF65-F5344CB8AC3E}">
        <p14:creationId xmlns:p14="http://schemas.microsoft.com/office/powerpoint/2010/main" val="4283130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4C7038-E84C-4C93-A9FA-3992B3F11929}" type="datetimeFigureOut">
              <a:rPr lang="en-GB" smtClean="0"/>
              <a:pPr/>
              <a:t>25/01/2016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C4FCFA-6A25-45C0-9320-9EAE69DA64E1}" type="slidenum">
              <a:rPr lang="en-GB" smtClean="0"/>
              <a:pPr/>
              <a:t>‹#›</a:t>
            </a:fld>
            <a:endParaRPr lang="en-GB"/>
          </a:p>
        </p:txBody>
      </p:sp>
    </p:spTree>
    <p:extLst>
      <p:ext uri="{BB962C8B-B14F-4D97-AF65-F5344CB8AC3E}">
        <p14:creationId xmlns:p14="http://schemas.microsoft.com/office/powerpoint/2010/main" val="621283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4C7038-E84C-4C93-A9FA-3992B3F11929}" type="datetimeFigureOut">
              <a:rPr lang="en-GB" smtClean="0"/>
              <a:pPr/>
              <a:t>25/01/2016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C4FCFA-6A25-45C0-9320-9EAE69DA64E1}" type="slidenum">
              <a:rPr lang="en-GB" smtClean="0"/>
              <a:pPr/>
              <a:t>‹#›</a:t>
            </a:fld>
            <a:endParaRPr lang="en-GB"/>
          </a:p>
        </p:txBody>
      </p:sp>
    </p:spTree>
    <p:extLst>
      <p:ext uri="{BB962C8B-B14F-4D97-AF65-F5344CB8AC3E}">
        <p14:creationId xmlns:p14="http://schemas.microsoft.com/office/powerpoint/2010/main" val="387094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C7038-E84C-4C93-A9FA-3992B3F11929}" type="datetimeFigureOut">
              <a:rPr lang="en-GB" smtClean="0"/>
              <a:pPr/>
              <a:t>25/01/2016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C4FCFA-6A25-45C0-9320-9EAE69DA64E1}" type="slidenum">
              <a:rPr lang="en-GB" smtClean="0"/>
              <a:pPr/>
              <a:t>‹#›</a:t>
            </a:fld>
            <a:endParaRPr lang="en-GB"/>
          </a:p>
        </p:txBody>
      </p:sp>
    </p:spTree>
    <p:extLst>
      <p:ext uri="{BB962C8B-B14F-4D97-AF65-F5344CB8AC3E}">
        <p14:creationId xmlns:p14="http://schemas.microsoft.com/office/powerpoint/2010/main" val="330306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C7038-E84C-4C93-A9FA-3992B3F11929}" type="datetimeFigureOut">
              <a:rPr lang="en-GB" smtClean="0"/>
              <a:pPr/>
              <a:t>25/01/2016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C4FCFA-6A25-45C0-9320-9EAE69DA64E1}" type="slidenum">
              <a:rPr lang="en-GB" smtClean="0"/>
              <a:pPr/>
              <a:t>‹#›</a:t>
            </a:fld>
            <a:endParaRPr lang="en-GB"/>
          </a:p>
        </p:txBody>
      </p:sp>
    </p:spTree>
    <p:extLst>
      <p:ext uri="{BB962C8B-B14F-4D97-AF65-F5344CB8AC3E}">
        <p14:creationId xmlns:p14="http://schemas.microsoft.com/office/powerpoint/2010/main" val="3463144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C7038-E84C-4C93-A9FA-3992B3F11929}" type="datetimeFigureOut">
              <a:rPr lang="en-GB" smtClean="0"/>
              <a:pPr/>
              <a:t>25/01/2016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C4FCFA-6A25-45C0-9320-9EAE69DA64E1}" type="slidenum">
              <a:rPr lang="en-GB" smtClean="0"/>
              <a:pPr/>
              <a:t>‹#›</a:t>
            </a:fld>
            <a:endParaRPr lang="en-GB"/>
          </a:p>
        </p:txBody>
      </p:sp>
    </p:spTree>
    <p:extLst>
      <p:ext uri="{BB962C8B-B14F-4D97-AF65-F5344CB8AC3E}">
        <p14:creationId xmlns:p14="http://schemas.microsoft.com/office/powerpoint/2010/main" val="328874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C7038-E84C-4C93-A9FA-3992B3F11929}" type="datetimeFigureOut">
              <a:rPr lang="en-GB" smtClean="0"/>
              <a:pPr/>
              <a:t>25/01/2016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4FCFA-6A25-45C0-9320-9EAE69DA64E1}" type="slidenum">
              <a:rPr lang="en-GB" smtClean="0"/>
              <a:pPr/>
              <a:t>‹#›</a:t>
            </a:fld>
            <a:endParaRPr lang="en-GB"/>
          </a:p>
        </p:txBody>
      </p:sp>
    </p:spTree>
    <p:extLst>
      <p:ext uri="{BB962C8B-B14F-4D97-AF65-F5344CB8AC3E}">
        <p14:creationId xmlns:p14="http://schemas.microsoft.com/office/powerpoint/2010/main" val="2926087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0" y="0"/>
            <a:ext cx="12192000" cy="620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50000"/>
              </a:lnSpc>
              <a:spcBef>
                <a:spcPct val="0"/>
              </a:spcBef>
              <a:spcAft>
                <a:spcPts val="1000"/>
              </a:spcAft>
              <a:buFontTx/>
              <a:buNone/>
            </a:pPr>
            <a:r>
              <a:rPr lang="en-GB" altLang="en-US" sz="4400" b="1" dirty="0" smtClean="0">
                <a:latin typeface="Times New Roman" panose="02020603050405020304" pitchFamily="18" charset="0"/>
                <a:ea typeface="Calibri" panose="020F0502020204030204" pitchFamily="34" charset="0"/>
                <a:cs typeface="Times New Roman" panose="02020603050405020304" pitchFamily="18" charset="0"/>
              </a:rPr>
              <a:t>Assessing Professional Knowledge</a:t>
            </a:r>
          </a:p>
          <a:p>
            <a:pPr algn="ctr" eaLnBrk="1" hangingPunct="1">
              <a:lnSpc>
                <a:spcPct val="150000"/>
              </a:lnSpc>
              <a:spcBef>
                <a:spcPct val="0"/>
              </a:spcBef>
              <a:spcAft>
                <a:spcPts val="1000"/>
              </a:spcAft>
              <a:buFontTx/>
              <a:buNone/>
            </a:pPr>
            <a:r>
              <a:rPr lang="en-GB" altLang="en-US" sz="4400" b="1" dirty="0" smtClean="0">
                <a:latin typeface="Times New Roman" panose="02020603050405020304" pitchFamily="18" charset="0"/>
                <a:ea typeface="Calibri" panose="020F0502020204030204" pitchFamily="34" charset="0"/>
                <a:cs typeface="Times New Roman" panose="02020603050405020304" pitchFamily="18" charset="0"/>
              </a:rPr>
              <a:t>A  Comment on Recent Philosophical Debates about Know-how and their relevance for the Assessment </a:t>
            </a:r>
            <a:r>
              <a:rPr lang="en-GB" altLang="en-US" sz="4400" b="1" dirty="0">
                <a:latin typeface="Times New Roman" panose="02020603050405020304" pitchFamily="18" charset="0"/>
                <a:ea typeface="Calibri" panose="020F0502020204030204" pitchFamily="34" charset="0"/>
                <a:cs typeface="Times New Roman" panose="02020603050405020304" pitchFamily="18" charset="0"/>
              </a:rPr>
              <a:t>of Professional Education</a:t>
            </a:r>
            <a:r>
              <a:rPr lang="en-GB" altLang="en-US" sz="4400" b="1" dirty="0" smtClean="0">
                <a:latin typeface="Times New Roman" panose="02020603050405020304" pitchFamily="18" charset="0"/>
                <a:ea typeface="Calibri" panose="020F0502020204030204" pitchFamily="34" charset="0"/>
                <a:cs typeface="Times New Roman" panose="02020603050405020304" pitchFamily="18" charset="0"/>
              </a:rPr>
              <a:t>.</a:t>
            </a:r>
            <a:endParaRPr lang="en-GB" altLang="en-US" sz="3600" dirty="0">
              <a:latin typeface="Times New Roman" panose="02020603050405020304" pitchFamily="18" charset="0"/>
              <a:ea typeface="Calibri" panose="020F0502020204030204" pitchFamily="34" charset="0"/>
              <a:cs typeface="Times New Roman" panose="02020603050405020304" pitchFamily="18" charset="0"/>
            </a:endParaRPr>
          </a:p>
          <a:p>
            <a:pPr algn="ctr" eaLnBrk="1" hangingPunct="1">
              <a:lnSpc>
                <a:spcPct val="150000"/>
              </a:lnSpc>
              <a:spcBef>
                <a:spcPct val="0"/>
              </a:spcBef>
              <a:spcAft>
                <a:spcPts val="1000"/>
              </a:spcAft>
              <a:buFontTx/>
              <a:buNone/>
            </a:pPr>
            <a:r>
              <a:rPr lang="en-GB" altLang="en-US" sz="3600" dirty="0">
                <a:latin typeface="Times New Roman" panose="02020603050405020304" pitchFamily="18" charset="0"/>
                <a:ea typeface="Calibri" panose="020F0502020204030204" pitchFamily="34" charset="0"/>
                <a:cs typeface="Times New Roman" panose="02020603050405020304" pitchFamily="18" charset="0"/>
              </a:rPr>
              <a:t>Christopher Winch</a:t>
            </a:r>
          </a:p>
          <a:p>
            <a:pPr algn="ctr" eaLnBrk="1" hangingPunct="1">
              <a:lnSpc>
                <a:spcPct val="150000"/>
              </a:lnSpc>
              <a:spcBef>
                <a:spcPct val="0"/>
              </a:spcBef>
              <a:spcAft>
                <a:spcPts val="1000"/>
              </a:spcAft>
              <a:buFontTx/>
              <a:buNone/>
            </a:pPr>
            <a:r>
              <a:rPr lang="en-GB" altLang="en-US" sz="3600" dirty="0">
                <a:latin typeface="Times New Roman" panose="02020603050405020304" pitchFamily="18" charset="0"/>
                <a:ea typeface="Calibri" panose="020F0502020204030204" pitchFamily="34" charset="0"/>
                <a:cs typeface="Times New Roman" panose="02020603050405020304" pitchFamily="18" charset="0"/>
              </a:rPr>
              <a:t>King’s College, London</a:t>
            </a:r>
            <a:endParaRPr lang="en-GB" altLang="en-US" sz="3600" dirty="0">
              <a:latin typeface="Times" panose="02020603050405020304" pitchFamily="18" charset="0"/>
              <a:ea typeface="Calibri" panose="020F0502020204030204" pitchFamily="34" charset="0"/>
              <a:cs typeface="Times New Roman" panose="02020603050405020304" pitchFamily="18" charset="0"/>
            </a:endParaRPr>
          </a:p>
        </p:txBody>
      </p:sp>
      <p:sp>
        <p:nvSpPr>
          <p:cNvPr id="409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A3DC92D6-1F3E-40B4-AD5B-D8696E2350D8}" type="slidenum">
              <a:rPr lang="en-GB" altLang="en-US" sz="1200">
                <a:solidFill>
                  <a:srgbClr val="898989"/>
                </a:solidFill>
              </a:rPr>
              <a:pPr>
                <a:lnSpc>
                  <a:spcPct val="100000"/>
                </a:lnSpc>
                <a:spcBef>
                  <a:spcPct val="0"/>
                </a:spcBef>
                <a:buFontTx/>
                <a:buNone/>
              </a:pPr>
              <a:t>1</a:t>
            </a:fld>
            <a:endParaRPr lang="en-GB" altLang="en-US" sz="1200">
              <a:solidFill>
                <a:srgbClr val="898989"/>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651" y="5405437"/>
            <a:ext cx="1352550" cy="1133475"/>
          </a:xfrm>
          <a:prstGeom prst="rect">
            <a:avLst/>
          </a:prstGeom>
        </p:spPr>
      </p:pic>
    </p:spTree>
    <p:extLst>
      <p:ext uri="{BB962C8B-B14F-4D97-AF65-F5344CB8AC3E}">
        <p14:creationId xmlns:p14="http://schemas.microsoft.com/office/powerpoint/2010/main" val="4161408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365125"/>
            <a:ext cx="10515600" cy="796925"/>
          </a:xfrm>
        </p:spPr>
        <p:txBody>
          <a:bodyPr/>
          <a:lstStyle/>
          <a:p>
            <a:pPr algn="ctr"/>
            <a:r>
              <a:rPr lang="en-GB" altLang="en-US" b="1" smtClean="0"/>
              <a:t>An Important Assumption of Intellectualists</a:t>
            </a:r>
          </a:p>
        </p:txBody>
      </p:sp>
      <p:sp>
        <p:nvSpPr>
          <p:cNvPr id="11267" name="Content Placeholder 2"/>
          <p:cNvSpPr>
            <a:spLocks noGrp="1"/>
          </p:cNvSpPr>
          <p:nvPr>
            <p:ph idx="1"/>
          </p:nvPr>
        </p:nvSpPr>
        <p:spPr/>
        <p:txBody>
          <a:bodyPr/>
          <a:lstStyle/>
          <a:p>
            <a:r>
              <a:rPr lang="en-GB" altLang="en-US" smtClean="0"/>
              <a:t>A’s Knowing how to F</a:t>
            </a:r>
          </a:p>
          <a:p>
            <a:endParaRPr lang="en-GB" altLang="en-US" smtClean="0"/>
          </a:p>
          <a:p>
            <a:r>
              <a:rPr lang="en-GB" altLang="en-US" smtClean="0"/>
              <a:t>Always implies that </a:t>
            </a:r>
          </a:p>
          <a:p>
            <a:endParaRPr lang="en-GB" altLang="en-US" smtClean="0"/>
          </a:p>
          <a:p>
            <a:r>
              <a:rPr lang="en-GB" altLang="en-US" smtClean="0"/>
              <a:t> there is a way w of F-ing</a:t>
            </a:r>
          </a:p>
          <a:p>
            <a:endParaRPr lang="en-GB" altLang="en-US" smtClean="0"/>
          </a:p>
          <a:p>
            <a:r>
              <a:rPr lang="en-GB" altLang="en-US" smtClean="0"/>
              <a:t>This is a debateable assumption not shared by non-intellectualists</a:t>
            </a: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B710FFE-E3F4-4CD0-A029-FADAF40DF193}" type="slidenum">
              <a:rPr lang="en-GB" altLang="en-US">
                <a:solidFill>
                  <a:srgbClr val="898989"/>
                </a:solidFill>
                <a:latin typeface="Calibri" panose="020F0502020204030204" pitchFamily="34" charset="0"/>
              </a:rPr>
              <a:pPr/>
              <a:t>10</a:t>
            </a:fld>
            <a:endParaRPr lang="en-GB"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1375893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13363"/>
          </a:xfrm>
        </p:spPr>
        <p:txBody>
          <a:bodyPr>
            <a:normAutofit/>
          </a:bodyPr>
          <a:lstStyle/>
          <a:p>
            <a:pPr algn="ctr"/>
            <a:r>
              <a:rPr lang="en-GB" sz="3600" b="1" dirty="0" smtClean="0"/>
              <a:t>Implications of the Intellectualist Claim for Assessment of Professional Competence.</a:t>
            </a:r>
            <a:endParaRPr lang="en-GB" sz="3600" b="1" dirty="0"/>
          </a:p>
        </p:txBody>
      </p:sp>
      <p:sp>
        <p:nvSpPr>
          <p:cNvPr id="3" name="Content Placeholder 2"/>
          <p:cNvSpPr>
            <a:spLocks noGrp="1"/>
          </p:cNvSpPr>
          <p:nvPr>
            <p:ph idx="1"/>
          </p:nvPr>
        </p:nvSpPr>
        <p:spPr/>
        <p:txBody>
          <a:bodyPr/>
          <a:lstStyle/>
          <a:p>
            <a:pPr marL="0" indent="0">
              <a:buNone/>
            </a:pPr>
            <a:r>
              <a:rPr lang="en-GB" dirty="0" smtClean="0"/>
              <a:t>Professional know-how depends on knowing that there is a way to perform a professional action. </a:t>
            </a:r>
            <a:r>
              <a:rPr lang="en-GB" i="1" dirty="0" smtClean="0"/>
              <a:t>Professional action depends on the mastery of technique.</a:t>
            </a:r>
          </a:p>
          <a:p>
            <a:pPr marL="0" indent="0">
              <a:buNone/>
            </a:pPr>
            <a:endParaRPr lang="en-GB" dirty="0"/>
          </a:p>
          <a:p>
            <a:pPr marL="0" indent="0">
              <a:buNone/>
            </a:pPr>
            <a:r>
              <a:rPr lang="en-GB" dirty="0" smtClean="0"/>
              <a:t>But much professional action depends </a:t>
            </a:r>
            <a:r>
              <a:rPr lang="en-GB" i="1" dirty="0" smtClean="0"/>
              <a:t>on finding an appropriate way </a:t>
            </a:r>
            <a:r>
              <a:rPr lang="en-GB" dirty="0" smtClean="0"/>
              <a:t>to perform a professional action.</a:t>
            </a:r>
          </a:p>
          <a:p>
            <a:pPr marL="0" indent="0">
              <a:buNone/>
            </a:pPr>
            <a:endParaRPr lang="en-GB" dirty="0"/>
          </a:p>
          <a:p>
            <a:pPr marL="0" indent="0">
              <a:buNone/>
            </a:pPr>
            <a:r>
              <a:rPr lang="en-GB" dirty="0" smtClean="0"/>
              <a:t>It follows that professional action does not just depend on technique but upon judgement and problem solving.</a:t>
            </a:r>
            <a:endParaRPr lang="en-GB" dirty="0"/>
          </a:p>
        </p:txBody>
      </p:sp>
    </p:spTree>
    <p:extLst>
      <p:ext uri="{BB962C8B-B14F-4D97-AF65-F5344CB8AC3E}">
        <p14:creationId xmlns:p14="http://schemas.microsoft.com/office/powerpoint/2010/main" val="458290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838200" y="365125"/>
            <a:ext cx="10515600" cy="854075"/>
          </a:xfrm>
        </p:spPr>
        <p:txBody>
          <a:bodyPr/>
          <a:lstStyle/>
          <a:p>
            <a:pPr algn="ctr" eaLnBrk="1" hangingPunct="1"/>
            <a:r>
              <a:rPr lang="en-GB" altLang="en-US" b="1" smtClean="0"/>
              <a:t>Non-Intellectualist Claims about Know-How</a:t>
            </a:r>
          </a:p>
        </p:txBody>
      </p:sp>
      <p:sp>
        <p:nvSpPr>
          <p:cNvPr id="3" name="Content Placeholder 2"/>
          <p:cNvSpPr>
            <a:spLocks noGrp="1"/>
          </p:cNvSpPr>
          <p:nvPr>
            <p:ph idx="1"/>
          </p:nvPr>
        </p:nvSpPr>
        <p:spPr>
          <a:xfrm>
            <a:off x="838200" y="1638300"/>
            <a:ext cx="10515600" cy="4538663"/>
          </a:xfrm>
        </p:spPr>
        <p:txBody>
          <a:bodyPr rtlCol="0">
            <a:normAutofit lnSpcReduction="10000"/>
          </a:bodyPr>
          <a:lstStyle/>
          <a:p>
            <a:pPr eaLnBrk="1" fontAlgn="auto" hangingPunct="1">
              <a:spcAft>
                <a:spcPts val="0"/>
              </a:spcAft>
              <a:defRPr/>
            </a:pPr>
            <a:r>
              <a:rPr lang="en-GB" dirty="0" smtClean="0"/>
              <a:t>A knows how to F</a:t>
            </a:r>
          </a:p>
          <a:p>
            <a:pPr eaLnBrk="1" fontAlgn="auto" hangingPunct="1">
              <a:spcAft>
                <a:spcPts val="0"/>
              </a:spcAft>
              <a:defRPr/>
            </a:pPr>
            <a:endParaRPr lang="en-GB" dirty="0" smtClean="0"/>
          </a:p>
          <a:p>
            <a:pPr marL="0" indent="0" eaLnBrk="1" fontAlgn="auto" hangingPunct="1">
              <a:spcAft>
                <a:spcPts val="0"/>
              </a:spcAft>
              <a:buFont typeface="Arial" panose="020B0604020202020204" pitchFamily="34" charset="0"/>
              <a:buNone/>
              <a:defRPr/>
            </a:pPr>
            <a:r>
              <a:rPr lang="en-GB" dirty="0" smtClean="0">
                <a:solidFill>
                  <a:srgbClr val="FF0000"/>
                </a:solidFill>
              </a:rPr>
              <a:t>Means:</a:t>
            </a:r>
          </a:p>
          <a:p>
            <a:pPr eaLnBrk="1" fontAlgn="auto" hangingPunct="1">
              <a:spcAft>
                <a:spcPts val="0"/>
              </a:spcAft>
              <a:defRPr/>
            </a:pPr>
            <a:endParaRPr lang="en-GB" dirty="0" smtClean="0"/>
          </a:p>
          <a:p>
            <a:pPr eaLnBrk="1" fontAlgn="auto" hangingPunct="1">
              <a:spcAft>
                <a:spcPts val="0"/>
              </a:spcAft>
              <a:defRPr/>
            </a:pPr>
            <a:r>
              <a:rPr lang="en-GB" dirty="0" smtClean="0"/>
              <a:t> A is able to F (under certain conditions)</a:t>
            </a:r>
          </a:p>
          <a:p>
            <a:pPr eaLnBrk="1" fontAlgn="auto" hangingPunct="1">
              <a:spcAft>
                <a:spcPts val="0"/>
              </a:spcAft>
              <a:defRPr/>
            </a:pPr>
            <a:endParaRPr lang="en-GB" dirty="0" smtClean="0"/>
          </a:p>
          <a:p>
            <a:pPr eaLnBrk="1" fontAlgn="auto" hangingPunct="1">
              <a:spcAft>
                <a:spcPts val="0"/>
              </a:spcAft>
              <a:defRPr/>
            </a:pPr>
            <a:r>
              <a:rPr lang="en-GB" dirty="0" smtClean="0"/>
              <a:t>Not necessarily that</a:t>
            </a:r>
          </a:p>
          <a:p>
            <a:pPr eaLnBrk="1" fontAlgn="auto" hangingPunct="1">
              <a:spcAft>
                <a:spcPts val="0"/>
              </a:spcAft>
              <a:defRPr/>
            </a:pPr>
            <a:endParaRPr lang="en-GB" dirty="0" smtClean="0"/>
          </a:p>
          <a:p>
            <a:pPr eaLnBrk="1" fontAlgn="auto" hangingPunct="1">
              <a:spcAft>
                <a:spcPts val="0"/>
              </a:spcAft>
              <a:defRPr/>
            </a:pPr>
            <a:r>
              <a:rPr lang="en-GB" dirty="0" smtClean="0"/>
              <a:t>A knows a way to F</a:t>
            </a:r>
          </a:p>
          <a:p>
            <a:pPr eaLnBrk="1" fontAlgn="auto" hangingPunct="1">
              <a:spcAft>
                <a:spcPts val="0"/>
              </a:spcAft>
              <a:defRPr/>
            </a:pPr>
            <a:endParaRPr lang="en-GB" dirty="0" smtClean="0"/>
          </a:p>
          <a:p>
            <a:pPr eaLnBrk="1" fontAlgn="auto" hangingPunct="1">
              <a:spcAft>
                <a:spcPts val="0"/>
              </a:spcAft>
              <a:defRPr/>
            </a:pPr>
            <a:endParaRPr lang="en-GB" dirty="0"/>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B8700A1F-D379-45EF-AD33-1C10C2B0ED06}" type="slidenum">
              <a:rPr lang="en-GB" altLang="en-US" sz="1200">
                <a:solidFill>
                  <a:srgbClr val="898989"/>
                </a:solidFill>
              </a:rPr>
              <a:pPr>
                <a:lnSpc>
                  <a:spcPct val="100000"/>
                </a:lnSpc>
                <a:spcBef>
                  <a:spcPct val="0"/>
                </a:spcBef>
                <a:buFontTx/>
                <a:buNone/>
              </a:pPr>
              <a:t>12</a:t>
            </a:fld>
            <a:endParaRPr lang="en-GB" altLang="en-US" sz="1200">
              <a:solidFill>
                <a:srgbClr val="898989"/>
              </a:solidFill>
            </a:endParaRPr>
          </a:p>
        </p:txBody>
      </p:sp>
    </p:spTree>
    <p:extLst>
      <p:ext uri="{BB962C8B-B14F-4D97-AF65-F5344CB8AC3E}">
        <p14:creationId xmlns:p14="http://schemas.microsoft.com/office/powerpoint/2010/main" val="1340662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9900"/>
          </a:xfrm>
        </p:spPr>
        <p:txBody>
          <a:bodyPr/>
          <a:lstStyle/>
          <a:p>
            <a:r>
              <a:rPr lang="en-GB" b="1" dirty="0" smtClean="0"/>
              <a:t>A problem with </a:t>
            </a:r>
            <a:r>
              <a:rPr lang="en-GB" b="1" dirty="0" err="1" smtClean="0"/>
              <a:t>Rylean</a:t>
            </a:r>
            <a:r>
              <a:rPr lang="en-GB" b="1" dirty="0" smtClean="0"/>
              <a:t> non-intellectualism</a:t>
            </a:r>
            <a:endParaRPr lang="en-GB" b="1" dirty="0"/>
          </a:p>
        </p:txBody>
      </p:sp>
      <p:sp>
        <p:nvSpPr>
          <p:cNvPr id="3" name="Content Placeholder 2"/>
          <p:cNvSpPr>
            <a:spLocks noGrp="1"/>
          </p:cNvSpPr>
          <p:nvPr>
            <p:ph idx="1"/>
          </p:nvPr>
        </p:nvSpPr>
        <p:spPr>
          <a:xfrm>
            <a:off x="838200" y="1578278"/>
            <a:ext cx="10515600" cy="5035463"/>
          </a:xfrm>
        </p:spPr>
        <p:txBody>
          <a:bodyPr/>
          <a:lstStyle/>
          <a:p>
            <a:pPr marL="0" indent="0">
              <a:buNone/>
            </a:pPr>
            <a:endParaRPr lang="en-GB" dirty="0" smtClean="0"/>
          </a:p>
          <a:p>
            <a:pPr marL="0" indent="0">
              <a:buNone/>
            </a:pPr>
            <a:r>
              <a:rPr lang="en-GB" dirty="0" smtClean="0"/>
              <a:t>Ryle’s reluctance to allow that a systematic body of knowledge may inform practice makes it difficult to see how his approach could be applied wholesale to the assessment of professional ability. You would end up with something like a NVQ qualification.</a:t>
            </a:r>
          </a:p>
          <a:p>
            <a:pPr marL="0" indent="0">
              <a:buNone/>
            </a:pPr>
            <a:endParaRPr lang="en-GB" dirty="0"/>
          </a:p>
          <a:p>
            <a:pPr marL="0" indent="0">
              <a:buNone/>
            </a:pPr>
            <a:r>
              <a:rPr lang="en-GB" dirty="0" smtClean="0"/>
              <a:t>Ryle never developed an account of professional judgement, but confined himself to describing various forms of know-how in terms of action alone.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0416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38200" y="365125"/>
            <a:ext cx="10515600" cy="758825"/>
          </a:xfrm>
        </p:spPr>
        <p:txBody>
          <a:bodyPr/>
          <a:lstStyle/>
          <a:p>
            <a:pPr algn="ctr" eaLnBrk="1" hangingPunct="1"/>
            <a:r>
              <a:rPr lang="en-GB" altLang="en-US" b="1" smtClean="0"/>
              <a:t>Characterising Human Abilities</a:t>
            </a:r>
          </a:p>
        </p:txBody>
      </p:sp>
      <p:sp>
        <p:nvSpPr>
          <p:cNvPr id="3" name="Content Placeholder 2"/>
          <p:cNvSpPr>
            <a:spLocks noGrp="1"/>
          </p:cNvSpPr>
          <p:nvPr>
            <p:ph idx="1"/>
          </p:nvPr>
        </p:nvSpPr>
        <p:spPr>
          <a:xfrm>
            <a:off x="185738" y="1123950"/>
            <a:ext cx="11726862" cy="5561013"/>
          </a:xfrm>
        </p:spPr>
        <p:txBody>
          <a:bodyPr rtlCol="0">
            <a:normAutofit/>
          </a:bodyPr>
          <a:lstStyle/>
          <a:p>
            <a:pPr marL="0" indent="0" eaLnBrk="1" fontAlgn="auto" hangingPunct="1">
              <a:spcAft>
                <a:spcPts val="0"/>
              </a:spcAft>
              <a:buFont typeface="Arial" panose="020B0604020202020204" pitchFamily="34" charset="0"/>
              <a:buNone/>
              <a:defRPr/>
            </a:pPr>
            <a:r>
              <a:rPr lang="en-GB" i="1" dirty="0" smtClean="0"/>
              <a:t>For abilities that may constitute know-how:</a:t>
            </a:r>
          </a:p>
          <a:p>
            <a:pPr marL="0" indent="0" eaLnBrk="1" fontAlgn="auto" hangingPunct="1">
              <a:spcAft>
                <a:spcPts val="0"/>
              </a:spcAft>
              <a:buFont typeface="Arial" panose="020B0604020202020204" pitchFamily="34" charset="0"/>
              <a:buNone/>
              <a:defRPr/>
            </a:pPr>
            <a:endParaRPr lang="en-GB" i="1" dirty="0" smtClean="0"/>
          </a:p>
          <a:p>
            <a:pPr eaLnBrk="1" fontAlgn="auto" hangingPunct="1">
              <a:spcAft>
                <a:spcPts val="0"/>
              </a:spcAft>
              <a:defRPr/>
            </a:pPr>
            <a:r>
              <a:rPr lang="en-GB" i="1" dirty="0" smtClean="0">
                <a:solidFill>
                  <a:srgbClr val="FF0000"/>
                </a:solidFill>
              </a:rPr>
              <a:t>Repeatability</a:t>
            </a:r>
            <a:r>
              <a:rPr lang="en-GB" dirty="0">
                <a:solidFill>
                  <a:srgbClr val="FF0000"/>
                </a:solidFill>
              </a:rPr>
              <a:t>:</a:t>
            </a:r>
            <a:r>
              <a:rPr lang="en-GB" dirty="0"/>
              <a:t> the ability, to be called such, must be capable of repeated manifestation in appropriate circumstances</a:t>
            </a:r>
            <a:r>
              <a:rPr lang="en-GB" dirty="0" smtClean="0"/>
              <a:t>.</a:t>
            </a:r>
          </a:p>
          <a:p>
            <a:pPr marL="0" indent="0" eaLnBrk="1" fontAlgn="auto" hangingPunct="1">
              <a:spcAft>
                <a:spcPts val="0"/>
              </a:spcAft>
              <a:buFont typeface="Arial" panose="020B0604020202020204" pitchFamily="34" charset="0"/>
              <a:buNone/>
              <a:defRPr/>
            </a:pPr>
            <a:endParaRPr lang="en-GB" dirty="0"/>
          </a:p>
          <a:p>
            <a:pPr eaLnBrk="1" fontAlgn="auto" hangingPunct="1">
              <a:spcAft>
                <a:spcPts val="0"/>
              </a:spcAft>
              <a:defRPr/>
            </a:pPr>
            <a:r>
              <a:rPr lang="en-GB" i="1" dirty="0">
                <a:solidFill>
                  <a:srgbClr val="FF0000"/>
                </a:solidFill>
              </a:rPr>
              <a:t>Stability</a:t>
            </a:r>
            <a:r>
              <a:rPr lang="en-GB" dirty="0">
                <a:solidFill>
                  <a:srgbClr val="FF0000"/>
                </a:solidFill>
              </a:rPr>
              <a:t>:</a:t>
            </a:r>
            <a:r>
              <a:rPr lang="en-GB" dirty="0"/>
              <a:t> although performance will vary according to circumstances  it will do so within a certain range which our grasp of the concept of the  ability in question will normally recognise</a:t>
            </a:r>
            <a:r>
              <a:rPr lang="en-GB" dirty="0" smtClean="0"/>
              <a:t>.</a:t>
            </a:r>
          </a:p>
          <a:p>
            <a:pPr marL="0" indent="0" eaLnBrk="1" fontAlgn="auto" hangingPunct="1">
              <a:spcAft>
                <a:spcPts val="0"/>
              </a:spcAft>
              <a:buFont typeface="Arial" panose="020B0604020202020204" pitchFamily="34" charset="0"/>
              <a:buNone/>
              <a:defRPr/>
            </a:pPr>
            <a:endParaRPr lang="en-GB" dirty="0"/>
          </a:p>
          <a:p>
            <a:pPr eaLnBrk="1" fontAlgn="auto" hangingPunct="1">
              <a:spcAft>
                <a:spcPts val="0"/>
              </a:spcAft>
              <a:defRPr/>
            </a:pPr>
            <a:r>
              <a:rPr lang="en-GB" i="1" dirty="0">
                <a:solidFill>
                  <a:srgbClr val="FF0000"/>
                </a:solidFill>
              </a:rPr>
              <a:t>Variability</a:t>
            </a:r>
            <a:r>
              <a:rPr lang="en-GB" dirty="0">
                <a:solidFill>
                  <a:srgbClr val="FF0000"/>
                </a:solidFill>
              </a:rPr>
              <a:t>:</a:t>
            </a:r>
            <a:r>
              <a:rPr lang="en-GB" dirty="0"/>
              <a:t> performance will vary as appropriate within the range which is understood to be a mark of the concept of the ability in question.</a:t>
            </a:r>
          </a:p>
          <a:p>
            <a:pPr eaLnBrk="1" fontAlgn="auto" hangingPunct="1">
              <a:spcAft>
                <a:spcPts val="0"/>
              </a:spcAft>
              <a:defRPr/>
            </a:pPr>
            <a:endParaRPr lang="en-GB" dirty="0"/>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BD02347E-89C0-4CF7-A365-EEF04D04DB6A}" type="slidenum">
              <a:rPr lang="en-GB" altLang="en-US" sz="1200">
                <a:solidFill>
                  <a:srgbClr val="898989"/>
                </a:solidFill>
              </a:rPr>
              <a:pPr>
                <a:lnSpc>
                  <a:spcPct val="100000"/>
                </a:lnSpc>
                <a:spcBef>
                  <a:spcPct val="0"/>
                </a:spcBef>
                <a:buFontTx/>
                <a:buNone/>
              </a:pPr>
              <a:t>14</a:t>
            </a:fld>
            <a:endParaRPr lang="en-GB" altLang="en-US" sz="1200">
              <a:solidFill>
                <a:srgbClr val="898989"/>
              </a:solidFill>
            </a:endParaRPr>
          </a:p>
        </p:txBody>
      </p:sp>
    </p:spTree>
    <p:extLst>
      <p:ext uri="{BB962C8B-B14F-4D97-AF65-F5344CB8AC3E}">
        <p14:creationId xmlns:p14="http://schemas.microsoft.com/office/powerpoint/2010/main" val="2880073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5800"/>
          </a:xfrm>
        </p:spPr>
        <p:txBody>
          <a:bodyPr rtlCol="0">
            <a:normAutofit fontScale="90000"/>
          </a:bodyPr>
          <a:lstStyle/>
          <a:p>
            <a:pPr algn="ctr" eaLnBrk="1" fontAlgn="auto" hangingPunct="1">
              <a:spcAft>
                <a:spcPts val="0"/>
              </a:spcAft>
              <a:defRPr/>
            </a:pPr>
            <a:r>
              <a:rPr lang="en-GB" b="1" dirty="0" smtClean="0"/>
              <a:t>Characterising Know-How as such</a:t>
            </a:r>
            <a:endParaRPr lang="en-GB" b="1" dirty="0"/>
          </a:p>
        </p:txBody>
      </p:sp>
      <p:sp>
        <p:nvSpPr>
          <p:cNvPr id="3" name="Content Placeholder 2"/>
          <p:cNvSpPr>
            <a:spLocks noGrp="1"/>
          </p:cNvSpPr>
          <p:nvPr>
            <p:ph idx="1"/>
          </p:nvPr>
        </p:nvSpPr>
        <p:spPr>
          <a:xfrm>
            <a:off x="271463" y="1296988"/>
            <a:ext cx="11468100" cy="4879975"/>
          </a:xfrm>
        </p:spPr>
        <p:txBody>
          <a:bodyPr rtlCol="0">
            <a:normAutofit lnSpcReduction="10000"/>
          </a:bodyPr>
          <a:lstStyle/>
          <a:p>
            <a:pPr eaLnBrk="1" fontAlgn="auto" hangingPunct="1">
              <a:spcAft>
                <a:spcPts val="0"/>
              </a:spcAft>
              <a:defRPr/>
            </a:pPr>
            <a:r>
              <a:rPr lang="en-GB" i="1" dirty="0">
                <a:solidFill>
                  <a:srgbClr val="FF0000"/>
                </a:solidFill>
              </a:rPr>
              <a:t>Intentionality</a:t>
            </a:r>
            <a:r>
              <a:rPr lang="en-GB" dirty="0">
                <a:solidFill>
                  <a:srgbClr val="FF0000"/>
                </a:solidFill>
              </a:rPr>
              <a:t>:</a:t>
            </a:r>
            <a:r>
              <a:rPr lang="en-GB" dirty="0"/>
              <a:t> the ability is exercised for a </a:t>
            </a:r>
            <a:r>
              <a:rPr lang="en-GB" dirty="0" smtClean="0"/>
              <a:t>purpose (which may have a theoretical justification). </a:t>
            </a:r>
            <a:r>
              <a:rPr lang="en-GB" dirty="0"/>
              <a:t>The action which embodies the ability may be automatic, in the sense that it does not require conscious formulation but will nevertheless be </a:t>
            </a:r>
            <a:r>
              <a:rPr lang="en-GB" dirty="0" smtClean="0"/>
              <a:t>purposive.</a:t>
            </a:r>
          </a:p>
          <a:p>
            <a:pPr eaLnBrk="1" fontAlgn="auto" hangingPunct="1">
              <a:spcAft>
                <a:spcPts val="0"/>
              </a:spcAft>
              <a:defRPr/>
            </a:pPr>
            <a:r>
              <a:rPr lang="en-GB" i="1" dirty="0" smtClean="0">
                <a:solidFill>
                  <a:srgbClr val="FF0000"/>
                </a:solidFill>
              </a:rPr>
              <a:t>Explicability</a:t>
            </a:r>
            <a:r>
              <a:rPr lang="en-GB" i="1" dirty="0">
                <a:solidFill>
                  <a:srgbClr val="FF0000"/>
                </a:solidFill>
              </a:rPr>
              <a:t>:</a:t>
            </a:r>
            <a:r>
              <a:rPr lang="en-GB" i="1" dirty="0"/>
              <a:t> </a:t>
            </a:r>
            <a:r>
              <a:rPr lang="en-GB" dirty="0"/>
              <a:t>there will be a possible explanation of </a:t>
            </a:r>
            <a:r>
              <a:rPr lang="en-GB" dirty="0" smtClean="0"/>
              <a:t>how </a:t>
            </a:r>
            <a:r>
              <a:rPr lang="en-GB" dirty="0"/>
              <a:t>the action </a:t>
            </a:r>
            <a:r>
              <a:rPr lang="en-GB" dirty="0" smtClean="0"/>
              <a:t>is </a:t>
            </a:r>
            <a:r>
              <a:rPr lang="en-GB" dirty="0"/>
              <a:t>or should be performed. Such an explanation will at least be capable of including the </a:t>
            </a:r>
            <a:r>
              <a:rPr lang="en-GB" i="1" dirty="0"/>
              <a:t>technique</a:t>
            </a:r>
            <a:r>
              <a:rPr lang="en-GB" dirty="0"/>
              <a:t> (if any) </a:t>
            </a:r>
            <a:r>
              <a:rPr lang="en-GB" dirty="0" smtClean="0"/>
              <a:t>employed, the justification for it and </a:t>
            </a:r>
            <a:r>
              <a:rPr lang="en-GB" dirty="0"/>
              <a:t>any elements of </a:t>
            </a:r>
            <a:r>
              <a:rPr lang="en-GB" i="1" dirty="0"/>
              <a:t>variability</a:t>
            </a:r>
            <a:r>
              <a:rPr lang="en-GB" dirty="0"/>
              <a:t> which the situation required for successful performance.</a:t>
            </a:r>
          </a:p>
          <a:p>
            <a:pPr eaLnBrk="1" fontAlgn="auto" hangingPunct="1">
              <a:spcAft>
                <a:spcPts val="0"/>
              </a:spcAft>
              <a:defRPr/>
            </a:pPr>
            <a:r>
              <a:rPr lang="en-GB" i="1" dirty="0">
                <a:solidFill>
                  <a:srgbClr val="FF0000"/>
                </a:solidFill>
              </a:rPr>
              <a:t>Evaluability</a:t>
            </a:r>
            <a:r>
              <a:rPr lang="en-GB" dirty="0">
                <a:solidFill>
                  <a:srgbClr val="FF0000"/>
                </a:solidFill>
              </a:rPr>
              <a:t>: </a:t>
            </a:r>
            <a:r>
              <a:rPr lang="en-GB" dirty="0"/>
              <a:t>Action requiring know-how is almost always appraisable according to norms relating to the quality of a performance for which the agent may be held </a:t>
            </a:r>
            <a:r>
              <a:rPr lang="en-GB" dirty="0" smtClean="0"/>
              <a:t>responsible. </a:t>
            </a:r>
            <a:r>
              <a:rPr lang="en-GB" dirty="0" err="1" smtClean="0"/>
              <a:t>Eg</a:t>
            </a:r>
            <a:r>
              <a:rPr lang="en-GB" dirty="0" smtClean="0"/>
              <a:t>: </a:t>
            </a:r>
            <a:r>
              <a:rPr lang="en-GB" dirty="0" smtClean="0">
                <a:solidFill>
                  <a:srgbClr val="FF0000"/>
                </a:solidFill>
              </a:rPr>
              <a:t>She handled the client tactfully</a:t>
            </a:r>
            <a:r>
              <a:rPr lang="en-GB" dirty="0" smtClean="0"/>
              <a:t>.</a:t>
            </a:r>
            <a:endParaRPr lang="en-GB" dirty="0"/>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26E3E3CD-B133-4B11-8229-4DB42A51995A}" type="slidenum">
              <a:rPr lang="en-GB" altLang="en-US" sz="1200">
                <a:solidFill>
                  <a:srgbClr val="898989"/>
                </a:solidFill>
              </a:rPr>
              <a:pPr>
                <a:lnSpc>
                  <a:spcPct val="100000"/>
                </a:lnSpc>
                <a:spcBef>
                  <a:spcPct val="0"/>
                </a:spcBef>
                <a:buFontTx/>
                <a:buNone/>
              </a:pPr>
              <a:t>15</a:t>
            </a:fld>
            <a:endParaRPr lang="en-GB" altLang="en-US" sz="1200">
              <a:solidFill>
                <a:srgbClr val="898989"/>
              </a:solidFill>
            </a:endParaRPr>
          </a:p>
        </p:txBody>
      </p:sp>
    </p:spTree>
    <p:extLst>
      <p:ext uri="{BB962C8B-B14F-4D97-AF65-F5344CB8AC3E}">
        <p14:creationId xmlns:p14="http://schemas.microsoft.com/office/powerpoint/2010/main" val="2518235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38200" y="365125"/>
            <a:ext cx="10515600" cy="815975"/>
          </a:xfrm>
        </p:spPr>
        <p:txBody>
          <a:bodyPr/>
          <a:lstStyle/>
          <a:p>
            <a:pPr algn="ctr" eaLnBrk="1" hangingPunct="1"/>
            <a:r>
              <a:rPr lang="en-GB" altLang="en-US" b="1" smtClean="0"/>
              <a:t>Example: A bricklayer</a:t>
            </a:r>
          </a:p>
        </p:txBody>
      </p:sp>
      <p:sp>
        <p:nvSpPr>
          <p:cNvPr id="16387" name="Content Placeholder 2"/>
          <p:cNvSpPr>
            <a:spLocks noGrp="1"/>
          </p:cNvSpPr>
          <p:nvPr>
            <p:ph idx="1"/>
          </p:nvPr>
        </p:nvSpPr>
        <p:spPr>
          <a:xfrm>
            <a:off x="628650" y="1447800"/>
            <a:ext cx="11125200" cy="5178468"/>
          </a:xfrm>
        </p:spPr>
        <p:txBody>
          <a:bodyPr/>
          <a:lstStyle/>
          <a:p>
            <a:pPr eaLnBrk="1" hangingPunct="1"/>
            <a:endParaRPr lang="en-GB" altLang="en-US" dirty="0" smtClean="0"/>
          </a:p>
          <a:p>
            <a:pPr eaLnBrk="1" hangingPunct="1"/>
            <a:r>
              <a:rPr lang="en-GB" altLang="en-US" dirty="0" smtClean="0"/>
              <a:t>His/her work is repeatable</a:t>
            </a:r>
          </a:p>
          <a:p>
            <a:pPr eaLnBrk="1" hangingPunct="1"/>
            <a:r>
              <a:rPr lang="en-GB" altLang="en-US" dirty="0" smtClean="0"/>
              <a:t>It results in consistent performance (stability)</a:t>
            </a:r>
          </a:p>
          <a:p>
            <a:pPr eaLnBrk="1" hangingPunct="1"/>
            <a:r>
              <a:rPr lang="en-GB" altLang="en-US" dirty="0" smtClean="0"/>
              <a:t>Performance varies according to circumstances (variability)</a:t>
            </a:r>
          </a:p>
          <a:p>
            <a:pPr eaLnBrk="1" hangingPunct="1"/>
            <a:r>
              <a:rPr lang="en-GB" altLang="en-US" dirty="0" smtClean="0"/>
              <a:t>It is done for a purpose (intentionality)</a:t>
            </a:r>
          </a:p>
          <a:p>
            <a:pPr eaLnBrk="1" hangingPunct="1"/>
            <a:r>
              <a:rPr lang="en-GB" altLang="en-US" dirty="0" smtClean="0"/>
              <a:t>The bricklayer should be able to explain (within limits) why he has done what he has done. For more advanced operations, theoretical knowledge may be drawn on.</a:t>
            </a:r>
          </a:p>
          <a:p>
            <a:pPr eaLnBrk="1" hangingPunct="1"/>
            <a:r>
              <a:rPr lang="en-GB" altLang="en-US" dirty="0" smtClean="0"/>
              <a:t>His work is evaluable – we may assess it according to the standards of excellence (technical, aesthetic and moral) that apply to his occupation</a:t>
            </a:r>
          </a:p>
          <a:p>
            <a:pPr eaLnBrk="1" hangingPunct="1"/>
            <a:endParaRPr lang="en-GB" altLang="en-US" dirty="0" smtClean="0"/>
          </a:p>
          <a:p>
            <a:pPr eaLnBrk="1" hangingPunct="1"/>
            <a:endParaRPr lang="en-GB" altLang="en-US" dirty="0" smtClean="0"/>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74914CA2-BB28-474F-B554-88640294CA63}" type="slidenum">
              <a:rPr lang="en-GB" altLang="en-US" sz="1200">
                <a:solidFill>
                  <a:srgbClr val="898989"/>
                </a:solidFill>
              </a:rPr>
              <a:pPr>
                <a:lnSpc>
                  <a:spcPct val="100000"/>
                </a:lnSpc>
                <a:spcBef>
                  <a:spcPct val="0"/>
                </a:spcBef>
                <a:buFontTx/>
                <a:buNone/>
              </a:pPr>
              <a:t>16</a:t>
            </a:fld>
            <a:endParaRPr lang="en-GB" altLang="en-US" sz="1200">
              <a:solidFill>
                <a:srgbClr val="898989"/>
              </a:solidFill>
            </a:endParaRPr>
          </a:p>
        </p:txBody>
      </p:sp>
    </p:spTree>
    <p:extLst>
      <p:ext uri="{BB962C8B-B14F-4D97-AF65-F5344CB8AC3E}">
        <p14:creationId xmlns:p14="http://schemas.microsoft.com/office/powerpoint/2010/main" val="3364562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838200" y="365125"/>
            <a:ext cx="10515600" cy="911225"/>
          </a:xfrm>
        </p:spPr>
        <p:txBody>
          <a:bodyPr/>
          <a:lstStyle/>
          <a:p>
            <a:pPr algn="ctr" eaLnBrk="1" hangingPunct="1"/>
            <a:r>
              <a:rPr lang="en-GB" altLang="en-US" b="1" dirty="0" smtClean="0"/>
              <a:t>Problems with Intellectualism 1.</a:t>
            </a:r>
          </a:p>
        </p:txBody>
      </p:sp>
      <p:sp>
        <p:nvSpPr>
          <p:cNvPr id="17411" name="Content Placeholder 2"/>
          <p:cNvSpPr>
            <a:spLocks noGrp="1"/>
          </p:cNvSpPr>
          <p:nvPr>
            <p:ph idx="1"/>
          </p:nvPr>
        </p:nvSpPr>
        <p:spPr>
          <a:xfrm>
            <a:off x="838200" y="1600200"/>
            <a:ext cx="10515600" cy="4576763"/>
          </a:xfrm>
        </p:spPr>
        <p:txBody>
          <a:bodyPr/>
          <a:lstStyle/>
          <a:p>
            <a:pPr eaLnBrk="1" hangingPunct="1"/>
            <a:endParaRPr lang="en-GB" altLang="en-US" dirty="0" smtClean="0"/>
          </a:p>
          <a:p>
            <a:pPr eaLnBrk="1" hangingPunct="1"/>
            <a:r>
              <a:rPr lang="en-GB" altLang="en-US" dirty="0" smtClean="0"/>
              <a:t>How is </a:t>
            </a:r>
            <a:r>
              <a:rPr lang="en-GB" altLang="en-US" b="1" dirty="0" smtClean="0"/>
              <a:t>evaluability </a:t>
            </a:r>
            <a:r>
              <a:rPr lang="en-GB" altLang="en-US" dirty="0" smtClean="0"/>
              <a:t>accounted for? We need to be able to evaluate the quality of professional action. Intellectualism focuses on propositional knowledge and cannot do this.</a:t>
            </a:r>
          </a:p>
          <a:p>
            <a:pPr eaLnBrk="1" hangingPunct="1"/>
            <a:endParaRPr lang="en-GB" altLang="en-US" b="1" dirty="0" smtClean="0"/>
          </a:p>
          <a:p>
            <a:pPr eaLnBrk="1" hangingPunct="1"/>
            <a:r>
              <a:rPr lang="en-GB" altLang="en-US" dirty="0" smtClean="0"/>
              <a:t>This implies being able to judge the quality of professional action in practice in at least some circumstances.</a:t>
            </a:r>
          </a:p>
          <a:p>
            <a:pPr eaLnBrk="1" hangingPunct="1"/>
            <a:endParaRPr lang="en-GB" altLang="en-US" dirty="0"/>
          </a:p>
          <a:p>
            <a:pPr eaLnBrk="1" hangingPunct="1"/>
            <a:r>
              <a:rPr lang="en-GB" altLang="en-US" dirty="0" smtClean="0"/>
              <a:t>We cannot just rely on an account of how the action is done or the theoretical knowledge that underpins it.</a:t>
            </a: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022A2549-C36B-4E77-84C5-20E713CF5BC2}" type="slidenum">
              <a:rPr lang="en-GB" altLang="en-US" sz="1200">
                <a:solidFill>
                  <a:srgbClr val="898989"/>
                </a:solidFill>
              </a:rPr>
              <a:pPr>
                <a:lnSpc>
                  <a:spcPct val="100000"/>
                </a:lnSpc>
                <a:spcBef>
                  <a:spcPct val="0"/>
                </a:spcBef>
                <a:buFontTx/>
                <a:buNone/>
              </a:pPr>
              <a:t>17</a:t>
            </a:fld>
            <a:endParaRPr lang="en-GB" altLang="en-US" sz="1200">
              <a:solidFill>
                <a:srgbClr val="898989"/>
              </a:solidFill>
            </a:endParaRPr>
          </a:p>
        </p:txBody>
      </p:sp>
    </p:spTree>
    <p:extLst>
      <p:ext uri="{BB962C8B-B14F-4D97-AF65-F5344CB8AC3E}">
        <p14:creationId xmlns:p14="http://schemas.microsoft.com/office/powerpoint/2010/main" val="769755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smtClean="0"/>
              <a:t>Problems with Intellectualism 2.</a:t>
            </a:r>
            <a:endParaRPr lang="en-GB" dirty="0"/>
          </a:p>
        </p:txBody>
      </p:sp>
      <p:sp>
        <p:nvSpPr>
          <p:cNvPr id="3" name="Content Placeholder 2"/>
          <p:cNvSpPr>
            <a:spLocks noGrp="1"/>
          </p:cNvSpPr>
          <p:nvPr>
            <p:ph idx="1"/>
          </p:nvPr>
        </p:nvSpPr>
        <p:spPr/>
        <p:txBody>
          <a:bodyPr/>
          <a:lstStyle/>
          <a:p>
            <a:r>
              <a:rPr lang="en-GB" altLang="en-US" dirty="0" smtClean="0"/>
              <a:t>Knowing a way to F may be neither necessary or sufficient for knowing how to F.</a:t>
            </a:r>
          </a:p>
          <a:p>
            <a:endParaRPr lang="en-GB" altLang="en-US" dirty="0" smtClean="0"/>
          </a:p>
          <a:p>
            <a:r>
              <a:rPr lang="en-GB" altLang="en-US" dirty="0" smtClean="0"/>
              <a:t>A knows a way to F, but cannot F (possesses technique but not skill)</a:t>
            </a:r>
          </a:p>
          <a:p>
            <a:pPr marL="0" indent="0">
              <a:buNone/>
            </a:pPr>
            <a:r>
              <a:rPr lang="en-GB" altLang="en-US" dirty="0" smtClean="0">
                <a:solidFill>
                  <a:srgbClr val="FF0000"/>
                </a:solidFill>
              </a:rPr>
              <a:t> </a:t>
            </a:r>
            <a:r>
              <a:rPr lang="en-GB" altLang="en-US" dirty="0" err="1" smtClean="0">
                <a:solidFill>
                  <a:srgbClr val="FF0000"/>
                </a:solidFill>
              </a:rPr>
              <a:t>eg</a:t>
            </a:r>
            <a:r>
              <a:rPr lang="en-GB" altLang="en-US" dirty="0" smtClean="0">
                <a:solidFill>
                  <a:srgbClr val="FF0000"/>
                </a:solidFill>
              </a:rPr>
              <a:t>. I can practise in the workshop but not in operational conditions.</a:t>
            </a:r>
          </a:p>
          <a:p>
            <a:r>
              <a:rPr lang="en-GB" altLang="en-US" dirty="0" smtClean="0"/>
              <a:t>A knows how to F without knowing a way to F (can find a way to F)</a:t>
            </a:r>
          </a:p>
          <a:p>
            <a:pPr marL="0" indent="0">
              <a:buNone/>
            </a:pPr>
            <a:r>
              <a:rPr lang="en-GB" altLang="en-US" dirty="0" err="1" smtClean="0">
                <a:solidFill>
                  <a:srgbClr val="FF0000"/>
                </a:solidFill>
              </a:rPr>
              <a:t>eg</a:t>
            </a:r>
            <a:r>
              <a:rPr lang="en-GB" altLang="en-US" dirty="0" smtClean="0">
                <a:solidFill>
                  <a:srgbClr val="FF0000"/>
                </a:solidFill>
              </a:rPr>
              <a:t>. I have the resources, including possible access to relevant theory, to find a way to F.</a:t>
            </a:r>
          </a:p>
          <a:p>
            <a:endParaRPr lang="en-GB" dirty="0"/>
          </a:p>
        </p:txBody>
      </p:sp>
    </p:spTree>
    <p:extLst>
      <p:ext uri="{BB962C8B-B14F-4D97-AF65-F5344CB8AC3E}">
        <p14:creationId xmlns:p14="http://schemas.microsoft.com/office/powerpoint/2010/main" val="4081963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838200" y="365125"/>
            <a:ext cx="10515600" cy="820738"/>
          </a:xfrm>
        </p:spPr>
        <p:txBody>
          <a:bodyPr/>
          <a:lstStyle/>
          <a:p>
            <a:pPr algn="ctr"/>
            <a:r>
              <a:rPr lang="en-GB" altLang="en-US" b="1" smtClean="0"/>
              <a:t>More on Knowing How and Ways</a:t>
            </a:r>
          </a:p>
        </p:txBody>
      </p:sp>
      <p:sp>
        <p:nvSpPr>
          <p:cNvPr id="18435" name="Content Placeholder 2"/>
          <p:cNvSpPr>
            <a:spLocks noGrp="1"/>
          </p:cNvSpPr>
          <p:nvPr>
            <p:ph idx="1"/>
          </p:nvPr>
        </p:nvSpPr>
        <p:spPr/>
        <p:txBody>
          <a:bodyPr/>
          <a:lstStyle/>
          <a:p>
            <a:r>
              <a:rPr lang="en-GB" altLang="en-US" smtClean="0"/>
              <a:t>Knowing a way without knowing how (being able to):</a:t>
            </a:r>
          </a:p>
          <a:p>
            <a:r>
              <a:rPr lang="en-GB" altLang="en-US" smtClean="0">
                <a:solidFill>
                  <a:srgbClr val="FF0000"/>
                </a:solidFill>
              </a:rPr>
              <a:t>A can practise the technique without being able to do so in contextually relevant conditions (eg. Bricklayers).</a:t>
            </a:r>
          </a:p>
          <a:p>
            <a:endParaRPr lang="en-GB" altLang="en-US" smtClean="0"/>
          </a:p>
          <a:p>
            <a:r>
              <a:rPr lang="en-GB" altLang="en-US" smtClean="0"/>
              <a:t>Knowing how to F (being able to) without knowing a way to F.</a:t>
            </a:r>
          </a:p>
          <a:p>
            <a:r>
              <a:rPr lang="en-GB" altLang="en-US" smtClean="0">
                <a:solidFill>
                  <a:srgbClr val="FF0000"/>
                </a:solidFill>
              </a:rPr>
              <a:t>A knows how to solve a maths problem without knowing a way to solve it (knowing how involves finding a way).</a:t>
            </a: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776DA2-D8CD-4C39-866F-FA3C9E3B2068}" type="slidenum">
              <a:rPr lang="en-GB" altLang="en-US">
                <a:solidFill>
                  <a:srgbClr val="898989"/>
                </a:solidFill>
                <a:latin typeface="Calibri" panose="020F0502020204030204" pitchFamily="34" charset="0"/>
              </a:rPr>
              <a:pPr/>
              <a:t>19</a:t>
            </a:fld>
            <a:endParaRPr lang="en-GB"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59477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9900"/>
          </a:xfrm>
        </p:spPr>
        <p:txBody>
          <a:bodyPr/>
          <a:lstStyle/>
          <a:p>
            <a:pPr algn="ctr"/>
            <a:r>
              <a:rPr lang="en-GB" b="1" dirty="0" smtClean="0"/>
              <a:t>The Focus of Interest</a:t>
            </a:r>
            <a:endParaRPr lang="en-GB" b="1" dirty="0"/>
          </a:p>
        </p:txBody>
      </p:sp>
      <p:sp>
        <p:nvSpPr>
          <p:cNvPr id="3" name="Content Placeholder 2"/>
          <p:cNvSpPr>
            <a:spLocks noGrp="1"/>
          </p:cNvSpPr>
          <p:nvPr>
            <p:ph idx="1"/>
          </p:nvPr>
        </p:nvSpPr>
        <p:spPr>
          <a:xfrm>
            <a:off x="838200" y="1615858"/>
            <a:ext cx="10515600" cy="4561105"/>
          </a:xfrm>
        </p:spPr>
        <p:txBody>
          <a:bodyPr/>
          <a:lstStyle/>
          <a:p>
            <a:r>
              <a:rPr lang="en-GB" dirty="0" smtClean="0"/>
              <a:t>No sharp divide assumed between advanced vocational education and vocational higher education.</a:t>
            </a:r>
          </a:p>
          <a:p>
            <a:endParaRPr lang="en-GB" dirty="0"/>
          </a:p>
          <a:p>
            <a:r>
              <a:rPr lang="en-GB" dirty="0" smtClean="0"/>
              <a:t>However vocational higher education is concerned with the application of theory to practice in a more systematic way than in advanced VE and also  with how practice impacts on theory.</a:t>
            </a:r>
          </a:p>
          <a:p>
            <a:endParaRPr lang="en-GB" dirty="0"/>
          </a:p>
          <a:p>
            <a:r>
              <a:rPr lang="en-GB" dirty="0" smtClean="0"/>
              <a:t>We need to explore the relationship between theoretical knowledge and various forms of know-how used in professional situations and how these can best be assessed.</a:t>
            </a:r>
            <a:endParaRPr lang="en-GB" dirty="0"/>
          </a:p>
        </p:txBody>
      </p:sp>
    </p:spTree>
    <p:extLst>
      <p:ext uri="{BB962C8B-B14F-4D97-AF65-F5344CB8AC3E}">
        <p14:creationId xmlns:p14="http://schemas.microsoft.com/office/powerpoint/2010/main" val="1644237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838200" y="365125"/>
            <a:ext cx="10515600" cy="722313"/>
          </a:xfrm>
        </p:spPr>
        <p:txBody>
          <a:bodyPr/>
          <a:lstStyle/>
          <a:p>
            <a:pPr algn="ctr" eaLnBrk="1" hangingPunct="1"/>
            <a:r>
              <a:rPr lang="en-GB" altLang="en-US" sz="4000" b="1" smtClean="0"/>
              <a:t>Assessing Know-How</a:t>
            </a:r>
          </a:p>
        </p:txBody>
      </p:sp>
      <p:sp>
        <p:nvSpPr>
          <p:cNvPr id="21507" name="Content Placeholder 2"/>
          <p:cNvSpPr>
            <a:spLocks noGrp="1"/>
          </p:cNvSpPr>
          <p:nvPr>
            <p:ph idx="1"/>
          </p:nvPr>
        </p:nvSpPr>
        <p:spPr>
          <a:xfrm>
            <a:off x="838200" y="1420813"/>
            <a:ext cx="10515600" cy="4756150"/>
          </a:xfrm>
        </p:spPr>
        <p:txBody>
          <a:bodyPr/>
          <a:lstStyle/>
          <a:p>
            <a:pPr eaLnBrk="1" hangingPunct="1"/>
            <a:r>
              <a:rPr lang="en-GB" altLang="en-US" smtClean="0"/>
              <a:t>It seems that, in order to assess whether someone knows how to do something, we need a demonstration that they can do what they are supposed to know how to do.</a:t>
            </a:r>
          </a:p>
          <a:p>
            <a:pPr eaLnBrk="1" hangingPunct="1"/>
            <a:r>
              <a:rPr lang="en-GB" altLang="en-US" smtClean="0"/>
              <a:t>But </a:t>
            </a:r>
            <a:r>
              <a:rPr lang="en-GB" altLang="en-US" i="1" smtClean="0">
                <a:solidFill>
                  <a:srgbClr val="FF0000"/>
                </a:solidFill>
              </a:rPr>
              <a:t>variability </a:t>
            </a:r>
            <a:r>
              <a:rPr lang="en-GB" altLang="en-US" smtClean="0"/>
              <a:t>means that performances will vary according to circumstances.</a:t>
            </a:r>
          </a:p>
          <a:p>
            <a:pPr eaLnBrk="1" hangingPunct="1"/>
            <a:r>
              <a:rPr lang="en-GB" altLang="en-US" i="1" smtClean="0">
                <a:solidFill>
                  <a:srgbClr val="FF0000"/>
                </a:solidFill>
              </a:rPr>
              <a:t>Evaluability</a:t>
            </a:r>
            <a:r>
              <a:rPr lang="en-GB" altLang="en-US" smtClean="0">
                <a:solidFill>
                  <a:srgbClr val="FF0000"/>
                </a:solidFill>
              </a:rPr>
              <a:t> </a:t>
            </a:r>
            <a:r>
              <a:rPr lang="en-GB" altLang="en-US" smtClean="0"/>
              <a:t>suggests variability across different individuals as well as occasions.</a:t>
            </a:r>
          </a:p>
          <a:p>
            <a:pPr eaLnBrk="1" hangingPunct="1"/>
            <a:r>
              <a:rPr lang="en-GB" altLang="en-US" smtClean="0"/>
              <a:t>So single </a:t>
            </a:r>
            <a:r>
              <a:rPr lang="en-GB" altLang="en-US" i="1" smtClean="0"/>
              <a:t>in situ</a:t>
            </a:r>
            <a:r>
              <a:rPr lang="en-GB" altLang="en-US" smtClean="0"/>
              <a:t> performances may not be adequate to form a good idea of someone’s know-how.</a:t>
            </a:r>
          </a:p>
          <a:p>
            <a:pPr eaLnBrk="1" hangingPunct="1">
              <a:buFont typeface="Arial" panose="020B0604020202020204" pitchFamily="34" charset="0"/>
              <a:buNone/>
            </a:pPr>
            <a:endParaRPr lang="en-GB" altLang="en-US" i="1" smtClean="0"/>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BC4EBAD6-6D68-4C44-9A70-CE91FDA4178E}" type="slidenum">
              <a:rPr lang="en-GB" altLang="en-US" sz="1200">
                <a:solidFill>
                  <a:srgbClr val="898989"/>
                </a:solidFill>
              </a:rPr>
              <a:pPr>
                <a:lnSpc>
                  <a:spcPct val="100000"/>
                </a:lnSpc>
                <a:spcBef>
                  <a:spcPct val="0"/>
                </a:spcBef>
                <a:buFontTx/>
                <a:buNone/>
              </a:pPr>
              <a:t>20</a:t>
            </a:fld>
            <a:endParaRPr lang="en-GB" altLang="en-US" sz="1200">
              <a:solidFill>
                <a:srgbClr val="898989"/>
              </a:solidFill>
            </a:endParaRPr>
          </a:p>
        </p:txBody>
      </p:sp>
    </p:spTree>
    <p:extLst>
      <p:ext uri="{BB962C8B-B14F-4D97-AF65-F5344CB8AC3E}">
        <p14:creationId xmlns:p14="http://schemas.microsoft.com/office/powerpoint/2010/main" val="3993897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838200" y="365125"/>
            <a:ext cx="10515600" cy="709613"/>
          </a:xfrm>
        </p:spPr>
        <p:txBody>
          <a:bodyPr/>
          <a:lstStyle/>
          <a:p>
            <a:pPr algn="ctr" eaLnBrk="1" hangingPunct="1"/>
            <a:r>
              <a:rPr lang="en-GB" altLang="en-US" b="1" smtClean="0"/>
              <a:t>Assessing Know-How</a:t>
            </a:r>
          </a:p>
        </p:txBody>
      </p:sp>
      <p:sp>
        <p:nvSpPr>
          <p:cNvPr id="3" name="Content Placeholder 2"/>
          <p:cNvSpPr>
            <a:spLocks noGrp="1"/>
          </p:cNvSpPr>
          <p:nvPr>
            <p:ph idx="1"/>
          </p:nvPr>
        </p:nvSpPr>
        <p:spPr>
          <a:xfrm>
            <a:off x="407988" y="1457325"/>
            <a:ext cx="11393487" cy="4719638"/>
          </a:xfrm>
        </p:spPr>
        <p:txBody>
          <a:bodyPr rtlCol="0">
            <a:normAutofit/>
          </a:bodyPr>
          <a:lstStyle/>
          <a:p>
            <a:pPr eaLnBrk="1" fontAlgn="auto" hangingPunct="1">
              <a:spcAft>
                <a:spcPts val="0"/>
              </a:spcAft>
              <a:defRPr/>
            </a:pPr>
            <a:r>
              <a:rPr lang="en-GB" i="1" dirty="0" smtClean="0">
                <a:solidFill>
                  <a:srgbClr val="FF0000"/>
                </a:solidFill>
              </a:rPr>
              <a:t>Intentionality</a:t>
            </a:r>
            <a:r>
              <a:rPr lang="en-GB" dirty="0" smtClean="0">
                <a:solidFill>
                  <a:srgbClr val="FF0000"/>
                </a:solidFill>
              </a:rPr>
              <a:t> </a:t>
            </a:r>
            <a:r>
              <a:rPr lang="en-GB" dirty="0" smtClean="0"/>
              <a:t>is also an important attribute in assessing KH, – </a:t>
            </a:r>
            <a:r>
              <a:rPr lang="en-GB" dirty="0" smtClean="0">
                <a:solidFill>
                  <a:srgbClr val="FF0000"/>
                </a:solidFill>
              </a:rPr>
              <a:t>why</a:t>
            </a:r>
            <a:r>
              <a:rPr lang="en-GB" dirty="0" smtClean="0"/>
              <a:t> did you do </a:t>
            </a:r>
            <a:r>
              <a:rPr lang="en-GB" i="1" dirty="0" smtClean="0"/>
              <a:t>F</a:t>
            </a:r>
            <a:r>
              <a:rPr lang="en-GB" dirty="0" smtClean="0"/>
              <a:t> rather than </a:t>
            </a:r>
            <a:r>
              <a:rPr lang="en-GB" i="1" dirty="0" smtClean="0"/>
              <a:t>G </a:t>
            </a:r>
            <a:r>
              <a:rPr lang="en-GB" dirty="0" smtClean="0"/>
              <a:t>in the way that you did on that occasion? </a:t>
            </a:r>
          </a:p>
          <a:p>
            <a:pPr eaLnBrk="1" fontAlgn="auto" hangingPunct="1">
              <a:spcAft>
                <a:spcPts val="0"/>
              </a:spcAft>
              <a:defRPr/>
            </a:pPr>
            <a:r>
              <a:rPr lang="en-GB" dirty="0" smtClean="0"/>
              <a:t>So is </a:t>
            </a:r>
            <a:r>
              <a:rPr lang="en-GB" i="1" dirty="0" smtClean="0">
                <a:solidFill>
                  <a:srgbClr val="FF0000"/>
                </a:solidFill>
              </a:rPr>
              <a:t>explicability</a:t>
            </a:r>
            <a:r>
              <a:rPr lang="en-GB" dirty="0" smtClean="0"/>
              <a:t>– why did you F in the way that you did on that occasion? </a:t>
            </a:r>
          </a:p>
          <a:p>
            <a:pPr eaLnBrk="1" fontAlgn="auto" hangingPunct="1">
              <a:spcAft>
                <a:spcPts val="0"/>
              </a:spcAft>
              <a:defRPr/>
            </a:pPr>
            <a:r>
              <a:rPr lang="en-GB" dirty="0" smtClean="0"/>
              <a:t>This is relevant to hypothetical situations (</a:t>
            </a:r>
            <a:r>
              <a:rPr lang="en-GB" i="1" dirty="0" smtClean="0">
                <a:solidFill>
                  <a:srgbClr val="FF0000"/>
                </a:solidFill>
              </a:rPr>
              <a:t>variability</a:t>
            </a:r>
            <a:r>
              <a:rPr lang="en-GB" dirty="0" smtClean="0"/>
              <a:t>) – how would you </a:t>
            </a:r>
            <a:r>
              <a:rPr lang="en-GB" i="1" dirty="0" smtClean="0"/>
              <a:t>F</a:t>
            </a:r>
            <a:r>
              <a:rPr lang="en-GB" dirty="0" smtClean="0"/>
              <a:t> in such and such circumstances?</a:t>
            </a:r>
          </a:p>
          <a:p>
            <a:pPr eaLnBrk="1" fontAlgn="auto" hangingPunct="1">
              <a:spcAft>
                <a:spcPts val="0"/>
              </a:spcAft>
              <a:defRPr/>
            </a:pPr>
            <a:endParaRPr lang="en-GB" dirty="0"/>
          </a:p>
          <a:p>
            <a:pPr marL="0" indent="0" eaLnBrk="1" fontAlgn="auto" hangingPunct="1">
              <a:spcAft>
                <a:spcPts val="0"/>
              </a:spcAft>
              <a:buFont typeface="Arial" panose="020B0604020202020204" pitchFamily="34" charset="0"/>
              <a:buNone/>
              <a:defRPr/>
            </a:pPr>
            <a:r>
              <a:rPr lang="en-GB" b="1" i="1" dirty="0" smtClean="0"/>
              <a:t>We need to eliminate fake and frozen know-how:</a:t>
            </a:r>
          </a:p>
          <a:p>
            <a:pPr eaLnBrk="1" fontAlgn="auto" hangingPunct="1">
              <a:spcAft>
                <a:spcPts val="0"/>
              </a:spcAft>
              <a:defRPr/>
            </a:pPr>
            <a:r>
              <a:rPr lang="en-GB" dirty="0" smtClean="0"/>
              <a:t>Fake KH: </a:t>
            </a:r>
            <a:r>
              <a:rPr lang="en-GB" i="1" dirty="0" smtClean="0"/>
              <a:t>A</a:t>
            </a:r>
            <a:r>
              <a:rPr lang="en-GB" dirty="0" smtClean="0"/>
              <a:t> is able to </a:t>
            </a:r>
            <a:r>
              <a:rPr lang="en-GB" i="1" dirty="0" smtClean="0"/>
              <a:t>F </a:t>
            </a:r>
            <a:r>
              <a:rPr lang="en-GB" dirty="0" smtClean="0"/>
              <a:t>on occasion </a:t>
            </a:r>
            <a:r>
              <a:rPr lang="en-GB" i="1" dirty="0" smtClean="0"/>
              <a:t>O</a:t>
            </a:r>
            <a:r>
              <a:rPr lang="en-GB" dirty="0" smtClean="0"/>
              <a:t> without knowing how to </a:t>
            </a:r>
            <a:r>
              <a:rPr lang="en-GB" i="1" dirty="0" smtClean="0"/>
              <a:t>F</a:t>
            </a:r>
            <a:r>
              <a:rPr lang="en-GB" dirty="0" smtClean="0"/>
              <a:t>. (</a:t>
            </a:r>
            <a:r>
              <a:rPr lang="en-GB" dirty="0" smtClean="0">
                <a:solidFill>
                  <a:srgbClr val="FF0000"/>
                </a:solidFill>
              </a:rPr>
              <a:t>explicability lacking</a:t>
            </a:r>
            <a:r>
              <a:rPr lang="en-GB" dirty="0" smtClean="0"/>
              <a:t>)</a:t>
            </a:r>
          </a:p>
          <a:p>
            <a:pPr eaLnBrk="1" fontAlgn="auto" hangingPunct="1">
              <a:spcAft>
                <a:spcPts val="0"/>
              </a:spcAft>
              <a:defRPr/>
            </a:pPr>
            <a:r>
              <a:rPr lang="en-GB" dirty="0" smtClean="0"/>
              <a:t>Frozen KH: A knows how to F on </a:t>
            </a:r>
            <a:r>
              <a:rPr lang="en-GB" i="1" dirty="0" smtClean="0"/>
              <a:t>O,</a:t>
            </a:r>
            <a:r>
              <a:rPr lang="en-GB" dirty="0" smtClean="0"/>
              <a:t> but not on </a:t>
            </a:r>
            <a:r>
              <a:rPr lang="en-GB" i="1" dirty="0" smtClean="0"/>
              <a:t>O</a:t>
            </a:r>
            <a:r>
              <a:rPr lang="en-GB" sz="1400" i="1" dirty="0" smtClean="0"/>
              <a:t>1,  </a:t>
            </a:r>
            <a:r>
              <a:rPr lang="en-GB" i="1" dirty="0" smtClean="0"/>
              <a:t>O</a:t>
            </a:r>
            <a:r>
              <a:rPr lang="en-GB" sz="1200" i="1" dirty="0" smtClean="0"/>
              <a:t>2 </a:t>
            </a:r>
            <a:r>
              <a:rPr lang="en-GB" dirty="0" smtClean="0"/>
              <a:t>etc. (</a:t>
            </a:r>
            <a:r>
              <a:rPr lang="en-GB" dirty="0" smtClean="0">
                <a:solidFill>
                  <a:srgbClr val="FF0000"/>
                </a:solidFill>
              </a:rPr>
              <a:t>variability lacking</a:t>
            </a:r>
            <a:r>
              <a:rPr lang="en-GB" dirty="0" smtClean="0"/>
              <a:t>)</a:t>
            </a:r>
            <a:endParaRPr lang="en-GB" dirty="0"/>
          </a:p>
        </p:txBody>
      </p:sp>
      <p:sp>
        <p:nvSpPr>
          <p:cNvPr id="225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0D1E0EBA-87DE-4FDA-95A4-C5028E9E2261}" type="slidenum">
              <a:rPr lang="en-GB" altLang="en-US" sz="1200">
                <a:solidFill>
                  <a:srgbClr val="898989"/>
                </a:solidFill>
              </a:rPr>
              <a:pPr>
                <a:lnSpc>
                  <a:spcPct val="100000"/>
                </a:lnSpc>
                <a:spcBef>
                  <a:spcPct val="0"/>
                </a:spcBef>
                <a:buFontTx/>
                <a:buNone/>
              </a:pPr>
              <a:t>21</a:t>
            </a:fld>
            <a:endParaRPr lang="en-GB" altLang="en-US" sz="1200">
              <a:solidFill>
                <a:srgbClr val="898989"/>
              </a:solidFill>
            </a:endParaRPr>
          </a:p>
        </p:txBody>
      </p:sp>
    </p:spTree>
    <p:extLst>
      <p:ext uri="{BB962C8B-B14F-4D97-AF65-F5344CB8AC3E}">
        <p14:creationId xmlns:p14="http://schemas.microsoft.com/office/powerpoint/2010/main" val="530999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838200" y="365125"/>
            <a:ext cx="10515600" cy="758825"/>
          </a:xfrm>
        </p:spPr>
        <p:txBody>
          <a:bodyPr/>
          <a:lstStyle/>
          <a:p>
            <a:pPr algn="ctr"/>
            <a:r>
              <a:rPr lang="en-GB" altLang="en-US" b="1" smtClean="0"/>
              <a:t>Different kinds of Know-how</a:t>
            </a:r>
          </a:p>
        </p:txBody>
      </p:sp>
      <p:sp>
        <p:nvSpPr>
          <p:cNvPr id="23555" name="Content Placeholder 2"/>
          <p:cNvSpPr>
            <a:spLocks noGrp="1"/>
          </p:cNvSpPr>
          <p:nvPr>
            <p:ph idx="1"/>
          </p:nvPr>
        </p:nvSpPr>
        <p:spPr/>
        <p:txBody>
          <a:bodyPr/>
          <a:lstStyle/>
          <a:p>
            <a:endParaRPr lang="en-GB" altLang="en-US" smtClean="0"/>
          </a:p>
          <a:p>
            <a:r>
              <a:rPr lang="en-GB" altLang="en-US" smtClean="0">
                <a:solidFill>
                  <a:srgbClr val="FF0000"/>
                </a:solidFill>
              </a:rPr>
              <a:t>Technique</a:t>
            </a:r>
            <a:r>
              <a:rPr lang="en-GB" altLang="en-US" smtClean="0"/>
              <a:t>: A can practise a way of F-ing.</a:t>
            </a:r>
          </a:p>
          <a:p>
            <a:r>
              <a:rPr lang="en-GB" altLang="en-US" smtClean="0">
                <a:solidFill>
                  <a:srgbClr val="FF0000"/>
                </a:solidFill>
              </a:rPr>
              <a:t>Skill</a:t>
            </a:r>
            <a:r>
              <a:rPr lang="en-GB" altLang="en-US" smtClean="0"/>
              <a:t>: A can F in contextually appropriate  circumstances.</a:t>
            </a:r>
          </a:p>
          <a:p>
            <a:r>
              <a:rPr lang="en-GB" altLang="en-US" smtClean="0">
                <a:solidFill>
                  <a:srgbClr val="FF0000"/>
                </a:solidFill>
              </a:rPr>
              <a:t>Transversal ability</a:t>
            </a:r>
            <a:r>
              <a:rPr lang="en-GB" altLang="en-US" smtClean="0"/>
              <a:t>: Ryle’s ‘adverbial verbs’, German ‘Fähigkeiten’. Examples include: planning, controlling, communicating, co-ordinating, evaluating.</a:t>
            </a:r>
          </a:p>
          <a:p>
            <a:r>
              <a:rPr lang="en-GB" altLang="en-US" smtClean="0">
                <a:solidFill>
                  <a:srgbClr val="FF0000"/>
                </a:solidFill>
              </a:rPr>
              <a:t>Project management</a:t>
            </a:r>
            <a:r>
              <a:rPr lang="en-GB" altLang="en-US" smtClean="0"/>
              <a:t>: ability to carry through an extended set of tasks from planning to evaluation.</a:t>
            </a:r>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624CF4D-1A6B-4C0E-905C-AE0FEFF9835D}" type="slidenum">
              <a:rPr lang="en-GB" altLang="en-US">
                <a:solidFill>
                  <a:srgbClr val="898989"/>
                </a:solidFill>
                <a:latin typeface="Calibri" panose="020F0502020204030204" pitchFamily="34" charset="0"/>
              </a:rPr>
              <a:pPr/>
              <a:t>22</a:t>
            </a:fld>
            <a:endParaRPr lang="en-GB"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3563991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38200" y="365125"/>
            <a:ext cx="10515600" cy="747713"/>
          </a:xfrm>
        </p:spPr>
        <p:txBody>
          <a:bodyPr/>
          <a:lstStyle/>
          <a:p>
            <a:pPr algn="ctr"/>
            <a:r>
              <a:rPr lang="en-GB" altLang="en-US" b="1" dirty="0" smtClean="0"/>
              <a:t>Assessing Skill and Technique</a:t>
            </a:r>
          </a:p>
        </p:txBody>
      </p:sp>
      <p:sp>
        <p:nvSpPr>
          <p:cNvPr id="24579" name="Content Placeholder 2"/>
          <p:cNvSpPr>
            <a:spLocks noGrp="1"/>
          </p:cNvSpPr>
          <p:nvPr>
            <p:ph idx="1"/>
          </p:nvPr>
        </p:nvSpPr>
        <p:spPr/>
        <p:txBody>
          <a:bodyPr/>
          <a:lstStyle/>
          <a:p>
            <a:r>
              <a:rPr lang="en-GB" altLang="en-US" dirty="0" smtClean="0"/>
              <a:t>When assessing a vocationally or professionally relevant skill we need to satisfy ourselves that the candidate can do F </a:t>
            </a:r>
            <a:r>
              <a:rPr lang="en-GB" altLang="en-US" i="1" dirty="0" smtClean="0"/>
              <a:t>in operational conditions. </a:t>
            </a:r>
            <a:r>
              <a:rPr lang="en-GB" altLang="en-US" dirty="0" smtClean="0"/>
              <a:t>This includes making appropriate professional judgements that may draw on theoretical considerations.</a:t>
            </a:r>
            <a:endParaRPr lang="en-GB" altLang="en-US" i="1" dirty="0" smtClean="0"/>
          </a:p>
          <a:p>
            <a:endParaRPr lang="en-GB" altLang="en-US" i="1" dirty="0" smtClean="0"/>
          </a:p>
          <a:p>
            <a:r>
              <a:rPr lang="en-GB" altLang="en-US" dirty="0" smtClean="0"/>
              <a:t>For a bricklayer this could mean practising the relevant technique under constraints of height, weather, time, cost, speed</a:t>
            </a:r>
            <a:r>
              <a:rPr lang="en-GB" altLang="en-US" dirty="0"/>
              <a:t> </a:t>
            </a:r>
            <a:r>
              <a:rPr lang="en-GB" altLang="en-US" dirty="0" smtClean="0"/>
              <a:t>or it could mean making judgements about the feasibility of certain proposed techniques based on theoretical considerations.</a:t>
            </a:r>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CF86B7D-77B4-4EDE-8B5E-766605E3890F}" type="slidenum">
              <a:rPr lang="en-GB" altLang="en-US">
                <a:solidFill>
                  <a:srgbClr val="898989"/>
                </a:solidFill>
                <a:latin typeface="Calibri" panose="020F0502020204030204" pitchFamily="34" charset="0"/>
              </a:rPr>
              <a:pPr/>
              <a:t>23</a:t>
            </a:fld>
            <a:endParaRPr lang="en-GB"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3573790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1188"/>
          </a:xfrm>
        </p:spPr>
        <p:txBody>
          <a:bodyPr rtlCol="0">
            <a:normAutofit fontScale="90000"/>
          </a:bodyPr>
          <a:lstStyle/>
          <a:p>
            <a:pPr algn="ctr" eaLnBrk="1" fontAlgn="auto" hangingPunct="1">
              <a:spcAft>
                <a:spcPts val="0"/>
              </a:spcAft>
              <a:defRPr/>
            </a:pPr>
            <a:r>
              <a:rPr lang="en-GB" b="1" dirty="0" smtClean="0"/>
              <a:t>Assessing 2</a:t>
            </a:r>
            <a:r>
              <a:rPr lang="en-GB" b="1" baseline="30000" dirty="0" smtClean="0"/>
              <a:t>nd</a:t>
            </a:r>
            <a:r>
              <a:rPr lang="en-GB" b="1" dirty="0" smtClean="0"/>
              <a:t> Order Know-How</a:t>
            </a:r>
            <a:endParaRPr lang="en-GB" b="1" dirty="0"/>
          </a:p>
        </p:txBody>
      </p:sp>
      <p:sp>
        <p:nvSpPr>
          <p:cNvPr id="25603" name="Content Placeholder 2"/>
          <p:cNvSpPr>
            <a:spLocks noGrp="1"/>
          </p:cNvSpPr>
          <p:nvPr>
            <p:ph idx="1"/>
          </p:nvPr>
        </p:nvSpPr>
        <p:spPr>
          <a:xfrm>
            <a:off x="838200" y="1247775"/>
            <a:ext cx="10515600" cy="4929188"/>
          </a:xfrm>
        </p:spPr>
        <p:txBody>
          <a:bodyPr/>
          <a:lstStyle/>
          <a:p>
            <a:pPr eaLnBrk="1" hangingPunct="1"/>
            <a:r>
              <a:rPr lang="en-GB" altLang="en-US" smtClean="0"/>
              <a:t>Typically includes: </a:t>
            </a:r>
            <a:r>
              <a:rPr lang="en-GB" altLang="en-US" smtClean="0">
                <a:solidFill>
                  <a:srgbClr val="FF0000"/>
                </a:solidFill>
              </a:rPr>
              <a:t>planning, co-ordinating, evaluating </a:t>
            </a:r>
            <a:r>
              <a:rPr lang="en-GB" altLang="en-US" smtClean="0"/>
              <a:t>etc. How and why these are done varies greatly with circumstances and may employ different skills for different circumstances.</a:t>
            </a:r>
          </a:p>
          <a:p>
            <a:pPr eaLnBrk="1" hangingPunct="1"/>
            <a:endParaRPr lang="en-GB" altLang="en-US" smtClean="0"/>
          </a:p>
          <a:p>
            <a:pPr eaLnBrk="1" hangingPunct="1"/>
            <a:r>
              <a:rPr lang="en-GB" altLang="en-US" smtClean="0"/>
              <a:t>In assessing these forms of know-how we will wish to combine </a:t>
            </a:r>
            <a:r>
              <a:rPr lang="en-GB" altLang="en-US" smtClean="0">
                <a:solidFill>
                  <a:srgbClr val="FF0000"/>
                </a:solidFill>
              </a:rPr>
              <a:t>practical assessment</a:t>
            </a:r>
            <a:r>
              <a:rPr lang="en-GB" altLang="en-US" smtClean="0"/>
              <a:t>, </a:t>
            </a:r>
            <a:r>
              <a:rPr lang="en-GB" altLang="en-US" smtClean="0">
                <a:solidFill>
                  <a:srgbClr val="FF0000"/>
                </a:solidFill>
              </a:rPr>
              <a:t>responses to hypothetical situations </a:t>
            </a:r>
            <a:r>
              <a:rPr lang="en-GB" altLang="en-US" smtClean="0"/>
              <a:t>and </a:t>
            </a:r>
            <a:r>
              <a:rPr lang="en-GB" altLang="en-US" i="1" smtClean="0">
                <a:solidFill>
                  <a:srgbClr val="FF0000"/>
                </a:solidFill>
              </a:rPr>
              <a:t>post hoc </a:t>
            </a:r>
            <a:r>
              <a:rPr lang="en-GB" altLang="en-US" smtClean="0">
                <a:solidFill>
                  <a:srgbClr val="FF0000"/>
                </a:solidFill>
              </a:rPr>
              <a:t>explanations</a:t>
            </a:r>
            <a:r>
              <a:rPr lang="en-GB" altLang="en-US" smtClean="0"/>
              <a:t>. In such situations, to know how to explain or justify what has been done or what ought to be done in certain circumstances is vital, as well as demonstrable ability to act in an appropriate way for one task or project. </a:t>
            </a:r>
          </a:p>
        </p:txBody>
      </p:sp>
      <p:sp>
        <p:nvSpPr>
          <p:cNvPr id="256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C634432B-CFAF-4B0C-8F01-66B9FB857DCE}" type="slidenum">
              <a:rPr lang="en-GB" altLang="en-US" sz="1200">
                <a:solidFill>
                  <a:srgbClr val="898989"/>
                </a:solidFill>
              </a:rPr>
              <a:pPr>
                <a:lnSpc>
                  <a:spcPct val="100000"/>
                </a:lnSpc>
                <a:spcBef>
                  <a:spcPct val="0"/>
                </a:spcBef>
                <a:buFontTx/>
                <a:buNone/>
              </a:pPr>
              <a:t>24</a:t>
            </a:fld>
            <a:endParaRPr lang="en-GB" altLang="en-US" sz="1200">
              <a:solidFill>
                <a:srgbClr val="898989"/>
              </a:solidFill>
            </a:endParaRPr>
          </a:p>
        </p:txBody>
      </p:sp>
    </p:spTree>
    <p:extLst>
      <p:ext uri="{BB962C8B-B14F-4D97-AF65-F5344CB8AC3E}">
        <p14:creationId xmlns:p14="http://schemas.microsoft.com/office/powerpoint/2010/main" val="3605098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838200" y="365125"/>
            <a:ext cx="10515600" cy="911225"/>
          </a:xfrm>
        </p:spPr>
        <p:txBody>
          <a:bodyPr/>
          <a:lstStyle/>
          <a:p>
            <a:pPr algn="ctr" eaLnBrk="1" hangingPunct="1"/>
            <a:r>
              <a:rPr lang="en-GB" altLang="en-US" b="1" smtClean="0"/>
              <a:t>2</a:t>
            </a:r>
            <a:r>
              <a:rPr lang="en-GB" altLang="en-US" b="1" baseline="30000" smtClean="0"/>
              <a:t>nd</a:t>
            </a:r>
            <a:r>
              <a:rPr lang="en-GB" altLang="en-US" b="1" smtClean="0"/>
              <a:t> Order Know-How - Examples</a:t>
            </a:r>
          </a:p>
        </p:txBody>
      </p:sp>
      <p:sp>
        <p:nvSpPr>
          <p:cNvPr id="26627" name="Content Placeholder 2"/>
          <p:cNvSpPr>
            <a:spLocks noGrp="1"/>
          </p:cNvSpPr>
          <p:nvPr>
            <p:ph idx="1"/>
          </p:nvPr>
        </p:nvSpPr>
        <p:spPr>
          <a:xfrm>
            <a:off x="533400" y="1619250"/>
            <a:ext cx="11334750" cy="4557713"/>
          </a:xfrm>
        </p:spPr>
        <p:txBody>
          <a:bodyPr/>
          <a:lstStyle/>
          <a:p>
            <a:pPr eaLnBrk="1" hangingPunct="1"/>
            <a:r>
              <a:rPr lang="en-GB" altLang="en-US" dirty="0" smtClean="0"/>
              <a:t>Particularly important for occupations that require a degree of independent agency</a:t>
            </a:r>
          </a:p>
          <a:p>
            <a:pPr eaLnBrk="1" hangingPunct="1"/>
            <a:r>
              <a:rPr lang="en-GB" altLang="en-US" dirty="0" err="1" smtClean="0">
                <a:solidFill>
                  <a:srgbClr val="FF0000"/>
                </a:solidFill>
              </a:rPr>
              <a:t>Eg</a:t>
            </a:r>
            <a:r>
              <a:rPr lang="en-GB" altLang="en-US" dirty="0" smtClean="0">
                <a:solidFill>
                  <a:srgbClr val="FF0000"/>
                </a:solidFill>
              </a:rPr>
              <a:t>. the bricklayer who is expected to plan and evaluate his/her work.</a:t>
            </a:r>
          </a:p>
          <a:p>
            <a:pPr eaLnBrk="1" hangingPunct="1"/>
            <a:r>
              <a:rPr lang="en-GB" altLang="en-US" dirty="0" smtClean="0"/>
              <a:t>But also what is often known as professional work, where the worker is expected to act in complex and unpredictable situations, draw on theoretical knowledge and to see through long and complex projects</a:t>
            </a:r>
          </a:p>
          <a:p>
            <a:pPr eaLnBrk="1" hangingPunct="1"/>
            <a:r>
              <a:rPr lang="en-GB" altLang="en-US" dirty="0" smtClean="0"/>
              <a:t>It is not just the ‘traditional’ professional who may be expected to engage in ‘project management’, but someone with a vocationally oriented bachelor degree, perhaps obtained through an apprenticeship.</a:t>
            </a:r>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76D895C7-2305-4382-9D15-E10E69BA77ED}" type="slidenum">
              <a:rPr lang="en-GB" altLang="en-US" sz="1200">
                <a:solidFill>
                  <a:srgbClr val="898989"/>
                </a:solidFill>
              </a:rPr>
              <a:pPr>
                <a:lnSpc>
                  <a:spcPct val="100000"/>
                </a:lnSpc>
                <a:spcBef>
                  <a:spcPct val="0"/>
                </a:spcBef>
                <a:buFontTx/>
                <a:buNone/>
              </a:pPr>
              <a:t>25</a:t>
            </a:fld>
            <a:endParaRPr lang="en-GB" altLang="en-US" sz="1200">
              <a:solidFill>
                <a:srgbClr val="898989"/>
              </a:solidFill>
            </a:endParaRPr>
          </a:p>
        </p:txBody>
      </p:sp>
    </p:spTree>
    <p:extLst>
      <p:ext uri="{BB962C8B-B14F-4D97-AF65-F5344CB8AC3E}">
        <p14:creationId xmlns:p14="http://schemas.microsoft.com/office/powerpoint/2010/main" val="4088135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838200" y="365125"/>
            <a:ext cx="10515600" cy="758825"/>
          </a:xfrm>
        </p:spPr>
        <p:txBody>
          <a:bodyPr/>
          <a:lstStyle/>
          <a:p>
            <a:pPr algn="ctr" eaLnBrk="1" hangingPunct="1"/>
            <a:r>
              <a:rPr lang="en-GB" altLang="en-US" b="1" smtClean="0"/>
              <a:t>Know-How and Tacit Knowledge</a:t>
            </a:r>
          </a:p>
        </p:txBody>
      </p:sp>
      <p:sp>
        <p:nvSpPr>
          <p:cNvPr id="3" name="Content Placeholder 2"/>
          <p:cNvSpPr>
            <a:spLocks noGrp="1"/>
          </p:cNvSpPr>
          <p:nvPr>
            <p:ph idx="1"/>
          </p:nvPr>
        </p:nvSpPr>
        <p:spPr>
          <a:xfrm>
            <a:off x="838200" y="1519238"/>
            <a:ext cx="10515600" cy="4657725"/>
          </a:xfrm>
        </p:spPr>
        <p:txBody>
          <a:bodyPr rtlCol="0">
            <a:normAutofit fontScale="92500" lnSpcReduction="10000"/>
          </a:bodyPr>
          <a:lstStyle/>
          <a:p>
            <a:pPr eaLnBrk="1" fontAlgn="auto" hangingPunct="1">
              <a:spcAft>
                <a:spcPts val="0"/>
              </a:spcAft>
              <a:defRPr/>
            </a:pPr>
            <a:r>
              <a:rPr lang="en-GB" dirty="0" smtClean="0"/>
              <a:t>Our ability to F outruns our ability to explain how or why we F in the way that we do.</a:t>
            </a:r>
          </a:p>
          <a:p>
            <a:pPr eaLnBrk="1" fontAlgn="auto" hangingPunct="1">
              <a:spcAft>
                <a:spcPts val="0"/>
              </a:spcAft>
              <a:defRPr/>
            </a:pPr>
            <a:endParaRPr lang="en-GB" dirty="0"/>
          </a:p>
          <a:p>
            <a:pPr eaLnBrk="1" fontAlgn="auto" hangingPunct="1">
              <a:spcAft>
                <a:spcPts val="0"/>
              </a:spcAft>
              <a:defRPr/>
            </a:pPr>
            <a:r>
              <a:rPr lang="en-GB" dirty="0" smtClean="0"/>
              <a:t>The gap between the ability and the explanation is the ‘tacit knowledge’ component of our KH.</a:t>
            </a:r>
          </a:p>
          <a:p>
            <a:pPr eaLnBrk="1" fontAlgn="auto" hangingPunct="1">
              <a:spcAft>
                <a:spcPts val="0"/>
              </a:spcAft>
              <a:defRPr/>
            </a:pPr>
            <a:r>
              <a:rPr lang="en-GB" dirty="0" smtClean="0"/>
              <a:t>Can context-dependent accounts of how we F fill this gap? </a:t>
            </a:r>
          </a:p>
          <a:p>
            <a:pPr eaLnBrk="1" fontAlgn="auto" hangingPunct="1">
              <a:spcAft>
                <a:spcPts val="0"/>
              </a:spcAft>
              <a:defRPr/>
            </a:pPr>
            <a:r>
              <a:rPr lang="en-GB" dirty="0" smtClean="0"/>
              <a:t>2 problems: </a:t>
            </a:r>
            <a:r>
              <a:rPr lang="en-GB" b="1" i="1" dirty="0" smtClean="0"/>
              <a:t>variability</a:t>
            </a:r>
            <a:r>
              <a:rPr lang="en-GB" dirty="0" smtClean="0"/>
              <a:t> – the gap is different on different occasions   </a:t>
            </a:r>
            <a:r>
              <a:rPr lang="en-GB" b="1" i="1" dirty="0" err="1" smtClean="0"/>
              <a:t>evaluability</a:t>
            </a:r>
            <a:r>
              <a:rPr lang="en-GB" dirty="0" smtClean="0"/>
              <a:t> – how (well) F is done depends on </a:t>
            </a:r>
            <a:r>
              <a:rPr lang="en-GB" i="1" dirty="0" smtClean="0"/>
              <a:t>who is doing </a:t>
            </a:r>
            <a:r>
              <a:rPr lang="en-GB" dirty="0" smtClean="0"/>
              <a:t>it as well as the occasions on which it is done.</a:t>
            </a:r>
          </a:p>
          <a:p>
            <a:pPr eaLnBrk="1" fontAlgn="auto" hangingPunct="1">
              <a:spcAft>
                <a:spcPts val="0"/>
              </a:spcAft>
              <a:defRPr/>
            </a:pPr>
            <a:r>
              <a:rPr lang="en-GB" dirty="0" smtClean="0"/>
              <a:t>Essentially the KH is a property of an individual and varies across individuals as well as occasions. It cannot always be transmitted by demonstration or explanation, but requires imitation and practice.</a:t>
            </a:r>
          </a:p>
          <a:p>
            <a:pPr marL="1828800" lvl="4" indent="0" eaLnBrk="1" fontAlgn="auto" hangingPunct="1">
              <a:spcAft>
                <a:spcPts val="0"/>
              </a:spcAft>
              <a:buFont typeface="Arial" panose="020B0604020202020204" pitchFamily="34" charset="0"/>
              <a:buNone/>
              <a:defRPr/>
            </a:pPr>
            <a:endParaRPr lang="en-GB" sz="2800" dirty="0" smtClean="0"/>
          </a:p>
          <a:p>
            <a:pPr eaLnBrk="1" fontAlgn="auto" hangingPunct="1">
              <a:spcAft>
                <a:spcPts val="0"/>
              </a:spcAft>
              <a:defRPr/>
            </a:pPr>
            <a:endParaRPr lang="en-GB" dirty="0"/>
          </a:p>
        </p:txBody>
      </p:sp>
      <p:sp>
        <p:nvSpPr>
          <p:cNvPr id="276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CF2F2C6C-3711-4B0A-B93C-25B73AEA8F8D}" type="slidenum">
              <a:rPr lang="en-GB" altLang="en-US" sz="1200">
                <a:solidFill>
                  <a:srgbClr val="898989"/>
                </a:solidFill>
              </a:rPr>
              <a:pPr>
                <a:lnSpc>
                  <a:spcPct val="100000"/>
                </a:lnSpc>
                <a:spcBef>
                  <a:spcPct val="0"/>
                </a:spcBef>
                <a:buFontTx/>
                <a:buNone/>
              </a:pPr>
              <a:t>26</a:t>
            </a:fld>
            <a:endParaRPr lang="en-GB" altLang="en-US" sz="1200">
              <a:solidFill>
                <a:srgbClr val="898989"/>
              </a:solidFill>
            </a:endParaRPr>
          </a:p>
        </p:txBody>
      </p:sp>
    </p:spTree>
    <p:extLst>
      <p:ext uri="{BB962C8B-B14F-4D97-AF65-F5344CB8AC3E}">
        <p14:creationId xmlns:p14="http://schemas.microsoft.com/office/powerpoint/2010/main" val="3407565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838200" y="365125"/>
            <a:ext cx="10515600" cy="858838"/>
          </a:xfrm>
        </p:spPr>
        <p:txBody>
          <a:bodyPr/>
          <a:lstStyle/>
          <a:p>
            <a:pPr algn="ctr" eaLnBrk="1" hangingPunct="1"/>
            <a:r>
              <a:rPr lang="en-GB" altLang="en-US" b="1" smtClean="0"/>
              <a:t>Are Gettier Cases Relevant?</a:t>
            </a:r>
          </a:p>
        </p:txBody>
      </p:sp>
      <p:sp>
        <p:nvSpPr>
          <p:cNvPr id="30723" name="Content Placeholder 2"/>
          <p:cNvSpPr>
            <a:spLocks noGrp="1"/>
          </p:cNvSpPr>
          <p:nvPr>
            <p:ph idx="1"/>
          </p:nvPr>
        </p:nvSpPr>
        <p:spPr>
          <a:xfrm>
            <a:off x="838200" y="1384300"/>
            <a:ext cx="10515600" cy="4792663"/>
          </a:xfrm>
        </p:spPr>
        <p:txBody>
          <a:bodyPr/>
          <a:lstStyle/>
          <a:p>
            <a:pPr eaLnBrk="1" hangingPunct="1"/>
            <a:r>
              <a:rPr lang="en-GB" altLang="en-US" dirty="0" smtClean="0"/>
              <a:t>A </a:t>
            </a:r>
            <a:r>
              <a:rPr lang="en-GB" altLang="en-US" dirty="0" err="1" smtClean="0"/>
              <a:t>Gettier</a:t>
            </a:r>
            <a:r>
              <a:rPr lang="en-GB" altLang="en-US" dirty="0" smtClean="0"/>
              <a:t> case for Knowing That  is one where someone has a justifiable true belief, but for some reason the justification is defeated by circumstances. It is argued that a stronger condition for knowing is needed.</a:t>
            </a:r>
          </a:p>
          <a:p>
            <a:pPr eaLnBrk="1" hangingPunct="1"/>
            <a:r>
              <a:rPr lang="en-GB" altLang="en-US" dirty="0" smtClean="0"/>
              <a:t>Are there KH parallels?</a:t>
            </a:r>
          </a:p>
          <a:p>
            <a:pPr eaLnBrk="1" hangingPunct="1"/>
            <a:r>
              <a:rPr lang="en-GB" altLang="en-US" dirty="0" smtClean="0"/>
              <a:t>A has learned to fly a plane according to a fake computer programme. But, because of some mistake by the faker, the computer programme actually provides correct instructions. So we can say that A knows how to fly the plane, even though his justification for how he does so is faulty.   The </a:t>
            </a:r>
            <a:r>
              <a:rPr lang="en-GB" altLang="en-US" dirty="0" err="1" smtClean="0"/>
              <a:t>Gettier</a:t>
            </a:r>
            <a:r>
              <a:rPr lang="en-GB" altLang="en-US" dirty="0" smtClean="0"/>
              <a:t> parallel does not hold (Cath 2011). Therefore KH is not a form of KT.</a:t>
            </a:r>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2BBA1E6F-70C8-4151-8FFD-E4F956A8EB17}" type="slidenum">
              <a:rPr lang="en-GB" altLang="en-US" sz="1200">
                <a:solidFill>
                  <a:srgbClr val="898989"/>
                </a:solidFill>
              </a:rPr>
              <a:pPr>
                <a:lnSpc>
                  <a:spcPct val="100000"/>
                </a:lnSpc>
                <a:spcBef>
                  <a:spcPct val="0"/>
                </a:spcBef>
                <a:buFontTx/>
                <a:buNone/>
              </a:pPr>
              <a:t>27</a:t>
            </a:fld>
            <a:endParaRPr lang="en-GB" altLang="en-US" sz="1200">
              <a:solidFill>
                <a:srgbClr val="898989"/>
              </a:solidFill>
            </a:endParaRPr>
          </a:p>
        </p:txBody>
      </p:sp>
    </p:spTree>
    <p:extLst>
      <p:ext uri="{BB962C8B-B14F-4D97-AF65-F5344CB8AC3E}">
        <p14:creationId xmlns:p14="http://schemas.microsoft.com/office/powerpoint/2010/main" val="1609329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625" y="1"/>
            <a:ext cx="10515600" cy="820738"/>
          </a:xfrm>
        </p:spPr>
        <p:txBody>
          <a:bodyPr rtlCol="0">
            <a:normAutofit fontScale="90000"/>
          </a:bodyPr>
          <a:lstStyle/>
          <a:p>
            <a:pPr algn="ctr" eaLnBrk="1" fontAlgn="auto" hangingPunct="1">
              <a:spcAft>
                <a:spcPts val="0"/>
              </a:spcAft>
              <a:defRPr/>
            </a:pPr>
            <a:r>
              <a:rPr lang="en-GB" sz="3600" b="1" dirty="0" smtClean="0"/>
              <a:t>Yes, such cases undermine, even if they do not defeat, the claim to KH</a:t>
            </a:r>
            <a:endParaRPr lang="en-GB" sz="3600" b="1" dirty="0"/>
          </a:p>
        </p:txBody>
      </p:sp>
      <p:sp>
        <p:nvSpPr>
          <p:cNvPr id="31747" name="Content Placeholder 2"/>
          <p:cNvSpPr>
            <a:spLocks noGrp="1"/>
          </p:cNvSpPr>
          <p:nvPr>
            <p:ph idx="1"/>
          </p:nvPr>
        </p:nvSpPr>
        <p:spPr>
          <a:xfrm>
            <a:off x="493713" y="1000125"/>
            <a:ext cx="11517312" cy="5176838"/>
          </a:xfrm>
        </p:spPr>
        <p:txBody>
          <a:bodyPr/>
          <a:lstStyle/>
          <a:p>
            <a:pPr eaLnBrk="1" hangingPunct="1"/>
            <a:r>
              <a:rPr lang="en-GB" altLang="en-US" smtClean="0"/>
              <a:t>A can provide an adequate justification for why he flies the plane as he does and to this extent the justification supports his KH claim.</a:t>
            </a:r>
          </a:p>
          <a:p>
            <a:pPr eaLnBrk="1" hangingPunct="1"/>
            <a:r>
              <a:rPr lang="en-GB" altLang="en-US" smtClean="0"/>
              <a:t>But since the justification is of dubious provenance, it renders the justification subject to doubt, including any future justification from this source.</a:t>
            </a:r>
          </a:p>
          <a:p>
            <a:pPr eaLnBrk="1" hangingPunct="1"/>
            <a:r>
              <a:rPr lang="en-GB" altLang="en-US" smtClean="0"/>
              <a:t>Because theoretical justification is needed for some actions within the scope of A’s KH, A’s claim to KH is undermined because the underlying justification is undermined through its dubious provenance.</a:t>
            </a:r>
          </a:p>
          <a:p>
            <a:pPr eaLnBrk="1" hangingPunct="1"/>
            <a:r>
              <a:rPr lang="en-GB" altLang="en-US" smtClean="0"/>
              <a:t>The assessment of professional KH should be concerned with the </a:t>
            </a:r>
            <a:r>
              <a:rPr lang="en-GB" altLang="en-US" smtClean="0">
                <a:solidFill>
                  <a:srgbClr val="FF0000"/>
                </a:solidFill>
              </a:rPr>
              <a:t>provenance of theoretical justification</a:t>
            </a:r>
            <a:r>
              <a:rPr lang="en-GB" altLang="en-US" smtClean="0"/>
              <a:t>, otherwise our ability to successfully judge the quality of a candidate’s KH over a range of circumstances is undermined. </a:t>
            </a:r>
            <a:r>
              <a:rPr lang="en-GB" altLang="en-US" smtClean="0">
                <a:solidFill>
                  <a:srgbClr val="FF0000"/>
                </a:solidFill>
              </a:rPr>
              <a:t>The </a:t>
            </a:r>
            <a:r>
              <a:rPr lang="en-GB" altLang="en-US" i="1" smtClean="0">
                <a:solidFill>
                  <a:srgbClr val="FF0000"/>
                </a:solidFill>
              </a:rPr>
              <a:t>explicability </a:t>
            </a:r>
            <a:r>
              <a:rPr lang="en-GB" altLang="en-US" smtClean="0">
                <a:solidFill>
                  <a:srgbClr val="FF0000"/>
                </a:solidFill>
              </a:rPr>
              <a:t> criterion of KH is jeopardised</a:t>
            </a:r>
            <a:r>
              <a:rPr lang="en-GB" altLang="en-US" smtClean="0"/>
              <a:t>.</a:t>
            </a:r>
          </a:p>
          <a:p>
            <a:pPr eaLnBrk="1" hangingPunct="1"/>
            <a:endParaRPr lang="en-GB" altLang="en-US" smtClean="0"/>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1564498E-19EE-47BD-9A08-7410B600FAEC}" type="slidenum">
              <a:rPr lang="en-GB" altLang="en-US" sz="1200">
                <a:solidFill>
                  <a:srgbClr val="898989"/>
                </a:solidFill>
              </a:rPr>
              <a:pPr>
                <a:lnSpc>
                  <a:spcPct val="100000"/>
                </a:lnSpc>
                <a:spcBef>
                  <a:spcPct val="0"/>
                </a:spcBef>
                <a:buFontTx/>
                <a:buNone/>
              </a:pPr>
              <a:t>28</a:t>
            </a:fld>
            <a:endParaRPr lang="en-GB" altLang="en-US" sz="1200">
              <a:solidFill>
                <a:srgbClr val="898989"/>
              </a:solidFill>
            </a:endParaRPr>
          </a:p>
        </p:txBody>
      </p:sp>
    </p:spTree>
    <p:extLst>
      <p:ext uri="{BB962C8B-B14F-4D97-AF65-F5344CB8AC3E}">
        <p14:creationId xmlns:p14="http://schemas.microsoft.com/office/powerpoint/2010/main" val="3784451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838200" y="365125"/>
            <a:ext cx="10515600" cy="1006475"/>
          </a:xfrm>
        </p:spPr>
        <p:txBody>
          <a:bodyPr>
            <a:normAutofit fontScale="90000"/>
          </a:bodyPr>
          <a:lstStyle/>
          <a:p>
            <a:pPr algn="ctr" eaLnBrk="1" hangingPunct="1"/>
            <a:r>
              <a:rPr lang="en-GB" altLang="en-US" b="1" dirty="0" smtClean="0"/>
              <a:t>General Principles for Assessing Professional Know-how - 1</a:t>
            </a:r>
          </a:p>
        </p:txBody>
      </p:sp>
      <p:sp>
        <p:nvSpPr>
          <p:cNvPr id="3" name="Content Placeholder 2"/>
          <p:cNvSpPr>
            <a:spLocks noGrp="1"/>
          </p:cNvSpPr>
          <p:nvPr>
            <p:ph idx="1"/>
          </p:nvPr>
        </p:nvSpPr>
        <p:spPr>
          <a:xfrm>
            <a:off x="838200" y="1371600"/>
            <a:ext cx="10515600" cy="5349875"/>
          </a:xfrm>
        </p:spPr>
        <p:txBody>
          <a:bodyPr rtlCol="0">
            <a:normAutofit/>
          </a:bodyPr>
          <a:lstStyle/>
          <a:p>
            <a:pPr eaLnBrk="1" fontAlgn="auto" hangingPunct="1">
              <a:spcAft>
                <a:spcPts val="0"/>
              </a:spcAft>
              <a:defRPr/>
            </a:pPr>
            <a:endParaRPr lang="en-GB" dirty="0" smtClean="0"/>
          </a:p>
          <a:p>
            <a:pPr eaLnBrk="1" fontAlgn="auto" hangingPunct="1">
              <a:spcAft>
                <a:spcPts val="0"/>
              </a:spcAft>
              <a:defRPr/>
            </a:pPr>
            <a:r>
              <a:rPr lang="en-GB" dirty="0" smtClean="0"/>
              <a:t>A qualification provides a guarantee that the candidate can practise an occupation. </a:t>
            </a:r>
          </a:p>
          <a:p>
            <a:pPr eaLnBrk="1" fontAlgn="auto" hangingPunct="1">
              <a:spcAft>
                <a:spcPts val="0"/>
              </a:spcAft>
              <a:defRPr/>
            </a:pPr>
            <a:r>
              <a:rPr lang="en-GB" i="1" dirty="0" smtClean="0">
                <a:solidFill>
                  <a:srgbClr val="FF0000"/>
                </a:solidFill>
              </a:rPr>
              <a:t>But a guarantee does not imply certainty</a:t>
            </a:r>
            <a:r>
              <a:rPr lang="en-GB" dirty="0" smtClean="0"/>
              <a:t>.</a:t>
            </a:r>
          </a:p>
          <a:p>
            <a:pPr eaLnBrk="1" fontAlgn="auto" hangingPunct="1">
              <a:spcAft>
                <a:spcPts val="0"/>
              </a:spcAft>
              <a:defRPr/>
            </a:pPr>
            <a:endParaRPr lang="en-GB" dirty="0"/>
          </a:p>
          <a:p>
            <a:pPr marL="0" indent="0" algn="ctr" eaLnBrk="1" fontAlgn="auto" hangingPunct="1">
              <a:spcAft>
                <a:spcPts val="0"/>
              </a:spcAft>
              <a:buFont typeface="Arial" panose="020B0604020202020204" pitchFamily="34" charset="0"/>
              <a:buNone/>
              <a:defRPr/>
            </a:pPr>
            <a:r>
              <a:rPr lang="en-GB" dirty="0" smtClean="0"/>
              <a:t>THE IMPORTANCE OF ASSESSING PERFORMANCE.</a:t>
            </a:r>
          </a:p>
          <a:p>
            <a:pPr eaLnBrk="1" fontAlgn="auto" hangingPunct="1">
              <a:spcAft>
                <a:spcPts val="0"/>
              </a:spcAft>
              <a:defRPr/>
            </a:pPr>
            <a:r>
              <a:rPr lang="en-GB" dirty="0" smtClean="0"/>
              <a:t>Judging an individual performance is a necessary but not sufficient condition for assessing professional KH. (it does not even provide a </a:t>
            </a:r>
            <a:r>
              <a:rPr lang="en-GB" i="1" dirty="0" smtClean="0"/>
              <a:t>guarantee</a:t>
            </a:r>
            <a:r>
              <a:rPr lang="en-GB" dirty="0" smtClean="0"/>
              <a:t> of repeatability or stability – </a:t>
            </a:r>
            <a:r>
              <a:rPr lang="en-GB" i="1" dirty="0" smtClean="0"/>
              <a:t>but multiple observations will</a:t>
            </a:r>
            <a:r>
              <a:rPr lang="en-GB" dirty="0" smtClean="0"/>
              <a:t>)</a:t>
            </a:r>
          </a:p>
          <a:p>
            <a:pPr eaLnBrk="1" fontAlgn="auto" hangingPunct="1">
              <a:spcAft>
                <a:spcPts val="0"/>
              </a:spcAft>
              <a:defRPr/>
            </a:pPr>
            <a:r>
              <a:rPr lang="en-GB" dirty="0" smtClean="0"/>
              <a:t>Individual performances will give a good basis for </a:t>
            </a:r>
            <a:r>
              <a:rPr lang="en-GB" i="1" dirty="0" smtClean="0"/>
              <a:t>evaluating the quality</a:t>
            </a:r>
            <a:r>
              <a:rPr lang="en-GB" dirty="0" smtClean="0"/>
              <a:t> of KH, as will some form of account.</a:t>
            </a:r>
            <a:endParaRPr lang="en-GB" dirty="0"/>
          </a:p>
        </p:txBody>
      </p:sp>
      <p:sp>
        <p:nvSpPr>
          <p:cNvPr id="327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E3F1200F-A3F5-4E1F-BFCF-C37A5DF98209}" type="slidenum">
              <a:rPr lang="en-GB" altLang="en-US" sz="1200">
                <a:solidFill>
                  <a:srgbClr val="898989"/>
                </a:solidFill>
              </a:rPr>
              <a:pPr>
                <a:lnSpc>
                  <a:spcPct val="100000"/>
                </a:lnSpc>
                <a:spcBef>
                  <a:spcPct val="0"/>
                </a:spcBef>
                <a:buFontTx/>
                <a:buNone/>
              </a:pPr>
              <a:t>29</a:t>
            </a:fld>
            <a:endParaRPr lang="en-GB" altLang="en-US" sz="1200">
              <a:solidFill>
                <a:srgbClr val="898989"/>
              </a:solidFill>
            </a:endParaRPr>
          </a:p>
        </p:txBody>
      </p:sp>
    </p:spTree>
    <p:extLst>
      <p:ext uri="{BB962C8B-B14F-4D97-AF65-F5344CB8AC3E}">
        <p14:creationId xmlns:p14="http://schemas.microsoft.com/office/powerpoint/2010/main" val="178946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38200" y="365125"/>
            <a:ext cx="10515600" cy="784225"/>
          </a:xfrm>
        </p:spPr>
        <p:txBody>
          <a:bodyPr/>
          <a:lstStyle/>
          <a:p>
            <a:pPr algn="ctr" eaLnBrk="1" hangingPunct="1"/>
            <a:r>
              <a:rPr lang="en-GB" altLang="en-US" b="1" smtClean="0"/>
              <a:t>What are the Issues?</a:t>
            </a:r>
          </a:p>
        </p:txBody>
      </p:sp>
      <p:sp>
        <p:nvSpPr>
          <p:cNvPr id="5123" name="Content Placeholder 2"/>
          <p:cNvSpPr>
            <a:spLocks noGrp="1"/>
          </p:cNvSpPr>
          <p:nvPr>
            <p:ph idx="1"/>
          </p:nvPr>
        </p:nvSpPr>
        <p:spPr>
          <a:xfrm>
            <a:off x="838200" y="1322388"/>
            <a:ext cx="10515600" cy="4854575"/>
          </a:xfrm>
        </p:spPr>
        <p:txBody>
          <a:bodyPr/>
          <a:lstStyle/>
          <a:p>
            <a:pPr eaLnBrk="1" hangingPunct="1"/>
            <a:endParaRPr lang="en-GB" altLang="en-US" smtClean="0"/>
          </a:p>
          <a:p>
            <a:pPr eaLnBrk="1" hangingPunct="1"/>
            <a:r>
              <a:rPr lang="en-GB" altLang="en-US" smtClean="0"/>
              <a:t>The epistemological debate about know-how. </a:t>
            </a:r>
          </a:p>
          <a:p>
            <a:pPr eaLnBrk="1" hangingPunct="1"/>
            <a:r>
              <a:rPr lang="en-GB" altLang="en-US" smtClean="0"/>
              <a:t>Usually framed in terms of Intellectualism versus Ryleanism.</a:t>
            </a:r>
          </a:p>
          <a:p>
            <a:pPr eaLnBrk="1" hangingPunct="1"/>
            <a:r>
              <a:rPr lang="en-GB" altLang="en-US" smtClean="0"/>
              <a:t>Not necessarily the most helpful way of looking at know-how.</a:t>
            </a:r>
          </a:p>
          <a:p>
            <a:pPr eaLnBrk="1" hangingPunct="1"/>
            <a:r>
              <a:rPr lang="en-GB" altLang="en-US" smtClean="0"/>
              <a:t>We shall see that neither intellectualism nor Ryleanism (conceived of simplistically) are adequate for giving an account of how professional practice should be assessed.</a:t>
            </a:r>
          </a:p>
          <a:p>
            <a:pPr eaLnBrk="1" hangingPunct="1"/>
            <a:r>
              <a:rPr lang="en-GB" altLang="en-US" smtClean="0"/>
              <a:t>To understand assessment of professional practice we need to be clearer about the relationship between different kinds of knowledge.</a:t>
            </a:r>
          </a:p>
          <a:p>
            <a:pPr eaLnBrk="1" hangingPunct="1"/>
            <a:endParaRPr lang="en-GB" altLang="en-US" smtClean="0"/>
          </a:p>
        </p:txBody>
      </p:sp>
      <p:sp>
        <p:nvSpPr>
          <p:cNvPr id="51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6D3E53DF-FB86-46EC-B1D2-1D3DEF8FA94D}" type="slidenum">
              <a:rPr lang="en-GB" altLang="en-US" sz="1200">
                <a:solidFill>
                  <a:srgbClr val="898989"/>
                </a:solidFill>
              </a:rPr>
              <a:pPr>
                <a:lnSpc>
                  <a:spcPct val="100000"/>
                </a:lnSpc>
                <a:spcBef>
                  <a:spcPct val="0"/>
                </a:spcBef>
                <a:buFontTx/>
                <a:buNone/>
              </a:pPr>
              <a:t>3</a:t>
            </a:fld>
            <a:endParaRPr lang="en-GB" altLang="en-US" sz="1200">
              <a:solidFill>
                <a:srgbClr val="898989"/>
              </a:solidFill>
            </a:endParaRPr>
          </a:p>
        </p:txBody>
      </p:sp>
    </p:spTree>
    <p:extLst>
      <p:ext uri="{BB962C8B-B14F-4D97-AF65-F5344CB8AC3E}">
        <p14:creationId xmlns:p14="http://schemas.microsoft.com/office/powerpoint/2010/main" val="10317326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838200" y="365125"/>
            <a:ext cx="10515600" cy="771525"/>
          </a:xfrm>
        </p:spPr>
        <p:txBody>
          <a:bodyPr/>
          <a:lstStyle/>
          <a:p>
            <a:pPr algn="ctr" eaLnBrk="1" hangingPunct="1"/>
            <a:r>
              <a:rPr lang="en-GB" altLang="en-US" b="1" smtClean="0"/>
              <a:t>General Principles 2</a:t>
            </a:r>
            <a:endParaRPr lang="en-GB" altLang="en-US" smtClean="0"/>
          </a:p>
        </p:txBody>
      </p:sp>
      <p:sp>
        <p:nvSpPr>
          <p:cNvPr id="3" name="Content Placeholder 2"/>
          <p:cNvSpPr>
            <a:spLocks noGrp="1"/>
          </p:cNvSpPr>
          <p:nvPr>
            <p:ph idx="1"/>
          </p:nvPr>
        </p:nvSpPr>
        <p:spPr>
          <a:xfrm>
            <a:off x="593725" y="1482725"/>
            <a:ext cx="11218863" cy="4694238"/>
          </a:xfrm>
        </p:spPr>
        <p:txBody>
          <a:bodyPr rtlCol="0">
            <a:normAutofit/>
          </a:bodyPr>
          <a:lstStyle/>
          <a:p>
            <a:pPr marL="0" indent="0" algn="ctr" eaLnBrk="1" fontAlgn="auto" hangingPunct="1">
              <a:spcAft>
                <a:spcPts val="0"/>
              </a:spcAft>
              <a:buFont typeface="Arial" panose="020B0604020202020204" pitchFamily="34" charset="0"/>
              <a:buNone/>
              <a:defRPr/>
            </a:pPr>
            <a:r>
              <a:rPr lang="en-GB" dirty="0" smtClean="0"/>
              <a:t>THE IMPORTANCE OF GIVING AN ACCOUNT.</a:t>
            </a:r>
          </a:p>
          <a:p>
            <a:pPr eaLnBrk="1" fontAlgn="auto" hangingPunct="1">
              <a:spcAft>
                <a:spcPts val="0"/>
              </a:spcAft>
              <a:defRPr/>
            </a:pPr>
            <a:r>
              <a:rPr lang="en-GB" dirty="0" smtClean="0"/>
              <a:t>It can never be sufficient to establish KH</a:t>
            </a:r>
          </a:p>
          <a:p>
            <a:pPr eaLnBrk="1" fontAlgn="auto" hangingPunct="1">
              <a:spcAft>
                <a:spcPts val="0"/>
              </a:spcAft>
              <a:defRPr/>
            </a:pPr>
            <a:r>
              <a:rPr lang="en-GB" dirty="0" smtClean="0"/>
              <a:t>However, accounts are needed alongside performance to establish:</a:t>
            </a:r>
          </a:p>
          <a:p>
            <a:pPr eaLnBrk="1" fontAlgn="auto" hangingPunct="1">
              <a:spcAft>
                <a:spcPts val="0"/>
              </a:spcAft>
              <a:defRPr/>
            </a:pPr>
            <a:r>
              <a:rPr lang="en-GB" dirty="0" smtClean="0"/>
              <a:t>Variability (</a:t>
            </a:r>
            <a:r>
              <a:rPr lang="en-GB" b="1" i="1" dirty="0" smtClean="0"/>
              <a:t>how</a:t>
            </a:r>
            <a:r>
              <a:rPr lang="en-GB" dirty="0" smtClean="0"/>
              <a:t> the candidate would vary performance according to circumstance)</a:t>
            </a:r>
          </a:p>
          <a:p>
            <a:pPr eaLnBrk="1" fontAlgn="auto" hangingPunct="1">
              <a:spcAft>
                <a:spcPts val="0"/>
              </a:spcAft>
              <a:defRPr/>
            </a:pPr>
            <a:r>
              <a:rPr lang="en-GB" dirty="0" smtClean="0"/>
              <a:t>Explicability (</a:t>
            </a:r>
            <a:r>
              <a:rPr lang="en-GB" b="1" i="1" dirty="0" smtClean="0"/>
              <a:t>why</a:t>
            </a:r>
            <a:r>
              <a:rPr lang="en-GB" b="1" dirty="0" smtClean="0"/>
              <a:t> </a:t>
            </a:r>
            <a:r>
              <a:rPr lang="en-GB" dirty="0" smtClean="0"/>
              <a:t>the candidate would act in certain ways in different circumstances)</a:t>
            </a:r>
          </a:p>
          <a:p>
            <a:pPr eaLnBrk="1" fontAlgn="auto" hangingPunct="1">
              <a:spcAft>
                <a:spcPts val="0"/>
              </a:spcAft>
              <a:defRPr/>
            </a:pPr>
            <a:r>
              <a:rPr lang="en-GB" dirty="0" smtClean="0"/>
              <a:t>Intentionality (the candidate understands </a:t>
            </a:r>
            <a:r>
              <a:rPr lang="en-GB" i="1" dirty="0" smtClean="0"/>
              <a:t>why they are doing F rather than G or nothing at all</a:t>
            </a:r>
            <a:r>
              <a:rPr lang="en-GB" dirty="0" smtClean="0"/>
              <a:t>).</a:t>
            </a:r>
            <a:endParaRPr lang="en-GB" dirty="0"/>
          </a:p>
        </p:txBody>
      </p:sp>
      <p:sp>
        <p:nvSpPr>
          <p:cNvPr id="337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E8A718B2-B80A-475A-9D1F-7BB5735A334B}" type="slidenum">
              <a:rPr lang="en-GB" altLang="en-US" sz="1200">
                <a:solidFill>
                  <a:srgbClr val="898989"/>
                </a:solidFill>
              </a:rPr>
              <a:pPr>
                <a:lnSpc>
                  <a:spcPct val="100000"/>
                </a:lnSpc>
                <a:spcBef>
                  <a:spcPct val="0"/>
                </a:spcBef>
                <a:buFontTx/>
                <a:buNone/>
              </a:pPr>
              <a:t>30</a:t>
            </a:fld>
            <a:endParaRPr lang="en-GB" altLang="en-US" sz="1200">
              <a:solidFill>
                <a:srgbClr val="898989"/>
              </a:solidFill>
            </a:endParaRPr>
          </a:p>
        </p:txBody>
      </p:sp>
    </p:spTree>
    <p:extLst>
      <p:ext uri="{BB962C8B-B14F-4D97-AF65-F5344CB8AC3E}">
        <p14:creationId xmlns:p14="http://schemas.microsoft.com/office/powerpoint/2010/main" val="3240796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838200" y="365125"/>
            <a:ext cx="10515600" cy="722313"/>
          </a:xfrm>
        </p:spPr>
        <p:txBody>
          <a:bodyPr/>
          <a:lstStyle/>
          <a:p>
            <a:pPr algn="ctr" eaLnBrk="1" hangingPunct="1"/>
            <a:r>
              <a:rPr lang="en-GB" altLang="en-US" b="1" smtClean="0"/>
              <a:t>General Principles 3</a:t>
            </a:r>
          </a:p>
        </p:txBody>
      </p:sp>
      <p:sp>
        <p:nvSpPr>
          <p:cNvPr id="34819" name="Content Placeholder 4"/>
          <p:cNvSpPr>
            <a:spLocks noGrp="1"/>
          </p:cNvSpPr>
          <p:nvPr>
            <p:ph idx="1"/>
          </p:nvPr>
        </p:nvSpPr>
        <p:spPr>
          <a:xfrm>
            <a:off x="838200" y="1397000"/>
            <a:ext cx="10515600" cy="4779963"/>
          </a:xfrm>
        </p:spPr>
        <p:txBody>
          <a:bodyPr/>
          <a:lstStyle/>
          <a:p>
            <a:pPr eaLnBrk="1" hangingPunct="1"/>
            <a:r>
              <a:rPr lang="en-GB" altLang="en-US" dirty="0" smtClean="0"/>
              <a:t>Assessing skills is important, but one also needs to be able to assess:</a:t>
            </a:r>
          </a:p>
          <a:p>
            <a:pPr eaLnBrk="1" hangingPunct="1"/>
            <a:endParaRPr lang="en-GB" altLang="en-US" dirty="0" smtClean="0"/>
          </a:p>
          <a:p>
            <a:pPr eaLnBrk="1" hangingPunct="1"/>
            <a:r>
              <a:rPr lang="en-GB" altLang="en-US" dirty="0" smtClean="0"/>
              <a:t>Transversal abilities such as </a:t>
            </a:r>
            <a:r>
              <a:rPr lang="en-GB" altLang="en-US" i="1" dirty="0" smtClean="0"/>
              <a:t>planning, evaluating, controlling, co-ordinating, evaluating</a:t>
            </a:r>
            <a:r>
              <a:rPr lang="en-GB" altLang="en-US" dirty="0" smtClean="0"/>
              <a:t>.</a:t>
            </a:r>
          </a:p>
          <a:p>
            <a:pPr eaLnBrk="1" hangingPunct="1"/>
            <a:r>
              <a:rPr lang="en-GB" altLang="en-US" dirty="0" smtClean="0"/>
              <a:t>Because of their connectedness and complementary nature, they are best assessed as part of the assessment of the </a:t>
            </a:r>
            <a:r>
              <a:rPr lang="en-GB" altLang="en-US" i="1" dirty="0" smtClean="0">
                <a:solidFill>
                  <a:srgbClr val="FF0000"/>
                </a:solidFill>
              </a:rPr>
              <a:t>ability to carry our a project </a:t>
            </a:r>
            <a:r>
              <a:rPr lang="en-GB" altLang="en-US" dirty="0" smtClean="0"/>
              <a:t>rather than </a:t>
            </a:r>
            <a:r>
              <a:rPr lang="en-GB" altLang="en-US" i="1" dirty="0" smtClean="0"/>
              <a:t>to </a:t>
            </a:r>
            <a:r>
              <a:rPr lang="en-GB" altLang="en-US" i="1" dirty="0" smtClean="0">
                <a:solidFill>
                  <a:srgbClr val="FF0000"/>
                </a:solidFill>
              </a:rPr>
              <a:t>execute certain tasks</a:t>
            </a:r>
            <a:r>
              <a:rPr lang="en-GB" altLang="en-US" dirty="0" smtClean="0"/>
              <a:t>.</a:t>
            </a:r>
          </a:p>
        </p:txBody>
      </p:sp>
      <p:sp>
        <p:nvSpPr>
          <p:cNvPr id="348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FF6A20B9-28E9-4225-8624-F874139E907F}" type="slidenum">
              <a:rPr lang="en-GB" altLang="en-US" sz="1200">
                <a:solidFill>
                  <a:srgbClr val="898989"/>
                </a:solidFill>
              </a:rPr>
              <a:pPr>
                <a:lnSpc>
                  <a:spcPct val="100000"/>
                </a:lnSpc>
                <a:spcBef>
                  <a:spcPct val="0"/>
                </a:spcBef>
                <a:buFontTx/>
                <a:buNone/>
              </a:pPr>
              <a:t>31</a:t>
            </a:fld>
            <a:endParaRPr lang="en-GB" altLang="en-US" sz="1200">
              <a:solidFill>
                <a:srgbClr val="898989"/>
              </a:solidFill>
            </a:endParaRPr>
          </a:p>
        </p:txBody>
      </p:sp>
    </p:spTree>
    <p:extLst>
      <p:ext uri="{BB962C8B-B14F-4D97-AF65-F5344CB8AC3E}">
        <p14:creationId xmlns:p14="http://schemas.microsoft.com/office/powerpoint/2010/main" val="2634279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838200" y="365125"/>
            <a:ext cx="10515600" cy="815975"/>
          </a:xfrm>
        </p:spPr>
        <p:txBody>
          <a:bodyPr/>
          <a:lstStyle/>
          <a:p>
            <a:pPr algn="ctr" eaLnBrk="1" hangingPunct="1"/>
            <a:r>
              <a:rPr lang="en-GB" altLang="en-US" b="1" smtClean="0"/>
              <a:t>General Principles 4</a:t>
            </a:r>
          </a:p>
        </p:txBody>
      </p:sp>
      <p:sp>
        <p:nvSpPr>
          <p:cNvPr id="35843" name="Content Placeholder 2"/>
          <p:cNvSpPr>
            <a:spLocks noGrp="1"/>
          </p:cNvSpPr>
          <p:nvPr>
            <p:ph idx="1"/>
          </p:nvPr>
        </p:nvSpPr>
        <p:spPr>
          <a:xfrm>
            <a:off x="838200" y="1619250"/>
            <a:ext cx="10515600" cy="4557713"/>
          </a:xfrm>
        </p:spPr>
        <p:txBody>
          <a:bodyPr>
            <a:normAutofit lnSpcReduction="10000"/>
          </a:bodyPr>
          <a:lstStyle/>
          <a:p>
            <a:pPr eaLnBrk="1" hangingPunct="1"/>
            <a:endParaRPr lang="en-GB" altLang="en-US" dirty="0" smtClean="0"/>
          </a:p>
          <a:p>
            <a:pPr eaLnBrk="1" hangingPunct="1"/>
            <a:endParaRPr lang="en-GB" altLang="en-US" dirty="0" smtClean="0"/>
          </a:p>
          <a:p>
            <a:pPr eaLnBrk="1" hangingPunct="1"/>
            <a:r>
              <a:rPr lang="en-GB" altLang="en-US" dirty="0" smtClean="0"/>
              <a:t>We may want to assess individual characteristics or virtues. This will involve judging how a professional acts in fully operational conditions.</a:t>
            </a:r>
          </a:p>
          <a:p>
            <a:pPr eaLnBrk="1" hangingPunct="1"/>
            <a:endParaRPr lang="en-GB" altLang="en-US" dirty="0" smtClean="0"/>
          </a:p>
          <a:p>
            <a:pPr eaLnBrk="1" hangingPunct="1"/>
            <a:endParaRPr lang="en-GB" altLang="en-US" dirty="0" smtClean="0"/>
          </a:p>
          <a:p>
            <a:pPr eaLnBrk="1" hangingPunct="1"/>
            <a:r>
              <a:rPr lang="en-GB" altLang="en-US" dirty="0" smtClean="0"/>
              <a:t>We may wish to assess occupational capacity – the ability to practice an occupation in its totality, including the understanding of its history and trajectory, its interfaces with other occupations and its wider impact on society</a:t>
            </a:r>
          </a:p>
        </p:txBody>
      </p:sp>
      <p:sp>
        <p:nvSpPr>
          <p:cNvPr id="358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E75B3BFA-35EC-4DB4-9767-AA5A3E73145B}" type="slidenum">
              <a:rPr lang="en-GB" altLang="en-US" sz="1200">
                <a:solidFill>
                  <a:srgbClr val="898989"/>
                </a:solidFill>
              </a:rPr>
              <a:pPr>
                <a:lnSpc>
                  <a:spcPct val="100000"/>
                </a:lnSpc>
                <a:spcBef>
                  <a:spcPct val="0"/>
                </a:spcBef>
                <a:buFontTx/>
                <a:buNone/>
              </a:pPr>
              <a:t>32</a:t>
            </a:fld>
            <a:endParaRPr lang="en-GB" altLang="en-US" sz="1200">
              <a:solidFill>
                <a:srgbClr val="898989"/>
              </a:solidFill>
            </a:endParaRPr>
          </a:p>
        </p:txBody>
      </p:sp>
    </p:spTree>
    <p:extLst>
      <p:ext uri="{BB962C8B-B14F-4D97-AF65-F5344CB8AC3E}">
        <p14:creationId xmlns:p14="http://schemas.microsoft.com/office/powerpoint/2010/main" val="3906900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a:xfrm>
            <a:off x="623888" y="188913"/>
            <a:ext cx="10944225" cy="431800"/>
          </a:xfrm>
        </p:spPr>
        <p:txBody>
          <a:bodyPr rtlCol="0">
            <a:normAutofit fontScale="90000"/>
          </a:bodyPr>
          <a:lstStyle/>
          <a:p>
            <a:pPr algn="ctr" eaLnBrk="1" fontAlgn="auto" hangingPunct="1">
              <a:spcAft>
                <a:spcPts val="0"/>
              </a:spcAft>
              <a:defRPr/>
            </a:pPr>
            <a:r>
              <a:rPr lang="en-GB" altLang="en-US" sz="3600" b="1" dirty="0" smtClean="0"/>
              <a:t>Possible Structure of Professional Qualifications</a:t>
            </a:r>
          </a:p>
        </p:txBody>
      </p:sp>
      <p:graphicFrame>
        <p:nvGraphicFramePr>
          <p:cNvPr id="7" name="Table 6"/>
          <p:cNvGraphicFramePr>
            <a:graphicFrameLocks noGrp="1"/>
          </p:cNvGraphicFramePr>
          <p:nvPr/>
        </p:nvGraphicFramePr>
        <p:xfrm>
          <a:off x="0" y="765175"/>
          <a:ext cx="12192000" cy="5834063"/>
        </p:xfrm>
        <a:graphic>
          <a:graphicData uri="http://schemas.openxmlformats.org/drawingml/2006/table">
            <a:tbl>
              <a:tblPr/>
              <a:tblGrid>
                <a:gridCol w="2171700">
                  <a:extLst>
                    <a:ext uri="{9D8B030D-6E8A-4147-A177-3AD203B41FA5}">
                      <a16:colId xmlns:a16="http://schemas.microsoft.com/office/drawing/2014/main" val="20000"/>
                    </a:ext>
                  </a:extLst>
                </a:gridCol>
                <a:gridCol w="2171700">
                  <a:extLst>
                    <a:ext uri="{9D8B030D-6E8A-4147-A177-3AD203B41FA5}">
                      <a16:colId xmlns:a16="http://schemas.microsoft.com/office/drawing/2014/main" val="20001"/>
                    </a:ext>
                  </a:extLst>
                </a:gridCol>
                <a:gridCol w="2271184">
                  <a:extLst>
                    <a:ext uri="{9D8B030D-6E8A-4147-A177-3AD203B41FA5}">
                      <a16:colId xmlns:a16="http://schemas.microsoft.com/office/drawing/2014/main" val="20002"/>
                    </a:ext>
                  </a:extLst>
                </a:gridCol>
                <a:gridCol w="2937933">
                  <a:extLst>
                    <a:ext uri="{9D8B030D-6E8A-4147-A177-3AD203B41FA5}">
                      <a16:colId xmlns:a16="http://schemas.microsoft.com/office/drawing/2014/main" val="20003"/>
                    </a:ext>
                  </a:extLst>
                </a:gridCol>
                <a:gridCol w="2639483">
                  <a:extLst>
                    <a:ext uri="{9D8B030D-6E8A-4147-A177-3AD203B41FA5}">
                      <a16:colId xmlns:a16="http://schemas.microsoft.com/office/drawing/2014/main" val="20004"/>
                    </a:ext>
                  </a:extLst>
                </a:gridCol>
              </a:tblGrid>
              <a:tr h="733425">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Times New Roman" pitchFamily="18" charset="0"/>
                          <a:cs typeface="Times New Roman" pitchFamily="18" charset="0"/>
                        </a:rPr>
                        <a:t>Occupational competence</a:t>
                      </a:r>
                      <a:endParaRPr kumimoji="0" lang="en-GB" sz="2800" b="0" i="0" u="none" strike="noStrike" cap="none" normalizeH="0" baseline="0" dirty="0" smtClean="0">
                        <a:ln>
                          <a:noFill/>
                        </a:ln>
                        <a:solidFill>
                          <a:schemeClr val="tx1"/>
                        </a:solidFill>
                        <a:effectLst/>
                        <a:latin typeface="Arial" charset="0"/>
                        <a:cs typeface="Times New Roman" pitchFamily="18" charset="0"/>
                      </a:endParaRP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smtClean="0">
                          <a:ln>
                            <a:noFill/>
                          </a:ln>
                          <a:solidFill>
                            <a:schemeClr val="tx1"/>
                          </a:solidFill>
                          <a:effectLst/>
                          <a:latin typeface="Times New Roman" pitchFamily="18" charset="0"/>
                          <a:cs typeface="Times New Roman" pitchFamily="18" charset="0"/>
                        </a:rPr>
                        <a:t>Personal competence</a:t>
                      </a:r>
                      <a:endParaRPr kumimoji="0" lang="en-GB" sz="2800" b="0" i="0" u="none" strike="noStrike" cap="none" normalizeH="0" baseline="0" smtClean="0">
                        <a:ln>
                          <a:noFill/>
                        </a:ln>
                        <a:solidFill>
                          <a:schemeClr val="tx1"/>
                        </a:solidFill>
                        <a:effectLst/>
                        <a:latin typeface="Arial" charset="0"/>
                        <a:cs typeface="Times New Roman" pitchFamily="18" charset="0"/>
                      </a:endParaRP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1087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1" u="none" strike="noStrike" cap="none" normalizeH="0" baseline="0" smtClean="0">
                          <a:ln>
                            <a:noFill/>
                          </a:ln>
                          <a:solidFill>
                            <a:schemeClr val="tx1"/>
                          </a:solidFill>
                          <a:effectLst/>
                          <a:latin typeface="Times New Roman" pitchFamily="18" charset="0"/>
                          <a:cs typeface="Times New Roman" pitchFamily="18" charset="0"/>
                        </a:rPr>
                        <a:t>Knowledge</a:t>
                      </a:r>
                      <a:endParaRPr kumimoji="0" lang="en-GB" sz="2400" b="0" i="0" u="none" strike="noStrike" cap="none" normalizeH="0" baseline="0" smtClean="0">
                        <a:ln>
                          <a:noFill/>
                        </a:ln>
                        <a:solidFill>
                          <a:schemeClr val="tx1"/>
                        </a:solidFill>
                        <a:effectLst/>
                        <a:latin typeface="Arial" charset="0"/>
                        <a:cs typeface="Times New Roman" pitchFamily="18" charset="0"/>
                      </a:endParaRP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1" u="none" strike="noStrike" cap="none" normalizeH="0" baseline="0" smtClean="0">
                          <a:ln>
                            <a:noFill/>
                          </a:ln>
                          <a:solidFill>
                            <a:schemeClr val="tx1"/>
                          </a:solidFill>
                          <a:effectLst/>
                          <a:latin typeface="Times New Roman" pitchFamily="18" charset="0"/>
                          <a:cs typeface="Times New Roman" pitchFamily="18" charset="0"/>
                        </a:rPr>
                        <a:t>Know How</a:t>
                      </a:r>
                      <a:endParaRPr kumimoji="0" lang="en-GB" sz="2400" b="0" i="0" u="none" strike="noStrike" cap="none" normalizeH="0" baseline="0" smtClean="0">
                        <a:ln>
                          <a:noFill/>
                        </a:ln>
                        <a:solidFill>
                          <a:schemeClr val="tx1"/>
                        </a:solidFill>
                        <a:effectLst/>
                        <a:latin typeface="Arial" charset="0"/>
                        <a:cs typeface="Times New Roman" pitchFamily="18" charset="0"/>
                      </a:endParaRP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1" u="none" strike="noStrike" cap="none" normalizeH="0" baseline="0" smtClean="0">
                          <a:ln>
                            <a:noFill/>
                          </a:ln>
                          <a:solidFill>
                            <a:schemeClr val="tx1"/>
                          </a:solidFill>
                          <a:effectLst/>
                          <a:latin typeface="Times New Roman" pitchFamily="18" charset="0"/>
                          <a:cs typeface="Times New Roman" pitchFamily="18" charset="0"/>
                        </a:rPr>
                        <a:t>Social </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1" u="none" strike="noStrike" cap="none" normalizeH="0" baseline="0" smtClean="0">
                          <a:ln>
                            <a:noFill/>
                          </a:ln>
                          <a:solidFill>
                            <a:schemeClr val="tx1"/>
                          </a:solidFill>
                          <a:effectLst/>
                          <a:latin typeface="Times New Roman" pitchFamily="18" charset="0"/>
                          <a:cs typeface="Times New Roman" pitchFamily="18" charset="0"/>
                        </a:rPr>
                        <a:t>competence</a:t>
                      </a:r>
                      <a:endParaRPr kumimoji="0" lang="en-GB" sz="2400" b="0" i="0" u="none" strike="noStrike" cap="none" normalizeH="0" baseline="0" smtClean="0">
                        <a:ln>
                          <a:noFill/>
                        </a:ln>
                        <a:solidFill>
                          <a:schemeClr val="tx1"/>
                        </a:solidFill>
                        <a:effectLst/>
                        <a:latin typeface="Arial" charset="0"/>
                        <a:cs typeface="Times New Roman" pitchFamily="18" charset="0"/>
                      </a:endParaRP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1" u="none" strike="noStrike" cap="none" normalizeH="0" baseline="0" smtClean="0">
                          <a:ln>
                            <a:noFill/>
                          </a:ln>
                          <a:solidFill>
                            <a:schemeClr val="tx1"/>
                          </a:solidFill>
                          <a:effectLst/>
                          <a:latin typeface="Times New Roman" pitchFamily="18" charset="0"/>
                          <a:cs typeface="Times New Roman" pitchFamily="18" charset="0"/>
                        </a:rPr>
                        <a:t>Self-competence</a:t>
                      </a:r>
                      <a:endParaRPr kumimoji="0" lang="en-GB" sz="2400" b="0" i="0" u="none" strike="noStrike" cap="none" normalizeH="0" baseline="0" smtClean="0">
                        <a:ln>
                          <a:noFill/>
                        </a:ln>
                        <a:solidFill>
                          <a:schemeClr val="tx1"/>
                        </a:solidFill>
                        <a:effectLst/>
                        <a:latin typeface="Arial" charset="0"/>
                        <a:cs typeface="Times New Roman" pitchFamily="18" charset="0"/>
                      </a:endParaRP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33712">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Tools,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equipment, </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materials</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Depth/</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Breadth,</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Systematic/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Non-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Systematic</a:t>
                      </a:r>
                      <a:endParaRPr kumimoji="0" lang="en-GB" sz="2400" b="0" i="0" u="none" strike="noStrike" cap="none" normalizeH="0" baseline="0" smtClean="0">
                        <a:ln>
                          <a:noFill/>
                        </a:ln>
                        <a:solidFill>
                          <a:schemeClr val="tx1"/>
                        </a:solidFill>
                        <a:effectLst/>
                        <a:latin typeface="Arial" charset="0"/>
                        <a:cs typeface="Times New Roman" pitchFamily="18" charset="0"/>
                      </a:endParaRP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000" b="0"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1" u="none" strike="noStrike" cap="none" normalizeH="0" baseline="0" smtClean="0">
                          <a:ln>
                            <a:noFill/>
                          </a:ln>
                          <a:solidFill>
                            <a:schemeClr val="tx1"/>
                          </a:solidFill>
                          <a:effectLst/>
                          <a:latin typeface="Times New Roman" pitchFamily="18" charset="0"/>
                          <a:cs typeface="Times New Roman" pitchFamily="18" charset="0"/>
                        </a:rPr>
                        <a:t>Skills:</a:t>
                      </a: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Manual,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Intellectual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 </a:t>
                      </a: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1" u="none" strike="noStrike" cap="none" normalizeH="0" baseline="0" smtClean="0">
                          <a:ln>
                            <a:noFill/>
                          </a:ln>
                          <a:solidFill>
                            <a:schemeClr val="tx1"/>
                          </a:solidFill>
                          <a:effectLst/>
                          <a:latin typeface="Times New Roman" pitchFamily="18" charset="0"/>
                          <a:cs typeface="Times New Roman" pitchFamily="18" charset="0"/>
                        </a:rPr>
                        <a:t>Transversal </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1" u="none" strike="noStrike" cap="none" normalizeH="0" baseline="0" smtClean="0">
                          <a:ln>
                            <a:noFill/>
                          </a:ln>
                          <a:solidFill>
                            <a:schemeClr val="tx1"/>
                          </a:solidFill>
                          <a:effectLst/>
                          <a:latin typeface="Times New Roman" pitchFamily="18" charset="0"/>
                          <a:cs typeface="Times New Roman" pitchFamily="18" charset="0"/>
                        </a:rPr>
                        <a:t>Abilities</a:t>
                      </a: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Planning, </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Organising,</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Controlling</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Assessing</a:t>
                      </a:r>
                      <a:endParaRPr kumimoji="0" lang="en-GB" sz="2400" b="0" i="0" u="none" strike="noStrike" cap="none" normalizeH="0" baseline="0" smtClean="0">
                        <a:ln>
                          <a:noFill/>
                        </a:ln>
                        <a:solidFill>
                          <a:schemeClr val="tx1"/>
                        </a:solidFill>
                        <a:effectLst/>
                        <a:latin typeface="Arial" charset="0"/>
                        <a:cs typeface="Times New Roman" pitchFamily="18" charset="0"/>
                      </a:endParaRP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Team/</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leadership </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skills, </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involvement &amp; communication</a:t>
                      </a:r>
                      <a:endParaRPr kumimoji="0" lang="en-GB" sz="2400" b="0" i="0" u="none" strike="noStrike" cap="none" normalizeH="0" baseline="0" smtClean="0">
                        <a:ln>
                          <a:noFill/>
                        </a:ln>
                        <a:solidFill>
                          <a:schemeClr val="tx1"/>
                        </a:solidFill>
                        <a:effectLst/>
                        <a:latin typeface="Arial" charset="0"/>
                        <a:cs typeface="Times New Roman" pitchFamily="18" charset="0"/>
                      </a:endParaRP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Autonomy/</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responsibility, </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achieving results,</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reflectiveness and </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learning competence, </a:t>
                      </a:r>
                      <a:endParaRPr kumimoji="0" lang="en-GB" sz="24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taking responsibility</a:t>
                      </a:r>
                      <a:endParaRPr kumimoji="0" lang="en-GB" sz="2400" b="0" i="0" u="none" strike="noStrike" cap="none" normalizeH="0" baseline="0" smtClean="0">
                        <a:ln>
                          <a:noFill/>
                        </a:ln>
                        <a:solidFill>
                          <a:schemeClr val="tx1"/>
                        </a:solidFill>
                        <a:effectLst/>
                        <a:latin typeface="Arial" charset="0"/>
                        <a:cs typeface="Times New Roman" pitchFamily="18" charset="0"/>
                      </a:endParaRP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79488">
                <a:tc vMerge="1">
                  <a:txBody>
                    <a:bodyPr/>
                    <a:lstStyle/>
                    <a:p>
                      <a:endParaRPr lang="en-GB"/>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Scope of activities</a:t>
                      </a:r>
                      <a:endParaRPr kumimoji="0" lang="en-GB" sz="2400" b="0" i="0" u="none" strike="noStrike" cap="none" normalizeH="0" baseline="0" dirty="0" smtClean="0">
                        <a:ln>
                          <a:noFill/>
                        </a:ln>
                        <a:solidFill>
                          <a:schemeClr val="tx1"/>
                        </a:solidFill>
                        <a:effectLst/>
                        <a:latin typeface="Arial"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to be undertaken</a:t>
                      </a:r>
                      <a:endParaRPr kumimoji="0" lang="en-GB" sz="2400" b="0" i="0" u="none" strike="noStrike" cap="none" normalizeH="0" baseline="0" dirty="0" smtClean="0">
                        <a:ln>
                          <a:noFill/>
                        </a:ln>
                        <a:solidFill>
                          <a:schemeClr val="tx1"/>
                        </a:solidFill>
                        <a:effectLst/>
                        <a:latin typeface="Arial" charset="0"/>
                        <a:cs typeface="Times New Roman" pitchFamily="18" charset="0"/>
                      </a:endParaRPr>
                    </a:p>
                  </a:txBody>
                  <a:tcPr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bl>
          </a:graphicData>
        </a:graphic>
      </p:graphicFrame>
      <p:sp>
        <p:nvSpPr>
          <p:cNvPr id="368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1953CE29-46CB-461D-8CD4-96C625D1E30A}" type="slidenum">
              <a:rPr lang="en-GB" altLang="en-US" sz="1200">
                <a:solidFill>
                  <a:srgbClr val="898989"/>
                </a:solidFill>
              </a:rPr>
              <a:pPr>
                <a:lnSpc>
                  <a:spcPct val="100000"/>
                </a:lnSpc>
                <a:spcBef>
                  <a:spcPct val="0"/>
                </a:spcBef>
                <a:buFontTx/>
                <a:buNone/>
              </a:pPr>
              <a:t>33</a:t>
            </a:fld>
            <a:endParaRPr lang="en-GB" altLang="en-US" sz="1200">
              <a:solidFill>
                <a:srgbClr val="898989"/>
              </a:solidFill>
            </a:endParaRPr>
          </a:p>
        </p:txBody>
      </p:sp>
    </p:spTree>
    <p:extLst>
      <p:ext uri="{BB962C8B-B14F-4D97-AF65-F5344CB8AC3E}">
        <p14:creationId xmlns:p14="http://schemas.microsoft.com/office/powerpoint/2010/main" val="24751545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0004"/>
          </a:xfrm>
        </p:spPr>
        <p:txBody>
          <a:bodyPr/>
          <a:lstStyle/>
          <a:p>
            <a:pPr algn="ctr"/>
            <a:r>
              <a:rPr lang="en-GB" b="1" dirty="0" smtClean="0"/>
              <a:t>A brief comment on the table</a:t>
            </a:r>
            <a:endParaRPr lang="en-GB" b="1" dirty="0"/>
          </a:p>
        </p:txBody>
      </p:sp>
      <p:sp>
        <p:nvSpPr>
          <p:cNvPr id="3" name="Content Placeholder 2"/>
          <p:cNvSpPr>
            <a:spLocks noGrp="1"/>
          </p:cNvSpPr>
          <p:nvPr>
            <p:ph idx="1"/>
          </p:nvPr>
        </p:nvSpPr>
        <p:spPr/>
        <p:txBody>
          <a:bodyPr/>
          <a:lstStyle/>
          <a:p>
            <a:r>
              <a:rPr lang="en-GB" dirty="0" smtClean="0"/>
              <a:t>A professional qualification does not have to include all the elements specified.</a:t>
            </a:r>
          </a:p>
          <a:p>
            <a:endParaRPr lang="en-GB" dirty="0"/>
          </a:p>
          <a:p>
            <a:r>
              <a:rPr lang="en-GB" dirty="0" smtClean="0"/>
              <a:t>But whether or not to include an element is a choice point of which the qualification designer needs to be aware.</a:t>
            </a:r>
          </a:p>
          <a:p>
            <a:endParaRPr lang="en-GB" dirty="0"/>
          </a:p>
          <a:p>
            <a:r>
              <a:rPr lang="en-GB" dirty="0" smtClean="0"/>
              <a:t>The designer may be asked to justify why elements were left out, as well as why elements were included.</a:t>
            </a:r>
            <a:endParaRPr lang="en-GB" dirty="0"/>
          </a:p>
        </p:txBody>
      </p:sp>
    </p:spTree>
    <p:extLst>
      <p:ext uri="{BB962C8B-B14F-4D97-AF65-F5344CB8AC3E}">
        <p14:creationId xmlns:p14="http://schemas.microsoft.com/office/powerpoint/2010/main" val="2182644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2"/>
          <p:cNvSpPr>
            <a:spLocks noGrp="1"/>
          </p:cNvSpPr>
          <p:nvPr>
            <p:ph type="title"/>
          </p:nvPr>
        </p:nvSpPr>
        <p:spPr>
          <a:xfrm>
            <a:off x="838200" y="365125"/>
            <a:ext cx="10515600" cy="6208713"/>
          </a:xfrm>
        </p:spPr>
        <p:txBody>
          <a:bodyPr/>
          <a:lstStyle/>
          <a:p>
            <a:pPr algn="ctr"/>
            <a:r>
              <a:rPr lang="en-GB" altLang="en-US" b="1" smtClean="0"/>
              <a:t>A Concluding Thought</a:t>
            </a:r>
            <a:br>
              <a:rPr lang="en-GB" altLang="en-US" b="1" smtClean="0"/>
            </a:br>
            <a:r>
              <a:rPr lang="en-GB" altLang="en-US" b="1" smtClean="0"/>
              <a:t/>
            </a:r>
            <a:br>
              <a:rPr lang="en-GB" altLang="en-US" b="1" smtClean="0"/>
            </a:br>
            <a:r>
              <a:rPr lang="en-GB" altLang="en-US" b="1" smtClean="0"/>
              <a:t>We can develop limited forms of know-how with corresponding limited forms of assessment, but we need to know what decisions we have made and why we made them when designing a vocational or professional curriculum</a:t>
            </a:r>
          </a:p>
        </p:txBody>
      </p:sp>
      <p:sp>
        <p:nvSpPr>
          <p:cNvPr id="3789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2FF7F6B-E7B1-414F-8492-860F2B68DDA8}" type="slidenum">
              <a:rPr lang="en-GB" altLang="en-US">
                <a:solidFill>
                  <a:srgbClr val="898989"/>
                </a:solidFill>
                <a:latin typeface="Calibri" panose="020F0502020204030204" pitchFamily="34" charset="0"/>
              </a:rPr>
              <a:pPr/>
              <a:t>35</a:t>
            </a:fld>
            <a:endParaRPr lang="en-GB"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2600484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365125"/>
            <a:ext cx="10515600" cy="747713"/>
          </a:xfrm>
        </p:spPr>
        <p:txBody>
          <a:bodyPr/>
          <a:lstStyle/>
          <a:p>
            <a:pPr algn="ctr" eaLnBrk="1" hangingPunct="1"/>
            <a:r>
              <a:rPr lang="en-GB" altLang="en-US" b="1" smtClean="0"/>
              <a:t>What is at Stake?</a:t>
            </a:r>
          </a:p>
        </p:txBody>
      </p:sp>
      <p:sp>
        <p:nvSpPr>
          <p:cNvPr id="3" name="Content Placeholder 2"/>
          <p:cNvSpPr>
            <a:spLocks noGrp="1"/>
          </p:cNvSpPr>
          <p:nvPr>
            <p:ph idx="1"/>
          </p:nvPr>
        </p:nvSpPr>
        <p:spPr>
          <a:xfrm>
            <a:off x="838200" y="1408113"/>
            <a:ext cx="10515600" cy="5264150"/>
          </a:xfrm>
        </p:spPr>
        <p:txBody>
          <a:bodyPr rtlCol="0">
            <a:normAutofit lnSpcReduction="10000"/>
          </a:bodyPr>
          <a:lstStyle/>
          <a:p>
            <a:pPr eaLnBrk="1" fontAlgn="auto" hangingPunct="1">
              <a:spcAft>
                <a:spcPts val="0"/>
              </a:spcAft>
              <a:defRPr/>
            </a:pPr>
            <a:r>
              <a:rPr lang="en-GB" dirty="0" smtClean="0"/>
              <a:t>Without a clear view of professional know-how and expertise, we will be unable to explore the strengths and weaknesses of various means of assessing it.</a:t>
            </a:r>
          </a:p>
          <a:p>
            <a:pPr marL="0" indent="0" eaLnBrk="1" fontAlgn="auto" hangingPunct="1">
              <a:spcAft>
                <a:spcPts val="0"/>
              </a:spcAft>
              <a:buFont typeface="Arial" panose="020B0604020202020204" pitchFamily="34" charset="0"/>
              <a:buNone/>
              <a:defRPr/>
            </a:pPr>
            <a:endParaRPr lang="en-GB" dirty="0"/>
          </a:p>
          <a:p>
            <a:pPr eaLnBrk="1" fontAlgn="auto" hangingPunct="1">
              <a:spcAft>
                <a:spcPts val="0"/>
              </a:spcAft>
              <a:defRPr/>
            </a:pPr>
            <a:r>
              <a:rPr lang="en-GB" dirty="0" smtClean="0"/>
              <a:t>Making mistakes can lead to the construction of inadequate and even harmful qualifications.</a:t>
            </a:r>
          </a:p>
          <a:p>
            <a:pPr marL="0" indent="0" eaLnBrk="1" fontAlgn="auto" hangingPunct="1">
              <a:spcAft>
                <a:spcPts val="0"/>
              </a:spcAft>
              <a:buFont typeface="Arial" panose="020B0604020202020204" pitchFamily="34" charset="0"/>
              <a:buNone/>
              <a:defRPr/>
            </a:pPr>
            <a:endParaRPr lang="en-GB" dirty="0"/>
          </a:p>
          <a:p>
            <a:pPr eaLnBrk="1" fontAlgn="auto" hangingPunct="1">
              <a:spcAft>
                <a:spcPts val="0"/>
              </a:spcAft>
              <a:defRPr/>
            </a:pPr>
            <a:r>
              <a:rPr lang="en-GB" dirty="0"/>
              <a:t>When awarding a professional qualification we offer a guarantee that the candidate has the know-how to </a:t>
            </a:r>
            <a:r>
              <a:rPr lang="en-GB" dirty="0" smtClean="0"/>
              <a:t>practise </a:t>
            </a:r>
            <a:r>
              <a:rPr lang="en-GB" dirty="0"/>
              <a:t>the occupation. </a:t>
            </a:r>
          </a:p>
          <a:p>
            <a:pPr eaLnBrk="1" fontAlgn="auto" hangingPunct="1">
              <a:spcAft>
                <a:spcPts val="0"/>
              </a:spcAft>
              <a:defRPr/>
            </a:pPr>
            <a:endParaRPr lang="en-GB" dirty="0" smtClean="0"/>
          </a:p>
          <a:p>
            <a:pPr eaLnBrk="1" fontAlgn="auto" hangingPunct="1">
              <a:spcAft>
                <a:spcPts val="0"/>
              </a:spcAft>
              <a:defRPr/>
            </a:pPr>
            <a:r>
              <a:rPr lang="en-GB" dirty="0" smtClean="0"/>
              <a:t>This </a:t>
            </a:r>
            <a:r>
              <a:rPr lang="en-GB" dirty="0"/>
              <a:t>implies that the individual concerned is able to </a:t>
            </a:r>
            <a:r>
              <a:rPr lang="en-GB" i="1" dirty="0" smtClean="0"/>
              <a:t>practise</a:t>
            </a:r>
            <a:r>
              <a:rPr lang="en-GB" dirty="0" smtClean="0"/>
              <a:t> </a:t>
            </a:r>
            <a:r>
              <a:rPr lang="en-GB" dirty="0"/>
              <a:t>the occupation. </a:t>
            </a:r>
          </a:p>
        </p:txBody>
      </p:sp>
      <p:sp>
        <p:nvSpPr>
          <p:cNvPr id="61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EFA5F10C-645B-42E2-88C2-3897E34BB539}" type="slidenum">
              <a:rPr lang="en-GB" altLang="en-US" sz="1200">
                <a:solidFill>
                  <a:srgbClr val="898989"/>
                </a:solidFill>
              </a:rPr>
              <a:pPr>
                <a:lnSpc>
                  <a:spcPct val="100000"/>
                </a:lnSpc>
                <a:spcBef>
                  <a:spcPct val="0"/>
                </a:spcBef>
                <a:buFontTx/>
                <a:buNone/>
              </a:pPr>
              <a:t>4</a:t>
            </a:fld>
            <a:endParaRPr lang="en-GB" altLang="en-US" sz="1200">
              <a:solidFill>
                <a:srgbClr val="898989"/>
              </a:solidFill>
            </a:endParaRPr>
          </a:p>
        </p:txBody>
      </p:sp>
    </p:spTree>
    <p:extLst>
      <p:ext uri="{BB962C8B-B14F-4D97-AF65-F5344CB8AC3E}">
        <p14:creationId xmlns:p14="http://schemas.microsoft.com/office/powerpoint/2010/main" val="154370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38200" y="365125"/>
            <a:ext cx="10515600" cy="784225"/>
          </a:xfrm>
        </p:spPr>
        <p:txBody>
          <a:bodyPr/>
          <a:lstStyle/>
          <a:p>
            <a:pPr algn="ctr" eaLnBrk="1" hangingPunct="1"/>
            <a:r>
              <a:rPr lang="en-GB" altLang="en-US" b="1" smtClean="0"/>
              <a:t>What do these Requirements Imply?</a:t>
            </a:r>
          </a:p>
        </p:txBody>
      </p:sp>
      <p:sp>
        <p:nvSpPr>
          <p:cNvPr id="3" name="Content Placeholder 2"/>
          <p:cNvSpPr>
            <a:spLocks noGrp="1"/>
          </p:cNvSpPr>
          <p:nvPr>
            <p:ph idx="1"/>
          </p:nvPr>
        </p:nvSpPr>
        <p:spPr>
          <a:xfrm>
            <a:off x="838200" y="1371600"/>
            <a:ext cx="10515600" cy="4805363"/>
          </a:xfrm>
        </p:spPr>
        <p:txBody>
          <a:bodyPr rtlCol="0">
            <a:normAutofit fontScale="92500" lnSpcReduction="10000"/>
          </a:bodyPr>
          <a:lstStyle/>
          <a:p>
            <a:pPr eaLnBrk="1" fontAlgn="auto" hangingPunct="1">
              <a:spcAft>
                <a:spcPts val="0"/>
              </a:spcAft>
              <a:defRPr/>
            </a:pPr>
            <a:r>
              <a:rPr lang="en-GB" dirty="0" smtClean="0"/>
              <a:t>The candidate is actually able to perform the actions and make the judgements implied by being a member of an occupation.</a:t>
            </a:r>
          </a:p>
          <a:p>
            <a:pPr eaLnBrk="1" fontAlgn="auto" hangingPunct="1">
              <a:spcAft>
                <a:spcPts val="0"/>
              </a:spcAft>
              <a:defRPr/>
            </a:pPr>
            <a:endParaRPr lang="en-GB" dirty="0"/>
          </a:p>
          <a:p>
            <a:pPr eaLnBrk="1" fontAlgn="auto" hangingPunct="1">
              <a:spcAft>
                <a:spcPts val="0"/>
              </a:spcAft>
              <a:defRPr/>
            </a:pPr>
            <a:r>
              <a:rPr lang="en-GB" dirty="0" smtClean="0"/>
              <a:t>The candidate is able to act as a member of the occupation.</a:t>
            </a:r>
          </a:p>
          <a:p>
            <a:pPr eaLnBrk="1" fontAlgn="auto" hangingPunct="1">
              <a:spcAft>
                <a:spcPts val="0"/>
              </a:spcAft>
              <a:defRPr/>
            </a:pPr>
            <a:endParaRPr lang="en-GB" dirty="0"/>
          </a:p>
          <a:p>
            <a:pPr eaLnBrk="1" fontAlgn="auto" hangingPunct="1">
              <a:spcAft>
                <a:spcPts val="0"/>
              </a:spcAft>
              <a:defRPr/>
            </a:pPr>
            <a:r>
              <a:rPr lang="en-GB" dirty="0" smtClean="0"/>
              <a:t>This often implies working in variable, complex and unpredictable circumstances.</a:t>
            </a:r>
          </a:p>
          <a:p>
            <a:pPr eaLnBrk="1" fontAlgn="auto" hangingPunct="1">
              <a:spcAft>
                <a:spcPts val="0"/>
              </a:spcAft>
              <a:defRPr/>
            </a:pPr>
            <a:endParaRPr lang="en-GB" dirty="0"/>
          </a:p>
          <a:p>
            <a:pPr eaLnBrk="1" fontAlgn="auto" hangingPunct="1">
              <a:spcAft>
                <a:spcPts val="0"/>
              </a:spcAft>
              <a:defRPr/>
            </a:pPr>
            <a:r>
              <a:rPr lang="en-GB" dirty="0" smtClean="0"/>
              <a:t>We usually expect performance of a high standard from a professional.</a:t>
            </a:r>
          </a:p>
          <a:p>
            <a:pPr eaLnBrk="1" fontAlgn="auto" hangingPunct="1">
              <a:spcAft>
                <a:spcPts val="0"/>
              </a:spcAft>
              <a:defRPr/>
            </a:pPr>
            <a:endParaRPr lang="en-GB" dirty="0"/>
          </a:p>
          <a:p>
            <a:pPr eaLnBrk="1" fontAlgn="auto" hangingPunct="1">
              <a:spcAft>
                <a:spcPts val="0"/>
              </a:spcAft>
              <a:defRPr/>
            </a:pPr>
            <a:r>
              <a:rPr lang="en-GB" dirty="0" smtClean="0">
                <a:solidFill>
                  <a:srgbClr val="FF0000"/>
                </a:solidFill>
              </a:rPr>
              <a:t>But we may have a limited range of data on which to base our judgements.</a:t>
            </a:r>
            <a:endParaRPr lang="en-GB" dirty="0">
              <a:solidFill>
                <a:srgbClr val="FF0000"/>
              </a:solidFill>
            </a:endParaRPr>
          </a:p>
        </p:txBody>
      </p:sp>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760D2959-B179-47F3-AE4D-FBA5A43895FD}" type="slidenum">
              <a:rPr lang="en-GB" altLang="en-US" sz="1200">
                <a:solidFill>
                  <a:srgbClr val="898989"/>
                </a:solidFill>
              </a:rPr>
              <a:pPr>
                <a:lnSpc>
                  <a:spcPct val="100000"/>
                </a:lnSpc>
                <a:spcBef>
                  <a:spcPct val="0"/>
                </a:spcBef>
                <a:buFontTx/>
                <a:buNone/>
              </a:pPr>
              <a:t>5</a:t>
            </a:fld>
            <a:endParaRPr lang="en-GB" altLang="en-US" sz="1200">
              <a:solidFill>
                <a:srgbClr val="898989"/>
              </a:solidFill>
            </a:endParaRPr>
          </a:p>
        </p:txBody>
      </p:sp>
    </p:spTree>
    <p:extLst>
      <p:ext uri="{BB962C8B-B14F-4D97-AF65-F5344CB8AC3E}">
        <p14:creationId xmlns:p14="http://schemas.microsoft.com/office/powerpoint/2010/main" val="250001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8825"/>
          </a:xfrm>
        </p:spPr>
        <p:txBody>
          <a:bodyPr rtlCol="0">
            <a:normAutofit fontScale="90000"/>
          </a:bodyPr>
          <a:lstStyle/>
          <a:p>
            <a:pPr algn="ctr" eaLnBrk="1" fontAlgn="auto" hangingPunct="1">
              <a:spcAft>
                <a:spcPts val="0"/>
              </a:spcAft>
              <a:defRPr/>
            </a:pPr>
            <a:r>
              <a:rPr lang="en-GB" sz="3600" b="1" dirty="0" smtClean="0"/>
              <a:t>A Linguistic Trap in English – are there 2 senses of ‘know-how’?</a:t>
            </a:r>
            <a:endParaRPr lang="en-GB" sz="3600" b="1" dirty="0"/>
          </a:p>
        </p:txBody>
      </p:sp>
      <p:sp>
        <p:nvSpPr>
          <p:cNvPr id="8195" name="Content Placeholder 2"/>
          <p:cNvSpPr>
            <a:spLocks noGrp="1"/>
          </p:cNvSpPr>
          <p:nvPr>
            <p:ph idx="1"/>
          </p:nvPr>
        </p:nvSpPr>
        <p:spPr>
          <a:xfrm>
            <a:off x="838200" y="1508125"/>
            <a:ext cx="10515600" cy="4668838"/>
          </a:xfrm>
        </p:spPr>
        <p:txBody>
          <a:bodyPr/>
          <a:lstStyle/>
          <a:p>
            <a:pPr marL="0" indent="0" algn="ctr" eaLnBrk="1" hangingPunct="1">
              <a:buFont typeface="Arial" panose="020B0604020202020204" pitchFamily="34" charset="0"/>
              <a:buNone/>
            </a:pPr>
            <a:r>
              <a:rPr lang="en-GB" altLang="en-US" i="1" smtClean="0"/>
              <a:t>A</a:t>
            </a:r>
            <a:r>
              <a:rPr lang="en-GB" altLang="en-US" smtClean="0"/>
              <a:t> knows how to </a:t>
            </a:r>
            <a:r>
              <a:rPr lang="en-GB" altLang="en-US" i="1" smtClean="0"/>
              <a:t>F </a:t>
            </a:r>
          </a:p>
          <a:p>
            <a:pPr marL="0" indent="0" algn="ctr" eaLnBrk="1" hangingPunct="1">
              <a:buFont typeface="Arial" panose="020B0604020202020204" pitchFamily="34" charset="0"/>
              <a:buNone/>
            </a:pPr>
            <a:r>
              <a:rPr lang="en-GB" altLang="en-US" smtClean="0"/>
              <a:t>Can mean:</a:t>
            </a:r>
          </a:p>
          <a:p>
            <a:pPr marL="0" indent="0" algn="ctr" eaLnBrk="1" hangingPunct="1">
              <a:buFont typeface="Arial" panose="020B0604020202020204" pitchFamily="34" charset="0"/>
              <a:buNone/>
            </a:pPr>
            <a:endParaRPr lang="en-GB" altLang="en-US" smtClean="0"/>
          </a:p>
          <a:p>
            <a:pPr marL="0" indent="0" algn="ctr" eaLnBrk="1" hangingPunct="1">
              <a:buFont typeface="Arial" panose="020B0604020202020204" pitchFamily="34" charset="0"/>
              <a:buNone/>
            </a:pPr>
            <a:r>
              <a:rPr lang="en-GB" altLang="en-US" i="1" smtClean="0">
                <a:solidFill>
                  <a:srgbClr val="FF0000"/>
                </a:solidFill>
              </a:rPr>
              <a:t>A</a:t>
            </a:r>
            <a:r>
              <a:rPr lang="en-GB" altLang="en-US" smtClean="0">
                <a:solidFill>
                  <a:srgbClr val="FF0000"/>
                </a:solidFill>
              </a:rPr>
              <a:t> is able to </a:t>
            </a:r>
            <a:r>
              <a:rPr lang="en-GB" altLang="en-US" i="1" smtClean="0">
                <a:solidFill>
                  <a:srgbClr val="FF0000"/>
                </a:solidFill>
              </a:rPr>
              <a:t>F</a:t>
            </a:r>
            <a:r>
              <a:rPr lang="en-GB" altLang="en-US" smtClean="0">
                <a:solidFill>
                  <a:srgbClr val="FF0000"/>
                </a:solidFill>
              </a:rPr>
              <a:t>  </a:t>
            </a:r>
            <a:r>
              <a:rPr lang="en-GB" altLang="en-US" smtClean="0"/>
              <a:t>(where F is a goal directed, normatively constrained and evaluable activity)</a:t>
            </a:r>
          </a:p>
          <a:p>
            <a:pPr marL="0" indent="0" algn="ctr" eaLnBrk="1" hangingPunct="1">
              <a:buFont typeface="Arial" panose="020B0604020202020204" pitchFamily="34" charset="0"/>
              <a:buNone/>
            </a:pPr>
            <a:endParaRPr lang="en-GB" altLang="en-US" smtClean="0"/>
          </a:p>
          <a:p>
            <a:pPr marL="0" indent="0" algn="ctr" eaLnBrk="1" hangingPunct="1">
              <a:buFont typeface="Arial" panose="020B0604020202020204" pitchFamily="34" charset="0"/>
              <a:buNone/>
            </a:pPr>
            <a:r>
              <a:rPr lang="en-GB" altLang="en-US" i="1" smtClean="0"/>
              <a:t>Or…</a:t>
            </a:r>
          </a:p>
          <a:p>
            <a:pPr marL="0" indent="0" algn="ctr" eaLnBrk="1" hangingPunct="1">
              <a:buFont typeface="Arial" panose="020B0604020202020204" pitchFamily="34" charset="0"/>
              <a:buNone/>
            </a:pPr>
            <a:endParaRPr lang="en-GB" altLang="en-US" smtClean="0"/>
          </a:p>
          <a:p>
            <a:pPr marL="0" indent="0" algn="ctr" eaLnBrk="1" hangingPunct="1">
              <a:buFont typeface="Arial" panose="020B0604020202020204" pitchFamily="34" charset="0"/>
              <a:buNone/>
            </a:pPr>
            <a:r>
              <a:rPr lang="en-GB" altLang="en-US" i="1" smtClean="0">
                <a:solidFill>
                  <a:srgbClr val="FF0000"/>
                </a:solidFill>
              </a:rPr>
              <a:t>A</a:t>
            </a:r>
            <a:r>
              <a:rPr lang="en-GB" altLang="en-US" smtClean="0">
                <a:solidFill>
                  <a:srgbClr val="FF0000"/>
                </a:solidFill>
              </a:rPr>
              <a:t> can give an account of how to </a:t>
            </a:r>
            <a:r>
              <a:rPr lang="en-GB" altLang="en-US" i="1" smtClean="0">
                <a:solidFill>
                  <a:srgbClr val="FF0000"/>
                </a:solidFill>
              </a:rPr>
              <a:t>F</a:t>
            </a:r>
          </a:p>
        </p:txBody>
      </p:sp>
      <p:sp>
        <p:nvSpPr>
          <p:cNvPr id="81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49B7ABBC-8382-4C92-98BD-2D88795BA427}" type="slidenum">
              <a:rPr lang="en-GB" altLang="en-US" sz="1200">
                <a:solidFill>
                  <a:srgbClr val="898989"/>
                </a:solidFill>
              </a:rPr>
              <a:pPr>
                <a:lnSpc>
                  <a:spcPct val="100000"/>
                </a:lnSpc>
                <a:spcBef>
                  <a:spcPct val="0"/>
                </a:spcBef>
                <a:buFontTx/>
                <a:buNone/>
              </a:pPr>
              <a:t>6</a:t>
            </a:fld>
            <a:endParaRPr lang="en-GB" altLang="en-US" sz="1200">
              <a:solidFill>
                <a:srgbClr val="898989"/>
              </a:solidFill>
            </a:endParaRPr>
          </a:p>
        </p:txBody>
      </p:sp>
    </p:spTree>
    <p:extLst>
      <p:ext uri="{BB962C8B-B14F-4D97-AF65-F5344CB8AC3E}">
        <p14:creationId xmlns:p14="http://schemas.microsoft.com/office/powerpoint/2010/main" val="3359650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38200" y="365125"/>
            <a:ext cx="10515600" cy="808038"/>
          </a:xfrm>
        </p:spPr>
        <p:txBody>
          <a:bodyPr/>
          <a:lstStyle/>
          <a:p>
            <a:pPr algn="ctr" eaLnBrk="1" hangingPunct="1"/>
            <a:r>
              <a:rPr lang="en-GB" altLang="en-US" sz="3600" b="1" smtClean="0"/>
              <a:t>The Relationship between the two kinds of Know-How</a:t>
            </a:r>
          </a:p>
        </p:txBody>
      </p:sp>
      <p:sp>
        <p:nvSpPr>
          <p:cNvPr id="3" name="Content Placeholder 2"/>
          <p:cNvSpPr>
            <a:spLocks noGrp="1"/>
          </p:cNvSpPr>
          <p:nvPr>
            <p:ph idx="1"/>
          </p:nvPr>
        </p:nvSpPr>
        <p:spPr>
          <a:xfrm>
            <a:off x="838200" y="1173163"/>
            <a:ext cx="10515600" cy="5003800"/>
          </a:xfrm>
        </p:spPr>
        <p:txBody>
          <a:bodyPr rtlCol="0">
            <a:normAutofit/>
          </a:bodyPr>
          <a:lstStyle/>
          <a:p>
            <a:pPr eaLnBrk="1" fontAlgn="auto" hangingPunct="1">
              <a:spcAft>
                <a:spcPts val="0"/>
              </a:spcAft>
              <a:defRPr/>
            </a:pPr>
            <a:endParaRPr lang="en-GB" i="1" dirty="0" smtClean="0"/>
          </a:p>
          <a:p>
            <a:pPr eaLnBrk="1" fontAlgn="auto" hangingPunct="1">
              <a:spcAft>
                <a:spcPts val="0"/>
              </a:spcAft>
              <a:defRPr/>
            </a:pPr>
            <a:r>
              <a:rPr lang="en-GB" i="1" dirty="0" smtClean="0"/>
              <a:t>A </a:t>
            </a:r>
            <a:r>
              <a:rPr lang="en-GB" dirty="0" smtClean="0"/>
              <a:t>knows how to (can give an account of how to) </a:t>
            </a:r>
            <a:r>
              <a:rPr lang="en-GB" i="1" dirty="0" smtClean="0"/>
              <a:t>F</a:t>
            </a:r>
            <a:endParaRPr lang="en-GB" dirty="0" smtClean="0"/>
          </a:p>
          <a:p>
            <a:pPr eaLnBrk="1" fontAlgn="auto" hangingPunct="1">
              <a:spcAft>
                <a:spcPts val="0"/>
              </a:spcAft>
              <a:defRPr/>
            </a:pPr>
            <a:endParaRPr lang="en-GB" i="1" dirty="0"/>
          </a:p>
          <a:p>
            <a:pPr marL="0" indent="0" eaLnBrk="1" fontAlgn="auto" hangingPunct="1">
              <a:spcAft>
                <a:spcPts val="0"/>
              </a:spcAft>
              <a:buFont typeface="Arial" panose="020B0604020202020204" pitchFamily="34" charset="0"/>
              <a:buNone/>
              <a:defRPr/>
            </a:pPr>
            <a:r>
              <a:rPr lang="en-GB" dirty="0"/>
              <a:t>m</a:t>
            </a:r>
            <a:r>
              <a:rPr lang="en-GB" dirty="0" smtClean="0"/>
              <a:t>eans that A is able to give an account of how to </a:t>
            </a:r>
            <a:r>
              <a:rPr lang="en-GB" i="1" dirty="0" smtClean="0"/>
              <a:t>F</a:t>
            </a:r>
            <a:r>
              <a:rPr lang="en-GB" dirty="0"/>
              <a:t> </a:t>
            </a:r>
            <a:r>
              <a:rPr lang="en-GB" dirty="0" smtClean="0"/>
              <a:t>(call this ability </a:t>
            </a:r>
            <a:r>
              <a:rPr lang="en-GB" i="1" dirty="0" smtClean="0"/>
              <a:t>G</a:t>
            </a:r>
            <a:r>
              <a:rPr lang="en-GB" dirty="0" smtClean="0"/>
              <a:t>)</a:t>
            </a:r>
          </a:p>
          <a:p>
            <a:pPr marL="0" indent="0" eaLnBrk="1" fontAlgn="auto" hangingPunct="1">
              <a:spcAft>
                <a:spcPts val="0"/>
              </a:spcAft>
              <a:buFont typeface="Arial" panose="020B0604020202020204" pitchFamily="34" charset="0"/>
              <a:buNone/>
              <a:defRPr/>
            </a:pPr>
            <a:endParaRPr lang="en-GB" dirty="0"/>
          </a:p>
          <a:p>
            <a:pPr marL="0" indent="0" eaLnBrk="1" fontAlgn="auto" hangingPunct="1">
              <a:spcAft>
                <a:spcPts val="0"/>
              </a:spcAft>
              <a:buFont typeface="Arial" panose="020B0604020202020204" pitchFamily="34" charset="0"/>
              <a:buNone/>
              <a:defRPr/>
            </a:pPr>
            <a:r>
              <a:rPr lang="en-GB" dirty="0" smtClean="0">
                <a:solidFill>
                  <a:srgbClr val="FF0000"/>
                </a:solidFill>
              </a:rPr>
              <a:t>Therefore, </a:t>
            </a:r>
            <a:r>
              <a:rPr lang="en-GB" i="1" dirty="0" smtClean="0">
                <a:solidFill>
                  <a:srgbClr val="FF0000"/>
                </a:solidFill>
              </a:rPr>
              <a:t>knowing how to </a:t>
            </a:r>
            <a:r>
              <a:rPr lang="en-GB" dirty="0" smtClean="0">
                <a:solidFill>
                  <a:srgbClr val="FF0000"/>
                </a:solidFill>
              </a:rPr>
              <a:t>in the ‘account’ sense is the </a:t>
            </a:r>
            <a:r>
              <a:rPr lang="en-GB" i="1" dirty="0" smtClean="0">
                <a:solidFill>
                  <a:srgbClr val="FF0000"/>
                </a:solidFill>
              </a:rPr>
              <a:t>ability to G </a:t>
            </a:r>
            <a:r>
              <a:rPr lang="en-GB" dirty="0" smtClean="0">
                <a:solidFill>
                  <a:srgbClr val="FF0000"/>
                </a:solidFill>
              </a:rPr>
              <a:t>rather than F</a:t>
            </a:r>
            <a:r>
              <a:rPr lang="en-GB" dirty="0" smtClean="0"/>
              <a:t>.</a:t>
            </a:r>
          </a:p>
          <a:p>
            <a:pPr marL="0" indent="0" eaLnBrk="1" fontAlgn="auto" hangingPunct="1">
              <a:spcAft>
                <a:spcPts val="0"/>
              </a:spcAft>
              <a:buFont typeface="Arial" panose="020B0604020202020204" pitchFamily="34" charset="0"/>
              <a:buNone/>
              <a:defRPr/>
            </a:pPr>
            <a:endParaRPr lang="en-GB" dirty="0"/>
          </a:p>
          <a:p>
            <a:pPr marL="0" indent="0" eaLnBrk="1" fontAlgn="auto" hangingPunct="1">
              <a:spcAft>
                <a:spcPts val="0"/>
              </a:spcAft>
              <a:buFont typeface="Arial" panose="020B0604020202020204" pitchFamily="34" charset="0"/>
              <a:buNone/>
              <a:defRPr/>
            </a:pPr>
            <a:r>
              <a:rPr lang="en-GB" dirty="0" smtClean="0"/>
              <a:t>Both kinds of know-how involve the exercise of ability.</a:t>
            </a:r>
          </a:p>
          <a:p>
            <a:pPr marL="0" indent="0" eaLnBrk="1" fontAlgn="auto" hangingPunct="1">
              <a:spcAft>
                <a:spcPts val="0"/>
              </a:spcAft>
              <a:buFont typeface="Arial" panose="020B0604020202020204" pitchFamily="34" charset="0"/>
              <a:buNone/>
              <a:defRPr/>
            </a:pPr>
            <a:endParaRPr lang="en-GB" i="1" dirty="0"/>
          </a:p>
        </p:txBody>
      </p:sp>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7FC709D7-2388-4395-AA21-92602112CAD5}" type="slidenum">
              <a:rPr lang="en-GB" altLang="en-US" sz="1200">
                <a:solidFill>
                  <a:srgbClr val="898989"/>
                </a:solidFill>
              </a:rPr>
              <a:pPr>
                <a:lnSpc>
                  <a:spcPct val="100000"/>
                </a:lnSpc>
                <a:spcBef>
                  <a:spcPct val="0"/>
                </a:spcBef>
                <a:buFontTx/>
                <a:buNone/>
              </a:pPr>
              <a:t>7</a:t>
            </a:fld>
            <a:endParaRPr lang="en-GB" altLang="en-US" sz="1200">
              <a:solidFill>
                <a:srgbClr val="898989"/>
              </a:solidFill>
            </a:endParaRPr>
          </a:p>
        </p:txBody>
      </p:sp>
    </p:spTree>
    <p:extLst>
      <p:ext uri="{BB962C8B-B14F-4D97-AF65-F5344CB8AC3E}">
        <p14:creationId xmlns:p14="http://schemas.microsoft.com/office/powerpoint/2010/main" val="1551573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838200" y="365125"/>
            <a:ext cx="10515600" cy="1006475"/>
          </a:xfrm>
        </p:spPr>
        <p:txBody>
          <a:bodyPr/>
          <a:lstStyle/>
          <a:p>
            <a:pPr algn="ctr" eaLnBrk="1" hangingPunct="1"/>
            <a:r>
              <a:rPr lang="en-GB" altLang="en-US" b="1" smtClean="0"/>
              <a:t>Intellectualist Claims about Know-How</a:t>
            </a:r>
          </a:p>
        </p:txBody>
      </p:sp>
      <p:sp>
        <p:nvSpPr>
          <p:cNvPr id="10243" name="Content Placeholder 2"/>
          <p:cNvSpPr>
            <a:spLocks noGrp="1"/>
          </p:cNvSpPr>
          <p:nvPr>
            <p:ph idx="1"/>
          </p:nvPr>
        </p:nvSpPr>
        <p:spPr>
          <a:xfrm>
            <a:off x="838200" y="1581150"/>
            <a:ext cx="10515600" cy="4595813"/>
          </a:xfrm>
        </p:spPr>
        <p:txBody>
          <a:bodyPr/>
          <a:lstStyle/>
          <a:p>
            <a:pPr eaLnBrk="1" hangingPunct="1"/>
            <a:endParaRPr lang="en-GB" altLang="en-US" dirty="0" smtClean="0"/>
          </a:p>
          <a:p>
            <a:pPr eaLnBrk="1" hangingPunct="1"/>
            <a:r>
              <a:rPr lang="en-GB" altLang="en-US" dirty="0" smtClean="0"/>
              <a:t>A knows how to F </a:t>
            </a:r>
          </a:p>
          <a:p>
            <a:pPr eaLnBrk="1" hangingPunct="1">
              <a:buNone/>
            </a:pPr>
            <a:r>
              <a:rPr lang="en-GB" altLang="en-US" dirty="0" smtClean="0"/>
              <a:t>Means either</a:t>
            </a:r>
          </a:p>
          <a:p>
            <a:pPr eaLnBrk="1" hangingPunct="1"/>
            <a:endParaRPr lang="en-GB" altLang="en-US" dirty="0" smtClean="0"/>
          </a:p>
          <a:p>
            <a:pPr eaLnBrk="1" hangingPunct="1"/>
            <a:r>
              <a:rPr lang="en-GB" altLang="en-US" dirty="0" smtClean="0">
                <a:solidFill>
                  <a:srgbClr val="FF0000"/>
                </a:solidFill>
              </a:rPr>
              <a:t>A knows that w is a way to F </a:t>
            </a:r>
            <a:r>
              <a:rPr lang="en-GB" altLang="en-US" dirty="0" smtClean="0"/>
              <a:t>(Stanley and Williamson)</a:t>
            </a:r>
          </a:p>
          <a:p>
            <a:pPr eaLnBrk="1" hangingPunct="1">
              <a:buFont typeface="Arial" panose="020B0604020202020204" pitchFamily="34" charset="0"/>
              <a:buNone/>
            </a:pPr>
            <a:endParaRPr lang="en-GB" altLang="en-US" dirty="0" smtClean="0"/>
          </a:p>
          <a:p>
            <a:pPr eaLnBrk="1" hangingPunct="1">
              <a:buFont typeface="Arial" panose="020B0604020202020204" pitchFamily="34" charset="0"/>
              <a:buNone/>
            </a:pPr>
            <a:r>
              <a:rPr lang="en-GB" altLang="en-US" dirty="0" smtClean="0"/>
              <a:t>Or</a:t>
            </a:r>
          </a:p>
          <a:p>
            <a:pPr eaLnBrk="1" hangingPunct="1"/>
            <a:endParaRPr lang="en-GB" altLang="en-US" dirty="0" smtClean="0"/>
          </a:p>
          <a:p>
            <a:pPr eaLnBrk="1" hangingPunct="1"/>
            <a:r>
              <a:rPr lang="en-GB" altLang="en-US" dirty="0" smtClean="0">
                <a:solidFill>
                  <a:srgbClr val="FF0000"/>
                </a:solidFill>
              </a:rPr>
              <a:t>A is acquainted with a way w of F-</a:t>
            </a:r>
            <a:r>
              <a:rPr lang="en-GB" altLang="en-US" dirty="0" err="1" smtClean="0">
                <a:solidFill>
                  <a:srgbClr val="FF0000"/>
                </a:solidFill>
              </a:rPr>
              <a:t>ing</a:t>
            </a:r>
            <a:r>
              <a:rPr lang="en-GB" altLang="en-US" dirty="0" smtClean="0">
                <a:solidFill>
                  <a:srgbClr val="FF0000"/>
                </a:solidFill>
              </a:rPr>
              <a:t> </a:t>
            </a:r>
            <a:r>
              <a:rPr lang="en-GB" altLang="en-US" dirty="0" smtClean="0"/>
              <a:t>(</a:t>
            </a:r>
            <a:r>
              <a:rPr lang="en-GB" altLang="en-US" dirty="0" err="1" smtClean="0"/>
              <a:t>Bengson</a:t>
            </a:r>
            <a:r>
              <a:rPr lang="en-GB" altLang="en-US" dirty="0" smtClean="0"/>
              <a:t> and Moffett)</a:t>
            </a:r>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0FF2299E-27E9-43CB-84C5-EF95AE413506}" type="slidenum">
              <a:rPr lang="en-GB" altLang="en-US" sz="1200">
                <a:solidFill>
                  <a:srgbClr val="898989"/>
                </a:solidFill>
              </a:rPr>
              <a:pPr>
                <a:lnSpc>
                  <a:spcPct val="100000"/>
                </a:lnSpc>
                <a:spcBef>
                  <a:spcPct val="0"/>
                </a:spcBef>
                <a:buFontTx/>
                <a:buNone/>
              </a:pPr>
              <a:t>8</a:t>
            </a:fld>
            <a:endParaRPr lang="en-GB" altLang="en-US" sz="1200">
              <a:solidFill>
                <a:srgbClr val="898989"/>
              </a:solidFill>
            </a:endParaRPr>
          </a:p>
        </p:txBody>
      </p:sp>
    </p:spTree>
    <p:extLst>
      <p:ext uri="{BB962C8B-B14F-4D97-AF65-F5344CB8AC3E}">
        <p14:creationId xmlns:p14="http://schemas.microsoft.com/office/powerpoint/2010/main" val="3514361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What this means</a:t>
            </a:r>
            <a:endParaRPr lang="en-GB" b="1" dirty="0"/>
          </a:p>
        </p:txBody>
      </p:sp>
      <p:sp>
        <p:nvSpPr>
          <p:cNvPr id="3" name="Content Placeholder 2"/>
          <p:cNvSpPr>
            <a:spLocks noGrp="1"/>
          </p:cNvSpPr>
          <p:nvPr>
            <p:ph idx="1"/>
          </p:nvPr>
        </p:nvSpPr>
        <p:spPr/>
        <p:txBody>
          <a:bodyPr/>
          <a:lstStyle/>
          <a:p>
            <a:r>
              <a:rPr lang="en-GB" dirty="0" smtClean="0"/>
              <a:t>Knowing that such and such is a way of doing something is to know a proposition:</a:t>
            </a:r>
          </a:p>
          <a:p>
            <a:endParaRPr lang="en-GB" dirty="0" smtClean="0"/>
          </a:p>
          <a:p>
            <a:r>
              <a:rPr lang="en-GB" dirty="0" smtClean="0"/>
              <a:t>That such and such is a way to do that thing.</a:t>
            </a:r>
          </a:p>
          <a:p>
            <a:endParaRPr lang="en-GB" dirty="0" smtClean="0"/>
          </a:p>
          <a:p>
            <a:pPr>
              <a:buNone/>
            </a:pPr>
            <a:r>
              <a:rPr lang="en-GB" dirty="0" smtClean="0"/>
              <a:t>So there is no category of know-how distinct from know-that.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2702</Words>
  <Application>Microsoft Office PowerPoint</Application>
  <PresentationFormat>Widescreen</PresentationFormat>
  <Paragraphs>297</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Times</vt:lpstr>
      <vt:lpstr>Times New Roman</vt:lpstr>
      <vt:lpstr>Office Theme</vt:lpstr>
      <vt:lpstr>PowerPoint Presentation</vt:lpstr>
      <vt:lpstr>The Focus of Interest</vt:lpstr>
      <vt:lpstr>What are the Issues?</vt:lpstr>
      <vt:lpstr>What is at Stake?</vt:lpstr>
      <vt:lpstr>What do these Requirements Imply?</vt:lpstr>
      <vt:lpstr>A Linguistic Trap in English – are there 2 senses of ‘know-how’?</vt:lpstr>
      <vt:lpstr>The Relationship between the two kinds of Know-How</vt:lpstr>
      <vt:lpstr>Intellectualist Claims about Know-How</vt:lpstr>
      <vt:lpstr>What this means</vt:lpstr>
      <vt:lpstr>An Important Assumption of Intellectualists</vt:lpstr>
      <vt:lpstr>Implications of the Intellectualist Claim for Assessment of Professional Competence.</vt:lpstr>
      <vt:lpstr>Non-Intellectualist Claims about Know-How</vt:lpstr>
      <vt:lpstr>A problem with Rylean non-intellectualism</vt:lpstr>
      <vt:lpstr>Characterising Human Abilities</vt:lpstr>
      <vt:lpstr>Characterising Know-How as such</vt:lpstr>
      <vt:lpstr>Example: A bricklayer</vt:lpstr>
      <vt:lpstr>Problems with Intellectualism 1.</vt:lpstr>
      <vt:lpstr>Problems with Intellectualism 2.</vt:lpstr>
      <vt:lpstr>More on Knowing How and Ways</vt:lpstr>
      <vt:lpstr>Assessing Know-How</vt:lpstr>
      <vt:lpstr>Assessing Know-How</vt:lpstr>
      <vt:lpstr>Different kinds of Know-how</vt:lpstr>
      <vt:lpstr>Assessing Skill and Technique</vt:lpstr>
      <vt:lpstr>Assessing 2nd Order Know-How</vt:lpstr>
      <vt:lpstr>2nd Order Know-How - Examples</vt:lpstr>
      <vt:lpstr>Know-How and Tacit Knowledge</vt:lpstr>
      <vt:lpstr>Are Gettier Cases Relevant?</vt:lpstr>
      <vt:lpstr>Yes, such cases undermine, even if they do not defeat, the claim to KH</vt:lpstr>
      <vt:lpstr>General Principles for Assessing Professional Know-how - 1</vt:lpstr>
      <vt:lpstr>General Principles 2</vt:lpstr>
      <vt:lpstr>General Principles 3</vt:lpstr>
      <vt:lpstr>General Principles 4</vt:lpstr>
      <vt:lpstr>Possible Structure of Professional Qualifications</vt:lpstr>
      <vt:lpstr>A brief comment on the table</vt:lpstr>
      <vt:lpstr>A Concluding Thought  We can develop limited forms of know-how with corresponding limited forms of assessment, but we need to know what decisions we have made and why we made them when designing a vocational or professional curriculum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Winch</dc:creator>
  <cp:lastModifiedBy>Hugh Joslin</cp:lastModifiedBy>
  <cp:revision>12</cp:revision>
  <dcterms:created xsi:type="dcterms:W3CDTF">2015-10-16T10:08:09Z</dcterms:created>
  <dcterms:modified xsi:type="dcterms:W3CDTF">2016-01-25T15:06:53Z</dcterms:modified>
</cp:coreProperties>
</file>