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98" r:id="rId2"/>
    <p:sldId id="263" r:id="rId3"/>
    <p:sldId id="299" r:id="rId4"/>
    <p:sldId id="300" r:id="rId5"/>
    <p:sldId id="303" r:id="rId6"/>
    <p:sldId id="305" r:id="rId7"/>
    <p:sldId id="306" r:id="rId8"/>
    <p:sldId id="307" r:id="rId9"/>
    <p:sldId id="310" r:id="rId10"/>
    <p:sldId id="309" r:id="rId11"/>
    <p:sldId id="312" r:id="rId12"/>
    <p:sldId id="313" r:id="rId13"/>
    <p:sldId id="314" r:id="rId14"/>
    <p:sldId id="318" r:id="rId15"/>
    <p:sldId id="320" r:id="rId16"/>
    <p:sldId id="319" r:id="rId17"/>
    <p:sldId id="324" r:id="rId18"/>
    <p:sldId id="321" r:id="rId19"/>
    <p:sldId id="322" r:id="rId20"/>
    <p:sldId id="323" r:id="rId21"/>
    <p:sldId id="325" r:id="rId22"/>
    <p:sldId id="327" r:id="rId23"/>
    <p:sldId id="328" r:id="rId24"/>
    <p:sldId id="302" r:id="rId25"/>
    <p:sldId id="330" r:id="rId26"/>
    <p:sldId id="294" r:id="rId27"/>
  </p:sldIdLst>
  <p:sldSz cx="9144000" cy="6858000" type="screen4x3"/>
  <p:notesSz cx="6810375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333300"/>
    <a:srgbClr val="99FF99"/>
    <a:srgbClr val="000099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78" autoAdjust="0"/>
    <p:restoredTop sz="94743" autoAdjust="0"/>
  </p:normalViewPr>
  <p:slideViewPr>
    <p:cSldViewPr>
      <p:cViewPr varScale="1">
        <p:scale>
          <a:sx n="69" d="100"/>
          <a:sy n="69" d="100"/>
        </p:scale>
        <p:origin x="125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110" y="-77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693" cy="497444"/>
          </a:xfrm>
          <a:prstGeom prst="rect">
            <a:avLst/>
          </a:prstGeom>
        </p:spPr>
        <p:txBody>
          <a:bodyPr vert="horz" lIns="91586" tIns="45793" rIns="91586" bIns="45793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092" y="0"/>
            <a:ext cx="2951693" cy="497444"/>
          </a:xfrm>
          <a:prstGeom prst="rect">
            <a:avLst/>
          </a:prstGeom>
        </p:spPr>
        <p:txBody>
          <a:bodyPr vert="horz" lIns="91586" tIns="45793" rIns="91586" bIns="45793" rtlCol="0"/>
          <a:lstStyle>
            <a:lvl1pPr algn="r">
              <a:defRPr sz="1200"/>
            </a:lvl1pPr>
          </a:lstStyle>
          <a:p>
            <a:fld id="{B407DB6E-A788-482F-81BB-04FBAE3A4E30}" type="datetimeFigureOut">
              <a:rPr lang="fi-FI" smtClean="0"/>
              <a:pPr/>
              <a:t>25.1.2016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3480"/>
            <a:ext cx="2951693" cy="497444"/>
          </a:xfrm>
          <a:prstGeom prst="rect">
            <a:avLst/>
          </a:prstGeom>
        </p:spPr>
        <p:txBody>
          <a:bodyPr vert="horz" lIns="91586" tIns="45793" rIns="91586" bIns="45793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092" y="9443480"/>
            <a:ext cx="2951693" cy="497444"/>
          </a:xfrm>
          <a:prstGeom prst="rect">
            <a:avLst/>
          </a:prstGeom>
        </p:spPr>
        <p:txBody>
          <a:bodyPr vert="horz" lIns="91586" tIns="45793" rIns="91586" bIns="45793" rtlCol="0" anchor="b"/>
          <a:lstStyle>
            <a:lvl1pPr algn="r">
              <a:defRPr sz="1200"/>
            </a:lvl1pPr>
          </a:lstStyle>
          <a:p>
            <a:fld id="{1D4EE84F-E086-4C44-8E4A-D387CC88F44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29812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51162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86" tIns="45793" rIns="91586" bIns="4579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38" y="0"/>
            <a:ext cx="2951162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86" tIns="45793" rIns="91586" bIns="4579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694"/>
            <a:ext cx="5448300" cy="447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86" tIns="45793" rIns="91586" bIns="457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3661"/>
            <a:ext cx="2951162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86" tIns="45793" rIns="91586" bIns="4579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38" y="9443661"/>
            <a:ext cx="2951162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86" tIns="45793" rIns="91586" bIns="4579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11F71A-4787-45F6-BE7A-034800ABA7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1562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71A-4787-45F6-BE7A-034800ABA7F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00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92" name="Rectangle 20"/>
          <p:cNvSpPr>
            <a:spLocks noGrp="1" noChangeArrowheads="1"/>
          </p:cNvSpPr>
          <p:nvPr>
            <p:ph type="ctrTitle"/>
          </p:nvPr>
        </p:nvSpPr>
        <p:spPr>
          <a:xfrm>
            <a:off x="899593" y="620688"/>
            <a:ext cx="7344816" cy="1470025"/>
          </a:xfrm>
        </p:spPr>
        <p:txBody>
          <a:bodyPr anchor="b"/>
          <a:lstStyle>
            <a:lvl1pPr algn="ctr">
              <a:defRPr sz="3200" b="1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subTitle" idx="1"/>
          </p:nvPr>
        </p:nvSpPr>
        <p:spPr>
          <a:xfrm>
            <a:off x="899593" y="2348880"/>
            <a:ext cx="7344816" cy="936104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i="0"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2" name="Picture 11" descr="fier_color.eps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63888" y="3429000"/>
            <a:ext cx="2016274" cy="14117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93713" y="6237288"/>
            <a:ext cx="2133600" cy="3317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A58C986-E2EC-4828-92FA-A28A7667C20D}" type="datetime1">
              <a:rPr lang="fi-FI" smtClean="0"/>
              <a:t>25.1.2016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916238" y="6237288"/>
            <a:ext cx="4248050" cy="331787"/>
          </a:xfrm>
          <a:prstGeom prst="rect">
            <a:avLst/>
          </a:prstGeom>
        </p:spPr>
        <p:txBody>
          <a:bodyPr/>
          <a:lstStyle>
            <a:lvl1pPr>
              <a:defRPr sz="1000" baseline="0"/>
            </a:lvl1pPr>
          </a:lstStyle>
          <a:p>
            <a:r>
              <a:rPr lang="en-US" smtClean="0"/>
              <a:t>Koulutuksen tutkimuslaitos - Finnish Institute for Educational Research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 rot="16200000">
            <a:off x="6526417" y="3604702"/>
            <a:ext cx="47826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dirty="0" err="1" smtClean="0">
                <a:solidFill>
                  <a:srgbClr val="8D8E8C"/>
                </a:solidFill>
              </a:rPr>
              <a:t>Finnish</a:t>
            </a:r>
            <a:r>
              <a:rPr lang="fi-FI" sz="1600" dirty="0" smtClean="0">
                <a:solidFill>
                  <a:srgbClr val="8D8E8C"/>
                </a:solidFill>
              </a:rPr>
              <a:t> Institute for </a:t>
            </a:r>
            <a:r>
              <a:rPr lang="fi-FI" sz="1600" dirty="0" err="1" smtClean="0">
                <a:solidFill>
                  <a:srgbClr val="8D8E8C"/>
                </a:solidFill>
              </a:rPr>
              <a:t>Educational</a:t>
            </a:r>
            <a:r>
              <a:rPr lang="fi-FI" sz="1600" dirty="0" smtClean="0">
                <a:solidFill>
                  <a:srgbClr val="8D8E8C"/>
                </a:solidFill>
              </a:rPr>
              <a:t> </a:t>
            </a:r>
            <a:r>
              <a:rPr lang="fi-FI" sz="1600" dirty="0" err="1" smtClean="0">
                <a:solidFill>
                  <a:srgbClr val="8D8E8C"/>
                </a:solidFill>
              </a:rPr>
              <a:t>Research</a:t>
            </a:r>
            <a:endParaRPr lang="en-US" sz="1600" dirty="0">
              <a:solidFill>
                <a:srgbClr val="8D8E8C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TL-pohja 2015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4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67545" y="476672"/>
            <a:ext cx="8136904" cy="638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104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7544" y="1268760"/>
            <a:ext cx="8136904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0"/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i="1">
          <a:solidFill>
            <a:srgbClr val="FF66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85000"/>
        <a:buFont typeface="Wingdings" charset="2"/>
        <a:buChar char="²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160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Wingdings" charset="2"/>
        <a:buChar char="§"/>
        <a:defRPr sz="2000" i="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344816" cy="1470025"/>
          </a:xfrm>
        </p:spPr>
        <p:txBody>
          <a:bodyPr/>
          <a:lstStyle/>
          <a:p>
            <a:r>
              <a:rPr lang="en-US" dirty="0"/>
              <a:t>Strengths and weaknesses in the school-based model of </a:t>
            </a:r>
            <a:r>
              <a:rPr lang="en-US" dirty="0" smtClean="0"/>
              <a:t>IVET: </a:t>
            </a:r>
            <a:r>
              <a:rPr lang="en-US" dirty="0"/>
              <a:t>transitions to </a:t>
            </a:r>
            <a:r>
              <a:rPr lang="en-US" dirty="0" smtClean="0"/>
              <a:t>HE and </a:t>
            </a:r>
            <a:r>
              <a:rPr lang="en-US" dirty="0"/>
              <a:t>working life in Finland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/>
              <a:t>ESRC-funded seminar series, HIVE-PED: </a:t>
            </a:r>
            <a:endParaRPr lang="en-US" dirty="0" smtClean="0"/>
          </a:p>
          <a:p>
            <a:r>
              <a:rPr lang="en-US" dirty="0" smtClean="0"/>
              <a:t>Higher </a:t>
            </a:r>
            <a:r>
              <a:rPr lang="en-US" dirty="0"/>
              <a:t>Vocational Education and Pedagogy in </a:t>
            </a:r>
            <a:r>
              <a:rPr lang="en-US" dirty="0" smtClean="0"/>
              <a:t>England/</a:t>
            </a:r>
          </a:p>
          <a:p>
            <a:r>
              <a:rPr lang="en-US" dirty="0"/>
              <a:t>Maarit Virolainen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117" y="3645024"/>
            <a:ext cx="1352550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588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VET and the </a:t>
            </a:r>
            <a:r>
              <a:rPr lang="fi-FI" dirty="0" err="1" smtClean="0"/>
              <a:t>shift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Law</a:t>
            </a:r>
            <a:r>
              <a:rPr lang="fi-FI" dirty="0" smtClean="0"/>
              <a:t> 1958: </a:t>
            </a:r>
            <a:r>
              <a:rPr lang="en-US" dirty="0"/>
              <a:t>all municipalities of more than </a:t>
            </a:r>
            <a:r>
              <a:rPr lang="en-US" dirty="0" smtClean="0"/>
              <a:t>20,000 inhabitants to </a:t>
            </a:r>
            <a:r>
              <a:rPr lang="en-US" dirty="0"/>
              <a:t>have a vocational school and smaller municipalities </a:t>
            </a:r>
            <a:r>
              <a:rPr lang="en-US" dirty="0" smtClean="0"/>
              <a:t>to </a:t>
            </a:r>
            <a:r>
              <a:rPr lang="en-US" dirty="0"/>
              <a:t>reserve study </a:t>
            </a:r>
            <a:r>
              <a:rPr lang="en-US" dirty="0" smtClean="0"/>
              <a:t>places for </a:t>
            </a:r>
            <a:r>
              <a:rPr lang="en-US" dirty="0"/>
              <a:t>their youngsters at these </a:t>
            </a:r>
            <a:r>
              <a:rPr lang="en-US" dirty="0" smtClean="0"/>
              <a:t>schools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Enhancement of school-based VET, to meet the needs of </a:t>
            </a:r>
            <a:r>
              <a:rPr lang="en-US" dirty="0" err="1" smtClean="0"/>
              <a:t>urbanisation</a:t>
            </a:r>
            <a:r>
              <a:rPr lang="en-US" dirty="0" smtClean="0"/>
              <a:t>, population growth and new emerging fields </a:t>
            </a:r>
          </a:p>
          <a:p>
            <a:pPr marL="0" indent="0">
              <a:buNone/>
            </a:pPr>
            <a:r>
              <a:rPr lang="en-US" dirty="0" smtClean="0"/>
              <a:t>	(-&gt;shifts in production, emerging welfare state)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8C986-E2EC-4828-92FA-A28A7667C20D}" type="datetime1">
              <a:rPr lang="fi-FI" smtClean="0"/>
              <a:t>25.1.2016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Koulutuksen tutkimuslaitos - Finnish Institute for Educational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932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32" y="476672"/>
            <a:ext cx="8136904" cy="638845"/>
          </a:xfrm>
        </p:spPr>
        <p:txBody>
          <a:bodyPr/>
          <a:lstStyle/>
          <a:p>
            <a:r>
              <a:rPr lang="fi-FI" b="1" dirty="0" smtClean="0"/>
              <a:t>The </a:t>
            </a:r>
            <a:r>
              <a:rPr lang="fi-FI" b="1" dirty="0" err="1" smtClean="0"/>
              <a:t>development</a:t>
            </a:r>
            <a:r>
              <a:rPr lang="fi-FI" b="1" dirty="0" smtClean="0"/>
              <a:t> of </a:t>
            </a:r>
            <a:r>
              <a:rPr lang="fi-FI" b="1" dirty="0" err="1" smtClean="0"/>
              <a:t>Finnish</a:t>
            </a:r>
            <a:r>
              <a:rPr lang="fi-FI" b="1" dirty="0" smtClean="0"/>
              <a:t> VET: </a:t>
            </a:r>
            <a:r>
              <a:rPr lang="en-US" b="1" dirty="0" smtClean="0"/>
              <a:t>Qualification structure and number </a:t>
            </a:r>
            <a:r>
              <a:rPr lang="en-US" b="1" dirty="0"/>
              <a:t>of specifications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 smtClean="0"/>
          </a:p>
          <a:p>
            <a:endParaRPr lang="fi-FI" dirty="0"/>
          </a:p>
          <a:p>
            <a:r>
              <a:rPr lang="fi-FI" sz="2400" dirty="0" smtClean="0"/>
              <a:t>1980s</a:t>
            </a:r>
            <a:r>
              <a:rPr lang="fi-FI" dirty="0" smtClean="0"/>
              <a:t>					</a:t>
            </a:r>
          </a:p>
          <a:p>
            <a:endParaRPr lang="fi-FI" dirty="0"/>
          </a:p>
          <a:p>
            <a:endParaRPr lang="fi-FI" dirty="0" smtClean="0"/>
          </a:p>
          <a:p>
            <a:r>
              <a:rPr lang="fi-FI" sz="2400" dirty="0" smtClean="0"/>
              <a:t>1970s</a:t>
            </a:r>
          </a:p>
          <a:p>
            <a:endParaRPr lang="fi-FI" dirty="0"/>
          </a:p>
          <a:p>
            <a:endParaRPr lang="fi-FI" dirty="0" smtClean="0"/>
          </a:p>
          <a:p>
            <a:r>
              <a:rPr lang="fi-FI" sz="2400" dirty="0" smtClean="0"/>
              <a:t>1960s</a:t>
            </a:r>
            <a:r>
              <a:rPr lang="fi-FI" dirty="0" smtClean="0"/>
              <a:t>		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8C986-E2EC-4828-92FA-A28A7667C20D}" type="datetime1">
              <a:rPr lang="fi-FI" smtClean="0"/>
              <a:t>25.1.2016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Koulutuksen tutkimuslaitos - Finnish Institute for Educational Research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437112"/>
            <a:ext cx="1731963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104927"/>
            <a:ext cx="190817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96752"/>
            <a:ext cx="343217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 rot="19310608">
            <a:off x="4454770" y="5048569"/>
            <a:ext cx="115054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115593"/>
            <a:ext cx="1017587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792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41883"/>
            <a:ext cx="8136904" cy="638845"/>
          </a:xfrm>
        </p:spPr>
        <p:txBody>
          <a:bodyPr/>
          <a:lstStyle/>
          <a:p>
            <a:r>
              <a:rPr lang="en-US" b="1" dirty="0" smtClean="0"/>
              <a:t> </a:t>
            </a:r>
            <a:r>
              <a:rPr lang="en-US" b="1" dirty="0"/>
              <a:t>Qualification structure and number of specifications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dirty="0" smtClean="0"/>
              <a:t>2010s</a:t>
            </a:r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r>
              <a:rPr lang="fi-FI" sz="2400" dirty="0" smtClean="0"/>
              <a:t>2000s</a:t>
            </a:r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r>
              <a:rPr lang="fi-FI" sz="2400" dirty="0" smtClean="0"/>
              <a:t>1990s</a:t>
            </a:r>
            <a:endParaRPr lang="fi-FI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8C986-E2EC-4828-92FA-A28A7667C20D}" type="datetime1">
              <a:rPr lang="fi-FI" smtClean="0"/>
              <a:t>25.1.2016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Koulutuksen tutkimuslaitos - Finnish Institute for Educational Research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789040"/>
            <a:ext cx="5305425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08920"/>
            <a:ext cx="2266082" cy="1236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80728"/>
            <a:ext cx="330517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73016"/>
            <a:ext cx="101758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00808"/>
            <a:ext cx="101758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2411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36904" cy="792088"/>
          </a:xfrm>
        </p:spPr>
        <p:txBody>
          <a:bodyPr/>
          <a:lstStyle/>
          <a:p>
            <a:r>
              <a:rPr lang="en-US" b="1" dirty="0"/>
              <a:t>The development of Finnish VET: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	further </a:t>
            </a:r>
            <a:r>
              <a:rPr lang="en-US" b="1" dirty="0"/>
              <a:t>and higher education </a:t>
            </a:r>
            <a:r>
              <a:rPr lang="en-US" b="1" dirty="0" smtClean="0"/>
              <a:t>opportunities  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i="1" dirty="0" smtClean="0">
              <a:solidFill>
                <a:srgbClr val="0070C0"/>
              </a:solidFill>
            </a:endParaRPr>
          </a:p>
          <a:p>
            <a:r>
              <a:rPr lang="fi-FI" b="1" i="1" dirty="0" smtClean="0">
                <a:solidFill>
                  <a:srgbClr val="0070C0"/>
                </a:solidFill>
              </a:rPr>
              <a:t>1960s </a:t>
            </a:r>
            <a:r>
              <a:rPr lang="fi-FI" b="1" i="1" dirty="0">
                <a:solidFill>
                  <a:srgbClr val="0070C0"/>
                </a:solidFill>
              </a:rPr>
              <a:t>and 1970s</a:t>
            </a:r>
            <a:r>
              <a:rPr lang="fi-FI" b="1" dirty="0" smtClean="0">
                <a:solidFill>
                  <a:srgbClr val="0070C0"/>
                </a:solidFill>
              </a:rPr>
              <a:t>: </a:t>
            </a:r>
            <a:r>
              <a:rPr lang="fi-FI" b="1" dirty="0" smtClean="0">
                <a:solidFill>
                  <a:srgbClr val="00B050"/>
                </a:solidFill>
              </a:rPr>
              <a:t>no </a:t>
            </a:r>
            <a:r>
              <a:rPr lang="fi-FI" b="1" dirty="0" err="1" smtClean="0">
                <a:solidFill>
                  <a:srgbClr val="00B050"/>
                </a:solidFill>
              </a:rPr>
              <a:t>access</a:t>
            </a:r>
            <a:endParaRPr lang="fi-FI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fi-FI" dirty="0"/>
          </a:p>
          <a:p>
            <a:r>
              <a:rPr lang="fi-FI" b="1" i="1" dirty="0" smtClean="0">
                <a:solidFill>
                  <a:srgbClr val="0070C0"/>
                </a:solidFill>
              </a:rPr>
              <a:t>1980s: </a:t>
            </a:r>
            <a:r>
              <a:rPr lang="fi-FI" b="1" i="1" dirty="0" err="1" smtClean="0">
                <a:solidFill>
                  <a:srgbClr val="00B050"/>
                </a:solidFill>
              </a:rPr>
              <a:t>parallel</a:t>
            </a:r>
            <a:r>
              <a:rPr lang="fi-FI" b="1" i="1" dirty="0" smtClean="0">
                <a:solidFill>
                  <a:srgbClr val="00B050"/>
                </a:solidFill>
              </a:rPr>
              <a:t> 2- and 3-year </a:t>
            </a:r>
            <a:r>
              <a:rPr lang="fi-FI" b="1" i="1" dirty="0" err="1" smtClean="0">
                <a:solidFill>
                  <a:srgbClr val="00B050"/>
                </a:solidFill>
              </a:rPr>
              <a:t>qualifications</a:t>
            </a:r>
            <a:r>
              <a:rPr lang="fi-FI" b="1" i="1" dirty="0" smtClean="0">
                <a:solidFill>
                  <a:srgbClr val="00B050"/>
                </a:solidFill>
              </a:rPr>
              <a:t>, </a:t>
            </a:r>
            <a:r>
              <a:rPr lang="fi-FI" b="1" i="1" dirty="0" err="1" smtClean="0">
                <a:solidFill>
                  <a:srgbClr val="00B050"/>
                </a:solidFill>
              </a:rPr>
              <a:t>only</a:t>
            </a:r>
            <a:r>
              <a:rPr lang="fi-FI" b="1" i="1" dirty="0" smtClean="0">
                <a:solidFill>
                  <a:srgbClr val="00B050"/>
                </a:solidFill>
              </a:rPr>
              <a:t> 3-year 	    		</a:t>
            </a:r>
            <a:r>
              <a:rPr lang="fi-FI" b="1" i="1" dirty="0" err="1" smtClean="0">
                <a:solidFill>
                  <a:srgbClr val="00B050"/>
                </a:solidFill>
              </a:rPr>
              <a:t>qualification</a:t>
            </a:r>
            <a:r>
              <a:rPr lang="fi-FI" b="1" i="1" dirty="0" smtClean="0">
                <a:solidFill>
                  <a:srgbClr val="00B050"/>
                </a:solidFill>
              </a:rPr>
              <a:t> </a:t>
            </a:r>
            <a:r>
              <a:rPr lang="fi-FI" b="1" i="1" dirty="0" err="1" smtClean="0">
                <a:solidFill>
                  <a:srgbClr val="00B050"/>
                </a:solidFill>
              </a:rPr>
              <a:t>gave</a:t>
            </a:r>
            <a:r>
              <a:rPr lang="fi-FI" b="1" i="1" dirty="0" smtClean="0">
                <a:solidFill>
                  <a:srgbClr val="00B050"/>
                </a:solidFill>
              </a:rPr>
              <a:t> </a:t>
            </a:r>
            <a:r>
              <a:rPr lang="fi-FI" b="1" i="1" dirty="0" err="1" smtClean="0">
                <a:solidFill>
                  <a:srgbClr val="00B050"/>
                </a:solidFill>
              </a:rPr>
              <a:t>eligibility</a:t>
            </a:r>
            <a:r>
              <a:rPr lang="fi-FI" b="1" i="1" dirty="0" smtClean="0">
                <a:solidFill>
                  <a:srgbClr val="00B050"/>
                </a:solidFill>
              </a:rPr>
              <a:t> to HE</a:t>
            </a:r>
          </a:p>
          <a:p>
            <a:endParaRPr lang="fi-FI" dirty="0"/>
          </a:p>
          <a:p>
            <a:pPr lvl="0"/>
            <a:r>
              <a:rPr lang="fi-FI" b="1" i="1" dirty="0">
                <a:solidFill>
                  <a:srgbClr val="0070C0"/>
                </a:solidFill>
              </a:rPr>
              <a:t>1990s: </a:t>
            </a:r>
            <a:r>
              <a:rPr lang="fi-FI" b="1" i="1" dirty="0" err="1">
                <a:solidFill>
                  <a:srgbClr val="00B050"/>
                </a:solidFill>
              </a:rPr>
              <a:t>eligibility</a:t>
            </a:r>
            <a:r>
              <a:rPr lang="fi-FI" b="1" i="1" dirty="0">
                <a:solidFill>
                  <a:srgbClr val="00B050"/>
                </a:solidFill>
              </a:rPr>
              <a:t> to </a:t>
            </a:r>
            <a:r>
              <a:rPr lang="fi-FI" b="1" i="1" dirty="0" err="1">
                <a:solidFill>
                  <a:srgbClr val="00B050"/>
                </a:solidFill>
              </a:rPr>
              <a:t>higher</a:t>
            </a:r>
            <a:r>
              <a:rPr lang="fi-FI" b="1" i="1" dirty="0">
                <a:solidFill>
                  <a:srgbClr val="00B050"/>
                </a:solidFill>
              </a:rPr>
              <a:t> </a:t>
            </a:r>
            <a:r>
              <a:rPr lang="fi-FI" b="1" i="1" dirty="0" err="1">
                <a:solidFill>
                  <a:srgbClr val="00B050"/>
                </a:solidFill>
              </a:rPr>
              <a:t>education</a:t>
            </a:r>
            <a:r>
              <a:rPr lang="fi-FI" b="1" i="1" dirty="0">
                <a:solidFill>
                  <a:srgbClr val="00B050"/>
                </a:solidFill>
              </a:rPr>
              <a:t> </a:t>
            </a:r>
          </a:p>
          <a:p>
            <a:pPr marL="0" lvl="0" indent="0">
              <a:buNone/>
            </a:pPr>
            <a:endParaRPr lang="fi-FI" dirty="0">
              <a:solidFill>
                <a:srgbClr val="000000"/>
              </a:solidFill>
            </a:endParaRPr>
          </a:p>
          <a:p>
            <a:pPr lvl="0"/>
            <a:r>
              <a:rPr lang="fi-FI" b="1" i="1" dirty="0">
                <a:solidFill>
                  <a:srgbClr val="0070C0"/>
                </a:solidFill>
              </a:rPr>
              <a:t>2000s, 2010s</a:t>
            </a:r>
            <a:r>
              <a:rPr lang="fi-FI" b="1" dirty="0">
                <a:solidFill>
                  <a:srgbClr val="000000"/>
                </a:solidFill>
              </a:rPr>
              <a:t>: </a:t>
            </a:r>
            <a:r>
              <a:rPr lang="fi-FI" b="1" i="1" dirty="0" err="1">
                <a:solidFill>
                  <a:srgbClr val="00B050"/>
                </a:solidFill>
              </a:rPr>
              <a:t>eligibility</a:t>
            </a:r>
            <a:r>
              <a:rPr lang="fi-FI" b="1" i="1" dirty="0">
                <a:solidFill>
                  <a:srgbClr val="00B050"/>
                </a:solidFill>
              </a:rPr>
              <a:t>, </a:t>
            </a:r>
            <a:r>
              <a:rPr lang="fi-FI" b="1" i="1" dirty="0" err="1">
                <a:solidFill>
                  <a:srgbClr val="00B050"/>
                </a:solidFill>
              </a:rPr>
              <a:t>individualisation</a:t>
            </a:r>
            <a:r>
              <a:rPr lang="fi-FI" b="1" i="1" dirty="0">
                <a:solidFill>
                  <a:srgbClr val="00B050"/>
                </a:solidFill>
              </a:rPr>
              <a:t>, </a:t>
            </a:r>
            <a:r>
              <a:rPr lang="fi-FI" b="1" i="1" dirty="0" err="1">
                <a:solidFill>
                  <a:srgbClr val="00B050"/>
                </a:solidFill>
              </a:rPr>
              <a:t>work-based</a:t>
            </a:r>
            <a:r>
              <a:rPr lang="fi-FI" b="1" i="1" dirty="0">
                <a:solidFill>
                  <a:srgbClr val="00B050"/>
                </a:solidFill>
              </a:rPr>
              <a:t> </a:t>
            </a:r>
            <a:r>
              <a:rPr lang="fi-FI" b="1" i="1" dirty="0" err="1">
                <a:solidFill>
                  <a:srgbClr val="00B050"/>
                </a:solidFill>
              </a:rPr>
              <a:t>learning</a:t>
            </a:r>
            <a:endParaRPr lang="fi-FI" b="1" i="1" dirty="0">
              <a:solidFill>
                <a:srgbClr val="00B050"/>
              </a:solidFill>
            </a:endParaRPr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8C986-E2EC-4828-92FA-A28A7667C20D}" type="datetime1">
              <a:rPr lang="fi-FI" smtClean="0"/>
              <a:t>25.1.2016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Koulutuksen tutkimuslaitos - Finnish Institute for Educational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689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development of Finnish VET: C</a:t>
            </a:r>
            <a:r>
              <a:rPr lang="en-US" b="1" dirty="0" smtClean="0"/>
              <a:t>hanges </a:t>
            </a:r>
            <a:r>
              <a:rPr lang="en-US" b="1" dirty="0"/>
              <a:t>in curriculum (general or/and vocational component)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4162425"/>
          </a:xfrm>
        </p:spPr>
        <p:txBody>
          <a:bodyPr/>
          <a:lstStyle/>
          <a:p>
            <a:pPr marL="0" indent="0">
              <a:buNone/>
            </a:pPr>
            <a:endParaRPr lang="fi-FI" b="1" i="1" dirty="0" smtClean="0">
              <a:solidFill>
                <a:srgbClr val="0070C0"/>
              </a:solidFill>
            </a:endParaRPr>
          </a:p>
          <a:p>
            <a:r>
              <a:rPr lang="fi-FI" b="1" i="1" dirty="0" smtClean="0">
                <a:solidFill>
                  <a:srgbClr val="0070C0"/>
                </a:solidFill>
              </a:rPr>
              <a:t>1990s</a:t>
            </a:r>
            <a:r>
              <a:rPr lang="fi-FI" b="1" i="1" dirty="0">
                <a:solidFill>
                  <a:srgbClr val="0070C0"/>
                </a:solidFill>
              </a:rPr>
              <a:t>: </a:t>
            </a:r>
            <a:r>
              <a:rPr lang="en-US" dirty="0"/>
              <a:t>Modularization of curriculum, flexibility and individual choice, development of internships in post-secondary VET. Polytechnics replace post-secondary </a:t>
            </a:r>
            <a:r>
              <a:rPr lang="en-US" dirty="0" smtClean="0"/>
              <a:t>VET; their </a:t>
            </a:r>
            <a:r>
              <a:rPr lang="en-US" dirty="0"/>
              <a:t>curriculum </a:t>
            </a:r>
            <a:r>
              <a:rPr lang="en-US" dirty="0" smtClean="0"/>
              <a:t>developed </a:t>
            </a:r>
            <a:r>
              <a:rPr lang="en-US" dirty="0"/>
              <a:t>to a higher level. </a:t>
            </a:r>
            <a:r>
              <a:rPr lang="en-US"/>
              <a:t>All </a:t>
            </a:r>
            <a:r>
              <a:rPr lang="en-US" smtClean="0"/>
              <a:t>IVET </a:t>
            </a:r>
            <a:r>
              <a:rPr lang="en-US" dirty="0" smtClean="0"/>
              <a:t>qualifications </a:t>
            </a:r>
            <a:r>
              <a:rPr lang="en-US" dirty="0"/>
              <a:t>extended to last 3 years (120 study credits</a:t>
            </a:r>
            <a:r>
              <a:rPr lang="en-US" dirty="0" smtClean="0"/>
              <a:t>).</a:t>
            </a:r>
          </a:p>
          <a:p>
            <a:endParaRPr lang="fi-FI" dirty="0"/>
          </a:p>
          <a:p>
            <a:r>
              <a:rPr lang="fi-FI" b="1" i="1" dirty="0" smtClean="0">
                <a:solidFill>
                  <a:srgbClr val="0070C0"/>
                </a:solidFill>
              </a:rPr>
              <a:t>2000s: </a:t>
            </a:r>
            <a:r>
              <a:rPr lang="en-US" dirty="0">
                <a:solidFill>
                  <a:srgbClr val="002060"/>
                </a:solidFill>
              </a:rPr>
              <a:t>Three-year VET gives eligibility to UAS and traditional </a:t>
            </a:r>
            <a:r>
              <a:rPr lang="en-US" dirty="0" smtClean="0">
                <a:solidFill>
                  <a:srgbClr val="002060"/>
                </a:solidFill>
              </a:rPr>
              <a:t>universities. </a:t>
            </a:r>
            <a:r>
              <a:rPr lang="fi-FI" dirty="0" smtClean="0">
                <a:solidFill>
                  <a:srgbClr val="002060"/>
                </a:solidFill>
              </a:rPr>
              <a:t>O</a:t>
            </a:r>
            <a:r>
              <a:rPr lang="en-US" dirty="0" smtClean="0"/>
              <a:t>n-the-job </a:t>
            </a:r>
            <a:r>
              <a:rPr lang="en-US" dirty="0"/>
              <a:t>learning and skills demonstrations adopted in </a:t>
            </a:r>
            <a:r>
              <a:rPr lang="en-US" dirty="0" smtClean="0"/>
              <a:t>curriculum since 2001.</a:t>
            </a:r>
          </a:p>
          <a:p>
            <a:endParaRPr lang="en-US" dirty="0"/>
          </a:p>
          <a:p>
            <a:r>
              <a:rPr lang="fi-FI" b="1" i="1" dirty="0" smtClean="0">
                <a:solidFill>
                  <a:srgbClr val="0070C0"/>
                </a:solidFill>
              </a:rPr>
              <a:t>2010s: </a:t>
            </a:r>
            <a:r>
              <a:rPr lang="en-US" dirty="0" smtClean="0"/>
              <a:t>Competence-based approach adopted since August 2015. </a:t>
            </a:r>
            <a:r>
              <a:rPr lang="en-US" dirty="0"/>
              <a:t>A shift from </a:t>
            </a:r>
            <a:r>
              <a:rPr lang="en-US" dirty="0" smtClean="0"/>
              <a:t>study credits </a:t>
            </a:r>
            <a:r>
              <a:rPr lang="en-US" dirty="0"/>
              <a:t>to competence </a:t>
            </a:r>
            <a:r>
              <a:rPr lang="en-US" dirty="0" smtClean="0"/>
              <a:t>points. </a:t>
            </a:r>
            <a:r>
              <a:rPr lang="en-US" dirty="0" err="1" smtClean="0"/>
              <a:t>Harmonisation</a:t>
            </a:r>
            <a:r>
              <a:rPr lang="en-US" dirty="0" smtClean="0"/>
              <a:t> with ECVET system in order to “enhance mobility and life-long learning”.</a:t>
            </a:r>
            <a:endParaRPr lang="fi-FI" dirty="0"/>
          </a:p>
          <a:p>
            <a:endParaRPr lang="fi-FI" dirty="0" smtClean="0"/>
          </a:p>
          <a:p>
            <a:endParaRPr lang="fi-FI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8C986-E2EC-4828-92FA-A28A7667C20D}" type="datetime1">
              <a:rPr lang="fi-FI" smtClean="0"/>
              <a:t>25.1.2016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Koulutuksen tutkimuslaitos - Finnish Institute for Educational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40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8C986-E2EC-4828-92FA-A28A7667C20D}" type="datetime1">
              <a:rPr lang="fi-FI" smtClean="0"/>
              <a:t>25.1.2016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Koulutuksen tutkimuslaitos - Finnish Institute for Educational Research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73" y="0"/>
            <a:ext cx="686955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eft Arrow 5"/>
          <p:cNvSpPr/>
          <p:nvPr/>
        </p:nvSpPr>
        <p:spPr>
          <a:xfrm rot="19662405">
            <a:off x="5163112" y="3212977"/>
            <a:ext cx="864096" cy="57606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85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5" y="476672"/>
            <a:ext cx="8136904" cy="1296144"/>
          </a:xfrm>
        </p:spPr>
        <p:txBody>
          <a:bodyPr/>
          <a:lstStyle/>
          <a:p>
            <a:r>
              <a:rPr lang="en-US" dirty="0"/>
              <a:t>What happened to participation in VET with respect to participation in general upper secondary studies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>
                <a:solidFill>
                  <a:schemeClr val="tx1"/>
                </a:solidFill>
              </a:rPr>
              <a:t>Direct transition to </a:t>
            </a:r>
            <a:r>
              <a:rPr lang="en-US" b="1" dirty="0" smtClean="0">
                <a:solidFill>
                  <a:schemeClr val="tx1"/>
                </a:solidFill>
              </a:rPr>
              <a:t>VET increased 2005</a:t>
            </a:r>
            <a:r>
              <a:rPr lang="en-US" b="1" dirty="0">
                <a:solidFill>
                  <a:schemeClr val="tx1"/>
                </a:solidFill>
              </a:rPr>
              <a:t>– 2012</a:t>
            </a:r>
            <a:endParaRPr lang="fi-FI" b="1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8C986-E2EC-4828-92FA-A28A7667C20D}" type="datetime1">
              <a:rPr lang="fi-FI" smtClean="0"/>
              <a:t>25.1.2016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Koulutuksen tutkimuslaitos - Finnish Institute for Educational Research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92908"/>
            <a:ext cx="8756958" cy="4665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7967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Some</a:t>
            </a:r>
            <a:r>
              <a:rPr lang="fi-FI" dirty="0" smtClean="0"/>
              <a:t> </a:t>
            </a:r>
            <a:r>
              <a:rPr lang="fi-FI" dirty="0" err="1" smtClean="0"/>
              <a:t>reasons</a:t>
            </a:r>
            <a:r>
              <a:rPr lang="fi-FI" dirty="0" smtClean="0"/>
              <a:t> </a:t>
            </a:r>
            <a:r>
              <a:rPr lang="fi-FI" dirty="0" err="1" smtClean="0"/>
              <a:t>behind</a:t>
            </a:r>
            <a:r>
              <a:rPr lang="fi-FI" dirty="0" smtClean="0"/>
              <a:t> </a:t>
            </a:r>
            <a:r>
              <a:rPr lang="fi-FI" dirty="0" err="1" smtClean="0"/>
              <a:t>increased</a:t>
            </a:r>
            <a:r>
              <a:rPr lang="fi-FI" dirty="0" smtClean="0"/>
              <a:t> </a:t>
            </a:r>
            <a:r>
              <a:rPr lang="fi-FI" dirty="0" err="1" smtClean="0"/>
              <a:t>participation</a:t>
            </a:r>
            <a:r>
              <a:rPr lang="fi-FI" dirty="0" smtClean="0"/>
              <a:t> in VET: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development of VET </a:t>
            </a:r>
            <a:r>
              <a:rPr lang="en-US" dirty="0"/>
              <a:t>towards the world of work during the last decade</a:t>
            </a:r>
            <a:r>
              <a:rPr lang="en-US" dirty="0" smtClean="0"/>
              <a:t>; adoption of on-the-job learning and skills demonstrations,</a:t>
            </a:r>
          </a:p>
          <a:p>
            <a:r>
              <a:rPr lang="en-US" dirty="0" smtClean="0"/>
              <a:t>skills competitions</a:t>
            </a:r>
            <a:r>
              <a:rPr lang="en-US" dirty="0"/>
              <a:t>, like the annual Finnish National Skills Competition </a:t>
            </a:r>
            <a:r>
              <a:rPr lang="en-US" dirty="0" smtClean="0"/>
              <a:t>'</a:t>
            </a:r>
            <a:r>
              <a:rPr lang="en-US" dirty="0" err="1" smtClean="0"/>
              <a:t>Taitaja</a:t>
            </a:r>
            <a:r>
              <a:rPr lang="en-US" dirty="0" smtClean="0"/>
              <a:t>‘; improved prestige</a:t>
            </a:r>
          </a:p>
          <a:p>
            <a:r>
              <a:rPr lang="en-US" dirty="0" smtClean="0"/>
              <a:t>international exchange </a:t>
            </a:r>
            <a:r>
              <a:rPr lang="en-US" dirty="0" err="1" smtClean="0"/>
              <a:t>programmes</a:t>
            </a:r>
            <a:r>
              <a:rPr lang="en-US" dirty="0" smtClean="0"/>
              <a:t>,</a:t>
            </a:r>
          </a:p>
          <a:p>
            <a:r>
              <a:rPr lang="en-US" dirty="0" smtClean="0"/>
              <a:t>eligibility to  </a:t>
            </a:r>
            <a:r>
              <a:rPr lang="en-US" dirty="0"/>
              <a:t>higher education </a:t>
            </a:r>
            <a:r>
              <a:rPr lang="en-US" dirty="0" smtClean="0"/>
              <a:t>that </a:t>
            </a:r>
            <a:r>
              <a:rPr lang="en-US" dirty="0"/>
              <a:t>VET </a:t>
            </a:r>
            <a:r>
              <a:rPr lang="en-US" dirty="0" smtClean="0"/>
              <a:t>offers,</a:t>
            </a:r>
          </a:p>
          <a:p>
            <a:r>
              <a:rPr lang="en-US" dirty="0" smtClean="0"/>
              <a:t>enhanced higher education opportunities: </a:t>
            </a:r>
            <a:r>
              <a:rPr lang="en-US" dirty="0"/>
              <a:t>establishment </a:t>
            </a:r>
            <a:r>
              <a:rPr lang="en-US" dirty="0" smtClean="0"/>
              <a:t>of </a:t>
            </a:r>
            <a:r>
              <a:rPr lang="en-US" dirty="0"/>
              <a:t>universities of applied sciences in the </a:t>
            </a:r>
            <a:r>
              <a:rPr lang="en-US" dirty="0" smtClean="0"/>
              <a:t>1990s</a:t>
            </a:r>
          </a:p>
          <a:p>
            <a:r>
              <a:rPr lang="en-US" dirty="0" err="1" smtClean="0"/>
              <a:t>individualised</a:t>
            </a:r>
            <a:r>
              <a:rPr lang="en-US" dirty="0" smtClean="0"/>
              <a:t> </a:t>
            </a:r>
            <a:r>
              <a:rPr lang="en-US" dirty="0"/>
              <a:t>study </a:t>
            </a:r>
            <a:r>
              <a:rPr lang="en-US" dirty="0" err="1" smtClean="0"/>
              <a:t>programmes</a:t>
            </a:r>
            <a:r>
              <a:rPr lang="en-US" dirty="0" smtClean="0"/>
              <a:t>, enhanced provision of VET as part of inclusive youth policies in order to keep youth active-&gt; provision of VET as part of welfare state policy aiming to equality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8C986-E2EC-4828-92FA-A28A7667C20D}" type="datetime1">
              <a:rPr lang="fi-FI" smtClean="0"/>
              <a:t>25.1.2016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Koulutuksen tutkimuslaitos - Finnish Institute for Educational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986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What</a:t>
            </a:r>
            <a:r>
              <a:rPr lang="fi-FI" dirty="0" smtClean="0"/>
              <a:t> </a:t>
            </a:r>
            <a:r>
              <a:rPr lang="fi-FI" dirty="0" err="1" smtClean="0"/>
              <a:t>happened</a:t>
            </a:r>
            <a:r>
              <a:rPr lang="fi-FI" dirty="0" smtClean="0"/>
              <a:t> to </a:t>
            </a:r>
            <a:r>
              <a:rPr lang="fi-FI" dirty="0" err="1" smtClean="0"/>
              <a:t>apprenticeship</a:t>
            </a:r>
            <a:r>
              <a:rPr lang="fi-FI" dirty="0" smtClean="0"/>
              <a:t> </a:t>
            </a:r>
            <a:r>
              <a:rPr lang="fi-FI" dirty="0" err="1" smtClean="0"/>
              <a:t>training</a:t>
            </a:r>
            <a:r>
              <a:rPr lang="fi-FI" dirty="0" smtClean="0"/>
              <a:t> ?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8C986-E2EC-4828-92FA-A28A7667C20D}" type="datetime1">
              <a:rPr lang="fi-FI" smtClean="0"/>
              <a:t>25.1.2016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Koulutuksen tutkimuslaitos - Finnish Institute for Educational Research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26220"/>
            <a:ext cx="8289154" cy="5647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6156176" y="4437112"/>
            <a:ext cx="1152128" cy="57606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C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95772" y="4590256"/>
            <a:ext cx="2160240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877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 The Finnish model compared to other Nordic countries:</a:t>
            </a:r>
            <a:br>
              <a:rPr lang="en-US" dirty="0"/>
            </a:br>
            <a:r>
              <a:rPr lang="en-US" dirty="0"/>
              <a:t>	participation, transition to working life and HE</a:t>
            </a:r>
            <a:br>
              <a:rPr lang="en-US" dirty="0"/>
            </a:b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 smtClean="0"/>
          </a:p>
          <a:p>
            <a:r>
              <a:rPr lang="fi-FI" dirty="0" err="1" smtClean="0"/>
              <a:t>Since</a:t>
            </a:r>
            <a:r>
              <a:rPr lang="fi-FI" dirty="0" smtClean="0"/>
              <a:t> 1999/2000 </a:t>
            </a:r>
            <a:r>
              <a:rPr lang="fi-FI" dirty="0" err="1" smtClean="0"/>
              <a:t>participation</a:t>
            </a:r>
            <a:r>
              <a:rPr lang="fi-FI" dirty="0" smtClean="0"/>
              <a:t> in VET </a:t>
            </a:r>
            <a:r>
              <a:rPr lang="fi-FI" dirty="0" err="1" smtClean="0"/>
              <a:t>has</a:t>
            </a:r>
            <a:r>
              <a:rPr lang="fi-FI" dirty="0" smtClean="0"/>
              <a:t> </a:t>
            </a:r>
            <a:r>
              <a:rPr lang="fi-FI" dirty="0" err="1" smtClean="0"/>
              <a:t>increased</a:t>
            </a:r>
            <a:r>
              <a:rPr lang="fi-FI" dirty="0" smtClean="0"/>
              <a:t> in Finland </a:t>
            </a:r>
          </a:p>
          <a:p>
            <a:pPr marL="0" indent="0">
              <a:buNone/>
            </a:pPr>
            <a:r>
              <a:rPr lang="fi-FI" dirty="0" smtClean="0"/>
              <a:t>							and </a:t>
            </a:r>
            <a:r>
              <a:rPr lang="fi-FI" dirty="0" err="1" smtClean="0"/>
              <a:t>Sweden</a:t>
            </a:r>
            <a:r>
              <a:rPr lang="fi-FI" dirty="0" smtClean="0"/>
              <a:t>; </a:t>
            </a:r>
          </a:p>
          <a:p>
            <a:r>
              <a:rPr lang="fi-FI" dirty="0" smtClean="0"/>
              <a:t> </a:t>
            </a:r>
            <a:r>
              <a:rPr lang="fi-FI" dirty="0" err="1" smtClean="0"/>
              <a:t>It</a:t>
            </a:r>
            <a:r>
              <a:rPr lang="fi-FI" dirty="0" smtClean="0"/>
              <a:t> </a:t>
            </a:r>
            <a:r>
              <a:rPr lang="fi-FI" dirty="0" err="1" smtClean="0"/>
              <a:t>has</a:t>
            </a:r>
            <a:r>
              <a:rPr lang="fi-FI" dirty="0" smtClean="0"/>
              <a:t> </a:t>
            </a:r>
            <a:r>
              <a:rPr lang="fi-FI" dirty="0" err="1" smtClean="0"/>
              <a:t>decreased</a:t>
            </a:r>
            <a:r>
              <a:rPr lang="fi-FI" dirty="0" smtClean="0"/>
              <a:t> in </a:t>
            </a:r>
            <a:r>
              <a:rPr lang="fi-FI" dirty="0" err="1" smtClean="0"/>
              <a:t>Denmark</a:t>
            </a:r>
            <a:r>
              <a:rPr lang="fi-FI" dirty="0" smtClean="0"/>
              <a:t> and </a:t>
            </a:r>
            <a:r>
              <a:rPr lang="fi-FI" dirty="0" err="1" smtClean="0"/>
              <a:t>Norway</a:t>
            </a:r>
            <a:r>
              <a:rPr lang="fi-FI" dirty="0" smtClean="0"/>
              <a:t> and UK and Germany</a:t>
            </a:r>
          </a:p>
          <a:p>
            <a:pPr marL="0" indent="0">
              <a:buNone/>
            </a:pPr>
            <a:r>
              <a:rPr lang="fi-FI" dirty="0" smtClean="0"/>
              <a:t>	(</a:t>
            </a:r>
            <a:r>
              <a:rPr lang="fi-FI" dirty="0" err="1" smtClean="0"/>
              <a:t>Paper</a:t>
            </a:r>
            <a:r>
              <a:rPr lang="fi-FI" dirty="0" smtClean="0"/>
              <a:t>: </a:t>
            </a:r>
            <a:r>
              <a:rPr lang="fi-FI" dirty="0" err="1" smtClean="0"/>
              <a:t>Table</a:t>
            </a:r>
            <a:r>
              <a:rPr lang="fi-FI" dirty="0" smtClean="0"/>
              <a:t> 2)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sz="2400" dirty="0" smtClean="0">
                <a:solidFill>
                  <a:srgbClr val="0070C0"/>
                </a:solidFill>
              </a:rPr>
              <a:t>-&gt; </a:t>
            </a:r>
            <a:r>
              <a:rPr lang="fi-FI" sz="2400" dirty="0" err="1" smtClean="0">
                <a:solidFill>
                  <a:srgbClr val="0070C0"/>
                </a:solidFill>
              </a:rPr>
              <a:t>Despite</a:t>
            </a:r>
            <a:r>
              <a:rPr lang="fi-FI" sz="2400" dirty="0" smtClean="0">
                <a:solidFill>
                  <a:srgbClr val="0070C0"/>
                </a:solidFill>
              </a:rPr>
              <a:t> </a:t>
            </a:r>
            <a:r>
              <a:rPr lang="fi-FI" sz="2400" dirty="0" err="1" smtClean="0">
                <a:solidFill>
                  <a:srgbClr val="0070C0"/>
                </a:solidFill>
              </a:rPr>
              <a:t>increased</a:t>
            </a:r>
            <a:r>
              <a:rPr lang="fi-FI" sz="2400" dirty="0" smtClean="0">
                <a:solidFill>
                  <a:srgbClr val="0070C0"/>
                </a:solidFill>
              </a:rPr>
              <a:t> </a:t>
            </a:r>
            <a:r>
              <a:rPr lang="fi-FI" sz="2400" dirty="0" err="1" smtClean="0">
                <a:solidFill>
                  <a:srgbClr val="0070C0"/>
                </a:solidFill>
              </a:rPr>
              <a:t>participation</a:t>
            </a:r>
            <a:r>
              <a:rPr lang="fi-FI" sz="2400" dirty="0" smtClean="0">
                <a:solidFill>
                  <a:srgbClr val="0070C0"/>
                </a:solidFill>
              </a:rPr>
              <a:t>, </a:t>
            </a:r>
            <a:r>
              <a:rPr lang="fi-FI" sz="2400" dirty="0" err="1" smtClean="0">
                <a:solidFill>
                  <a:srgbClr val="0070C0"/>
                </a:solidFill>
              </a:rPr>
              <a:t>transitions</a:t>
            </a:r>
            <a:r>
              <a:rPr lang="fi-FI" sz="2400" dirty="0" smtClean="0">
                <a:solidFill>
                  <a:srgbClr val="0070C0"/>
                </a:solidFill>
              </a:rPr>
              <a:t> to </a:t>
            </a:r>
            <a:r>
              <a:rPr lang="fi-FI" sz="2400" dirty="0" err="1" smtClean="0">
                <a:solidFill>
                  <a:srgbClr val="0070C0"/>
                </a:solidFill>
              </a:rPr>
              <a:t>working</a:t>
            </a:r>
            <a:r>
              <a:rPr lang="fi-FI" sz="2400" dirty="0" smtClean="0">
                <a:solidFill>
                  <a:srgbClr val="0070C0"/>
                </a:solidFill>
              </a:rPr>
              <a:t> life </a:t>
            </a:r>
            <a:r>
              <a:rPr lang="fi-FI" sz="2400" dirty="0" err="1" smtClean="0">
                <a:solidFill>
                  <a:srgbClr val="0070C0"/>
                </a:solidFill>
              </a:rPr>
              <a:t>have</a:t>
            </a:r>
            <a:r>
              <a:rPr lang="fi-FI" sz="2400" dirty="0" smtClean="0">
                <a:solidFill>
                  <a:srgbClr val="0070C0"/>
                </a:solidFill>
              </a:rPr>
              <a:t> </a:t>
            </a:r>
            <a:r>
              <a:rPr lang="fi-FI" sz="2400" dirty="0" err="1" smtClean="0">
                <a:solidFill>
                  <a:srgbClr val="0070C0"/>
                </a:solidFill>
              </a:rPr>
              <a:t>not</a:t>
            </a:r>
            <a:r>
              <a:rPr lang="fi-FI" sz="2400" dirty="0" smtClean="0">
                <a:solidFill>
                  <a:srgbClr val="0070C0"/>
                </a:solidFill>
              </a:rPr>
              <a:t> </a:t>
            </a:r>
            <a:r>
              <a:rPr lang="fi-FI" sz="2400" dirty="0" err="1" smtClean="0">
                <a:solidFill>
                  <a:srgbClr val="0070C0"/>
                </a:solidFill>
              </a:rPr>
              <a:t>been</a:t>
            </a:r>
            <a:r>
              <a:rPr lang="fi-FI" sz="2400" dirty="0" smtClean="0">
                <a:solidFill>
                  <a:srgbClr val="0070C0"/>
                </a:solidFill>
              </a:rPr>
              <a:t> </a:t>
            </a:r>
            <a:r>
              <a:rPr lang="fi-FI" sz="2400" dirty="0" err="1" smtClean="0">
                <a:solidFill>
                  <a:srgbClr val="0070C0"/>
                </a:solidFill>
              </a:rPr>
              <a:t>quite</a:t>
            </a:r>
            <a:r>
              <a:rPr lang="fi-FI" sz="2400" dirty="0" smtClean="0">
                <a:solidFill>
                  <a:srgbClr val="0070C0"/>
                </a:solidFill>
              </a:rPr>
              <a:t> as </a:t>
            </a:r>
            <a:r>
              <a:rPr lang="fi-FI" sz="2400" dirty="0" err="1" smtClean="0">
                <a:solidFill>
                  <a:srgbClr val="0070C0"/>
                </a:solidFill>
              </a:rPr>
              <a:t>succesfull</a:t>
            </a:r>
            <a:r>
              <a:rPr lang="fi-FI" sz="2400" dirty="0" smtClean="0">
                <a:solidFill>
                  <a:srgbClr val="0070C0"/>
                </a:solidFill>
              </a:rPr>
              <a:t> as in </a:t>
            </a:r>
            <a:r>
              <a:rPr lang="fi-FI" sz="2400" dirty="0" err="1" smtClean="0">
                <a:solidFill>
                  <a:srgbClr val="0070C0"/>
                </a:solidFill>
              </a:rPr>
              <a:t>other</a:t>
            </a:r>
            <a:r>
              <a:rPr lang="fi-FI" sz="2400" dirty="0" smtClean="0">
                <a:solidFill>
                  <a:srgbClr val="0070C0"/>
                </a:solidFill>
              </a:rPr>
              <a:t> </a:t>
            </a:r>
            <a:r>
              <a:rPr lang="fi-FI" sz="2400" dirty="0" err="1" smtClean="0">
                <a:solidFill>
                  <a:srgbClr val="0070C0"/>
                </a:solidFill>
              </a:rPr>
              <a:t>countries</a:t>
            </a:r>
            <a:r>
              <a:rPr lang="fi-FI" sz="2400" dirty="0" smtClean="0">
                <a:solidFill>
                  <a:srgbClr val="0070C0"/>
                </a:solidFill>
              </a:rPr>
              <a:t> (</a:t>
            </a:r>
            <a:r>
              <a:rPr lang="fi-FI" sz="2400" dirty="0" err="1" smtClean="0">
                <a:solidFill>
                  <a:srgbClr val="0070C0"/>
                </a:solidFill>
              </a:rPr>
              <a:t>Paper</a:t>
            </a:r>
            <a:r>
              <a:rPr lang="fi-FI" sz="2400" dirty="0" smtClean="0">
                <a:solidFill>
                  <a:srgbClr val="0070C0"/>
                </a:solidFill>
              </a:rPr>
              <a:t>: </a:t>
            </a:r>
            <a:r>
              <a:rPr lang="fi-FI" sz="2400" dirty="0" err="1" smtClean="0">
                <a:solidFill>
                  <a:srgbClr val="0070C0"/>
                </a:solidFill>
              </a:rPr>
              <a:t>Table</a:t>
            </a:r>
            <a:r>
              <a:rPr lang="fi-FI" sz="2400" dirty="0" smtClean="0">
                <a:solidFill>
                  <a:srgbClr val="0070C0"/>
                </a:solidFill>
              </a:rPr>
              <a:t> 3), </a:t>
            </a:r>
          </a:p>
          <a:p>
            <a:pPr marL="0" indent="0" algn="ctr">
              <a:buNone/>
            </a:pPr>
            <a:r>
              <a:rPr lang="fi-FI" sz="4400" i="1" dirty="0" err="1" smtClean="0">
                <a:solidFill>
                  <a:srgbClr val="99CC00"/>
                </a:solidFill>
              </a:rPr>
              <a:t>why</a:t>
            </a:r>
            <a:r>
              <a:rPr lang="fi-FI" sz="4400" i="1" dirty="0" smtClean="0">
                <a:solidFill>
                  <a:srgbClr val="99CC00"/>
                </a:solidFill>
              </a:rPr>
              <a:t>?</a:t>
            </a:r>
            <a:endParaRPr lang="fi-FI" sz="4400" i="1" dirty="0">
              <a:solidFill>
                <a:srgbClr val="99CC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8C986-E2EC-4828-92FA-A28A7667C20D}" type="datetime1">
              <a:rPr lang="fi-FI" smtClean="0"/>
              <a:t>25.1.2016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Koulutuksen tutkimuslaitos - Finnish Institute for Educational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319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0299" y="476672"/>
            <a:ext cx="7858125" cy="638845"/>
          </a:xfrm>
        </p:spPr>
        <p:txBody>
          <a:bodyPr anchor="t"/>
          <a:lstStyle/>
          <a:p>
            <a:pPr eaLnBrk="1" hangingPunct="1"/>
            <a:r>
              <a:rPr lang="fi-FI" dirty="0" err="1" smtClean="0"/>
              <a:t>Finnish</a:t>
            </a:r>
            <a:r>
              <a:rPr lang="fi-FI" dirty="0" smtClean="0"/>
              <a:t> Institute for </a:t>
            </a:r>
            <a:r>
              <a:rPr lang="fi-FI" dirty="0" err="1" smtClean="0"/>
              <a:t>Educational</a:t>
            </a:r>
            <a:r>
              <a:rPr lang="fi-FI" dirty="0" smtClean="0"/>
              <a:t> </a:t>
            </a:r>
            <a:r>
              <a:rPr lang="fi-FI" dirty="0" err="1" smtClean="0"/>
              <a:t>Research</a:t>
            </a:r>
            <a:r>
              <a:rPr lang="fi-FI" dirty="0" smtClean="0"/>
              <a:t>, FIER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68" y="1268760"/>
            <a:ext cx="6192664" cy="4032448"/>
          </a:xfrm>
        </p:spPr>
        <p:txBody>
          <a:bodyPr/>
          <a:lstStyle/>
          <a:p>
            <a:pPr eaLnBrk="1" hangingPunct="1"/>
            <a:r>
              <a:rPr lang="fi-FI" sz="2000" dirty="0" smtClean="0"/>
              <a:t>A national </a:t>
            </a:r>
            <a:r>
              <a:rPr lang="fi-FI" sz="2000" dirty="0" err="1" smtClean="0"/>
              <a:t>centre</a:t>
            </a:r>
            <a:r>
              <a:rPr lang="fi-FI" sz="2000" dirty="0" smtClean="0"/>
              <a:t> for </a:t>
            </a:r>
            <a:r>
              <a:rPr lang="fi-FI" sz="2000" dirty="0" err="1" smtClean="0"/>
              <a:t>educational</a:t>
            </a:r>
            <a:r>
              <a:rPr lang="fi-FI" sz="2000" dirty="0" smtClean="0"/>
              <a:t> </a:t>
            </a:r>
            <a:r>
              <a:rPr lang="fi-FI" sz="2000" dirty="0" err="1" smtClean="0"/>
              <a:t>research</a:t>
            </a:r>
            <a:r>
              <a:rPr lang="fi-FI" sz="2000" dirty="0" smtClean="0"/>
              <a:t>, </a:t>
            </a:r>
            <a:r>
              <a:rPr lang="fi-FI" sz="2000" dirty="0" err="1" smtClean="0"/>
              <a:t>established</a:t>
            </a:r>
            <a:r>
              <a:rPr lang="fi-FI" sz="2000" dirty="0" smtClean="0"/>
              <a:t> in 1968</a:t>
            </a:r>
          </a:p>
          <a:p>
            <a:pPr eaLnBrk="1" hangingPunct="1"/>
            <a:r>
              <a:rPr lang="fi-FI" sz="2000" dirty="0" smtClean="0"/>
              <a:t>A </a:t>
            </a:r>
            <a:r>
              <a:rPr lang="fi-FI" sz="2000" dirty="0" err="1" smtClean="0"/>
              <a:t>multidisciplinary</a:t>
            </a:r>
            <a:r>
              <a:rPr lang="fi-FI" sz="2000" dirty="0" smtClean="0"/>
              <a:t> </a:t>
            </a:r>
            <a:r>
              <a:rPr lang="fi-FI" sz="2000" dirty="0" err="1" smtClean="0"/>
              <a:t>research</a:t>
            </a:r>
            <a:r>
              <a:rPr lang="fi-FI" sz="2000" dirty="0" smtClean="0"/>
              <a:t> </a:t>
            </a:r>
            <a:r>
              <a:rPr lang="fi-FI" sz="2000" dirty="0" err="1" smtClean="0"/>
              <a:t>institute</a:t>
            </a:r>
            <a:r>
              <a:rPr lang="fi-FI" sz="2000" dirty="0" smtClean="0"/>
              <a:t> </a:t>
            </a:r>
            <a:r>
              <a:rPr lang="fi-FI" sz="2000" dirty="0" err="1" smtClean="0"/>
              <a:t>based</a:t>
            </a:r>
            <a:r>
              <a:rPr lang="fi-FI" sz="2000" dirty="0" smtClean="0"/>
              <a:t> </a:t>
            </a:r>
            <a:br>
              <a:rPr lang="fi-FI" sz="2000" dirty="0" smtClean="0"/>
            </a:br>
            <a:r>
              <a:rPr lang="fi-FI" sz="2000" dirty="0" smtClean="0"/>
              <a:t>at the </a:t>
            </a:r>
            <a:r>
              <a:rPr lang="fi-FI" sz="2000" dirty="0" err="1" smtClean="0"/>
              <a:t>University</a:t>
            </a:r>
            <a:r>
              <a:rPr lang="fi-FI" sz="2000" dirty="0" smtClean="0"/>
              <a:t> of Jyväskylä</a:t>
            </a:r>
          </a:p>
          <a:p>
            <a:pPr eaLnBrk="1" hangingPunct="1"/>
            <a:r>
              <a:rPr lang="fi-FI" sz="2000" dirty="0" smtClean="0"/>
              <a:t>Mission: </a:t>
            </a:r>
            <a:r>
              <a:rPr lang="fi-FI" sz="2000" dirty="0"/>
              <a:t>t</a:t>
            </a:r>
            <a:r>
              <a:rPr lang="fi-FI" sz="2000" dirty="0" smtClean="0"/>
              <a:t>o </a:t>
            </a:r>
            <a:r>
              <a:rPr lang="fi-FI" sz="2000" dirty="0" err="1" smtClean="0"/>
              <a:t>develop</a:t>
            </a:r>
            <a:r>
              <a:rPr lang="fi-FI" sz="2000" dirty="0" smtClean="0"/>
              <a:t> </a:t>
            </a:r>
            <a:r>
              <a:rPr lang="fi-FI" sz="2000" dirty="0" err="1" smtClean="0"/>
              <a:t>education</a:t>
            </a:r>
            <a:r>
              <a:rPr lang="fi-FI" sz="2000" dirty="0" smtClean="0"/>
              <a:t> </a:t>
            </a:r>
          </a:p>
          <a:p>
            <a:pPr marL="0" indent="0" eaLnBrk="1" hangingPunct="1">
              <a:buNone/>
            </a:pPr>
            <a:r>
              <a:rPr lang="fi-FI" sz="2000" dirty="0" smtClean="0"/>
              <a:t>	</a:t>
            </a:r>
            <a:r>
              <a:rPr lang="fi-FI" sz="2000" dirty="0" err="1" smtClean="0"/>
              <a:t>through</a:t>
            </a:r>
            <a:r>
              <a:rPr lang="fi-FI" sz="2000" dirty="0" smtClean="0"/>
              <a:t> </a:t>
            </a:r>
            <a:r>
              <a:rPr lang="fi-FI" sz="2000" dirty="0" err="1" smtClean="0"/>
              <a:t>scientific</a:t>
            </a:r>
            <a:r>
              <a:rPr lang="fi-FI" sz="2000" dirty="0" smtClean="0"/>
              <a:t> </a:t>
            </a:r>
            <a:r>
              <a:rPr lang="fi-FI" sz="2000" dirty="0" err="1" smtClean="0"/>
              <a:t>research</a:t>
            </a:r>
            <a:endParaRPr lang="fi-FI" sz="2000" dirty="0" smtClean="0"/>
          </a:p>
          <a:p>
            <a:pPr eaLnBrk="1" hangingPunct="1"/>
            <a:r>
              <a:rPr lang="fi-FI" sz="2000" dirty="0" err="1" smtClean="0"/>
              <a:t>Research</a:t>
            </a:r>
            <a:r>
              <a:rPr lang="fi-FI" sz="2000" dirty="0" smtClean="0"/>
              <a:t> </a:t>
            </a:r>
            <a:r>
              <a:rPr lang="fi-FI" sz="2000" dirty="0" err="1" smtClean="0"/>
              <a:t>areas</a:t>
            </a:r>
            <a:r>
              <a:rPr lang="fi-FI" sz="2000" dirty="0" smtClean="0"/>
              <a:t>:</a:t>
            </a:r>
          </a:p>
          <a:p>
            <a:pPr lvl="1"/>
            <a:r>
              <a:rPr lang="fi-FI" dirty="0" err="1" smtClean="0"/>
              <a:t>Educational</a:t>
            </a:r>
            <a:r>
              <a:rPr lang="fi-FI" dirty="0" smtClean="0"/>
              <a:t> </a:t>
            </a:r>
            <a:r>
              <a:rPr lang="fi-FI" dirty="0" err="1" smtClean="0"/>
              <a:t>systems</a:t>
            </a:r>
            <a:r>
              <a:rPr lang="fi-FI" dirty="0" smtClean="0"/>
              <a:t> and </a:t>
            </a:r>
            <a:r>
              <a:rPr lang="fi-FI" dirty="0" err="1" smtClean="0"/>
              <a:t>society</a:t>
            </a:r>
            <a:endParaRPr lang="fi-FI" dirty="0" smtClean="0"/>
          </a:p>
          <a:p>
            <a:pPr lvl="1"/>
            <a:r>
              <a:rPr lang="fi-FI" dirty="0" err="1" smtClean="0"/>
              <a:t>Education</a:t>
            </a:r>
            <a:r>
              <a:rPr lang="fi-FI" dirty="0" smtClean="0"/>
              <a:t> and the </a:t>
            </a:r>
            <a:r>
              <a:rPr lang="fi-FI" dirty="0" err="1" smtClean="0"/>
              <a:t>world</a:t>
            </a:r>
            <a:r>
              <a:rPr lang="fi-FI" dirty="0" smtClean="0"/>
              <a:t> of </a:t>
            </a:r>
            <a:r>
              <a:rPr lang="fi-FI" dirty="0" err="1" smtClean="0"/>
              <a:t>work</a:t>
            </a:r>
            <a:endParaRPr lang="fi-FI" dirty="0" smtClean="0"/>
          </a:p>
          <a:p>
            <a:pPr lvl="1"/>
            <a:r>
              <a:rPr lang="fi-FI" dirty="0" smtClean="0"/>
              <a:t>Learning, </a:t>
            </a:r>
            <a:r>
              <a:rPr lang="fi-FI" dirty="0" err="1" smtClean="0"/>
              <a:t>teaching</a:t>
            </a:r>
            <a:r>
              <a:rPr lang="fi-FI" dirty="0" smtClean="0"/>
              <a:t> and </a:t>
            </a:r>
          </a:p>
          <a:p>
            <a:pPr lvl="1"/>
            <a:r>
              <a:rPr lang="fi-FI" dirty="0" err="1" smtClean="0"/>
              <a:t>learning</a:t>
            </a:r>
            <a:r>
              <a:rPr lang="fi-FI" dirty="0" smtClean="0"/>
              <a:t> </a:t>
            </a:r>
            <a:r>
              <a:rPr lang="fi-FI" dirty="0" err="1" smtClean="0"/>
              <a:t>environments</a:t>
            </a:r>
            <a:endParaRPr lang="fi-FI" dirty="0" smtClean="0"/>
          </a:p>
          <a:p>
            <a:pPr eaLnBrk="1" hangingPunct="1">
              <a:buFontTx/>
              <a:buNone/>
            </a:pPr>
            <a:endParaRPr lang="en-US" sz="1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493" y="2492896"/>
            <a:ext cx="3713068" cy="322235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136904" cy="638845"/>
          </a:xfrm>
        </p:spPr>
        <p:txBody>
          <a:bodyPr/>
          <a:lstStyle/>
          <a:p>
            <a:r>
              <a:rPr lang="en-US" dirty="0"/>
              <a:t>II The Finnish model compared to other Nordic countries: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smtClean="0"/>
              <a:t>expansion of HE and transition </a:t>
            </a:r>
            <a:r>
              <a:rPr lang="en-US" dirty="0"/>
              <a:t>to </a:t>
            </a:r>
            <a:r>
              <a:rPr lang="en-US" dirty="0" smtClean="0"/>
              <a:t>HE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8C986-E2EC-4828-92FA-A28A7667C20D}" type="datetime1">
              <a:rPr lang="fi-FI" smtClean="0"/>
              <a:t>25.1.2016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Koulutuksen tutkimuslaitos - Finnish Institute for Educational Research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41690"/>
            <a:ext cx="8475052" cy="57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782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Why</a:t>
            </a:r>
            <a:r>
              <a:rPr lang="fi-FI" dirty="0" smtClean="0"/>
              <a:t> </a:t>
            </a:r>
            <a:r>
              <a:rPr lang="fi-FI" dirty="0" err="1" smtClean="0"/>
              <a:t>employment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</a:t>
            </a:r>
            <a:r>
              <a:rPr lang="fi-FI" dirty="0" err="1" smtClean="0"/>
              <a:t>Finnish</a:t>
            </a:r>
            <a:r>
              <a:rPr lang="fi-FI" dirty="0" smtClean="0"/>
              <a:t> VET is </a:t>
            </a:r>
            <a:r>
              <a:rPr lang="fi-FI" dirty="0" err="1" smtClean="0"/>
              <a:t>worse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 </a:t>
            </a:r>
            <a:r>
              <a:rPr lang="fi-FI" dirty="0" err="1" smtClean="0"/>
              <a:t>than</a:t>
            </a:r>
            <a:r>
              <a:rPr lang="fi-FI" dirty="0" smtClean="0"/>
              <a:t> in </a:t>
            </a:r>
            <a:r>
              <a:rPr lang="fi-FI" dirty="0" err="1" smtClean="0"/>
              <a:t>other</a:t>
            </a:r>
            <a:r>
              <a:rPr lang="fi-FI" dirty="0" smtClean="0"/>
              <a:t> </a:t>
            </a:r>
            <a:r>
              <a:rPr lang="fi-FI" dirty="0" err="1" smtClean="0"/>
              <a:t>countries</a:t>
            </a:r>
            <a:r>
              <a:rPr lang="fi-FI" dirty="0" smtClean="0"/>
              <a:t>?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8C986-E2EC-4828-92FA-A28A7667C20D}" type="datetime1">
              <a:rPr lang="fi-FI" smtClean="0"/>
              <a:t>25.1.2016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Koulutuksen tutkimuslaitos - Finnish Institute for Educational Research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9144000" cy="50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640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Transitions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VET to </a:t>
            </a:r>
            <a:r>
              <a:rPr lang="fi-FI" dirty="0"/>
              <a:t>HE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Eligibility</a:t>
            </a:r>
            <a:r>
              <a:rPr lang="fi-FI" dirty="0" smtClean="0"/>
              <a:t> to HE  and the establishment of UAS is </a:t>
            </a:r>
            <a:r>
              <a:rPr lang="fi-FI" dirty="0" err="1" smtClean="0"/>
              <a:t>reflected</a:t>
            </a:r>
            <a:r>
              <a:rPr lang="fi-FI" dirty="0" smtClean="0"/>
              <a:t> in </a:t>
            </a:r>
            <a:r>
              <a:rPr lang="fi-FI" dirty="0" err="1" smtClean="0"/>
              <a:t>relatively</a:t>
            </a:r>
            <a:r>
              <a:rPr lang="fi-FI" dirty="0" smtClean="0"/>
              <a:t> </a:t>
            </a:r>
            <a:r>
              <a:rPr lang="fi-FI" dirty="0" err="1" smtClean="0"/>
              <a:t>high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r>
              <a:rPr lang="fi-FI" dirty="0" smtClean="0"/>
              <a:t> of </a:t>
            </a:r>
            <a:r>
              <a:rPr lang="fi-FI" dirty="0" err="1" smtClean="0"/>
              <a:t>participation</a:t>
            </a:r>
            <a:r>
              <a:rPr lang="fi-FI" dirty="0" smtClean="0"/>
              <a:t> </a:t>
            </a:r>
            <a:r>
              <a:rPr lang="fi-FI" dirty="0" err="1" smtClean="0"/>
              <a:t>compared</a:t>
            </a:r>
            <a:r>
              <a:rPr lang="fi-FI" dirty="0" smtClean="0"/>
              <a:t> to </a:t>
            </a:r>
            <a:r>
              <a:rPr lang="fi-FI" dirty="0" err="1" smtClean="0"/>
              <a:t>Denmark</a:t>
            </a:r>
            <a:r>
              <a:rPr lang="fi-FI" dirty="0" smtClean="0"/>
              <a:t> and </a:t>
            </a:r>
            <a:r>
              <a:rPr lang="fi-FI" dirty="0" err="1" smtClean="0"/>
              <a:t>Norway</a:t>
            </a:r>
            <a:r>
              <a:rPr lang="fi-FI" dirty="0" smtClean="0"/>
              <a:t> (</a:t>
            </a:r>
            <a:r>
              <a:rPr lang="fi-FI" dirty="0" err="1" smtClean="0"/>
              <a:t>Table</a:t>
            </a:r>
            <a:r>
              <a:rPr lang="fi-FI" dirty="0" smtClean="0"/>
              <a:t> 4)</a:t>
            </a:r>
          </a:p>
          <a:p>
            <a:endParaRPr lang="fi-FI" dirty="0"/>
          </a:p>
          <a:p>
            <a:pPr marL="0" indent="0">
              <a:buNone/>
            </a:pPr>
            <a:r>
              <a:rPr lang="en-US" dirty="0" smtClean="0"/>
              <a:t>Comparisons of Nordic VET confirm that transition </a:t>
            </a:r>
            <a:r>
              <a:rPr lang="en-US" dirty="0"/>
              <a:t>patterns to HE and to the world of work are :</a:t>
            </a:r>
          </a:p>
          <a:p>
            <a:r>
              <a:rPr lang="en-US" dirty="0" smtClean="0"/>
              <a:t>country </a:t>
            </a:r>
            <a:r>
              <a:rPr lang="en-US" dirty="0"/>
              <a:t>and field specific, </a:t>
            </a:r>
          </a:p>
          <a:p>
            <a:endParaRPr lang="en-US" dirty="0"/>
          </a:p>
          <a:p>
            <a:r>
              <a:rPr lang="en-US" dirty="0"/>
              <a:t>dependent on the linkages between education system and </a:t>
            </a:r>
            <a:r>
              <a:rPr lang="en-US" dirty="0" err="1"/>
              <a:t>labour</a:t>
            </a:r>
            <a:r>
              <a:rPr lang="en-US" dirty="0"/>
              <a:t> market and how transition system has </a:t>
            </a:r>
            <a:r>
              <a:rPr lang="en-US" dirty="0" smtClean="0"/>
              <a:t>developed </a:t>
            </a:r>
            <a:r>
              <a:rPr lang="en-US" dirty="0"/>
              <a:t>with respect to that particular </a:t>
            </a:r>
            <a:r>
              <a:rPr lang="en-US" dirty="0" smtClean="0"/>
              <a:t>occupation/vocation/profession</a:t>
            </a:r>
          </a:p>
          <a:p>
            <a:endParaRPr lang="en-US" dirty="0"/>
          </a:p>
          <a:p>
            <a:r>
              <a:rPr lang="en-US" dirty="0" smtClean="0"/>
              <a:t>More and more dependent on global economy and development, provision of skilled </a:t>
            </a:r>
            <a:r>
              <a:rPr lang="en-US" dirty="0" err="1" smtClean="0"/>
              <a:t>labour</a:t>
            </a:r>
            <a:r>
              <a:rPr lang="en-US" dirty="0" smtClean="0"/>
              <a:t> force</a:t>
            </a:r>
            <a:endParaRPr lang="en-US" dirty="0"/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8C986-E2EC-4828-92FA-A28A7667C20D}" type="datetime1">
              <a:rPr lang="fi-FI" smtClean="0"/>
              <a:t>25.1.2016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Koulutuksen tutkimuslaitos - Finnish Institute for Educational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4962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 challenges and the future of the Finnish IVET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Diverse</a:t>
            </a:r>
            <a:r>
              <a:rPr lang="fi-FI" dirty="0" smtClean="0"/>
              <a:t> </a:t>
            </a:r>
            <a:r>
              <a:rPr lang="fi-FI" dirty="0" err="1" smtClean="0"/>
              <a:t>student</a:t>
            </a:r>
            <a:r>
              <a:rPr lang="fi-FI" dirty="0" smtClean="0"/>
              <a:t> </a:t>
            </a:r>
            <a:r>
              <a:rPr lang="fi-FI" dirty="0" err="1" smtClean="0"/>
              <a:t>population</a:t>
            </a:r>
            <a:r>
              <a:rPr lang="fi-FI" dirty="0" smtClean="0"/>
              <a:t>: </a:t>
            </a:r>
            <a:r>
              <a:rPr lang="fi-FI" dirty="0" err="1" smtClean="0"/>
              <a:t>from</a:t>
            </a:r>
            <a:r>
              <a:rPr lang="fi-FI" dirty="0" smtClean="0"/>
              <a:t> </a:t>
            </a:r>
            <a:r>
              <a:rPr lang="fi-FI" dirty="0" err="1" smtClean="0"/>
              <a:t>ambitious</a:t>
            </a:r>
            <a:r>
              <a:rPr lang="fi-FI" dirty="0" smtClean="0"/>
              <a:t> </a:t>
            </a:r>
            <a:r>
              <a:rPr lang="fi-FI" dirty="0" err="1" smtClean="0"/>
              <a:t>Skills</a:t>
            </a:r>
            <a:r>
              <a:rPr lang="fi-FI" dirty="0" smtClean="0"/>
              <a:t> </a:t>
            </a:r>
            <a:r>
              <a:rPr lang="fi-FI" dirty="0" err="1" smtClean="0"/>
              <a:t>competitors</a:t>
            </a:r>
            <a:r>
              <a:rPr lang="fi-FI" dirty="0" smtClean="0"/>
              <a:t>, </a:t>
            </a:r>
            <a:r>
              <a:rPr lang="fi-FI" dirty="0" err="1" smtClean="0"/>
              <a:t>completors</a:t>
            </a:r>
            <a:r>
              <a:rPr lang="fi-FI" dirty="0" smtClean="0"/>
              <a:t> of </a:t>
            </a:r>
            <a:r>
              <a:rPr lang="fi-FI" dirty="0" err="1" smtClean="0"/>
              <a:t>double</a:t>
            </a:r>
            <a:r>
              <a:rPr lang="fi-FI" dirty="0" smtClean="0"/>
              <a:t> </a:t>
            </a:r>
            <a:r>
              <a:rPr lang="fi-FI" dirty="0" err="1" smtClean="0"/>
              <a:t>qualifications</a:t>
            </a:r>
            <a:r>
              <a:rPr lang="fi-FI" dirty="0" smtClean="0"/>
              <a:t> to </a:t>
            </a:r>
            <a:r>
              <a:rPr lang="fi-FI" dirty="0" err="1" smtClean="0"/>
              <a:t>second</a:t>
            </a:r>
            <a:r>
              <a:rPr lang="fi-FI" dirty="0" smtClean="0"/>
              <a:t> </a:t>
            </a:r>
            <a:r>
              <a:rPr lang="fi-FI" dirty="0" err="1" smtClean="0"/>
              <a:t>chance</a:t>
            </a:r>
            <a:r>
              <a:rPr lang="fi-FI" dirty="0" smtClean="0"/>
              <a:t> </a:t>
            </a:r>
            <a:r>
              <a:rPr lang="fi-FI" dirty="0" err="1" smtClean="0"/>
              <a:t>students</a:t>
            </a:r>
            <a:r>
              <a:rPr lang="fi-FI" dirty="0" smtClean="0"/>
              <a:t> (</a:t>
            </a:r>
            <a:r>
              <a:rPr lang="fi-FI" dirty="0" err="1" smtClean="0"/>
              <a:t>youth</a:t>
            </a:r>
            <a:r>
              <a:rPr lang="fi-FI" dirty="0" smtClean="0"/>
              <a:t> </a:t>
            </a:r>
            <a:r>
              <a:rPr lang="fi-FI" dirty="0" err="1" smtClean="0"/>
              <a:t>guarantee</a:t>
            </a:r>
            <a:r>
              <a:rPr lang="fi-FI" dirty="0" smtClean="0"/>
              <a:t>) </a:t>
            </a:r>
          </a:p>
          <a:p>
            <a:r>
              <a:rPr lang="fi-FI" dirty="0" err="1" smtClean="0"/>
              <a:t>Dropping</a:t>
            </a:r>
            <a:r>
              <a:rPr lang="fi-FI" dirty="0" smtClean="0"/>
              <a:t> out, </a:t>
            </a:r>
            <a:r>
              <a:rPr lang="fi-FI" dirty="0" err="1" smtClean="0"/>
              <a:t>decreased</a:t>
            </a:r>
            <a:r>
              <a:rPr lang="fi-FI" dirty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13% (in 2000/2001) to 9% (in 2012)</a:t>
            </a:r>
          </a:p>
          <a:p>
            <a:r>
              <a:rPr lang="fi-FI" dirty="0" err="1" smtClean="0"/>
              <a:t>Recession</a:t>
            </a:r>
            <a:r>
              <a:rPr lang="fi-FI" dirty="0" smtClean="0"/>
              <a:t> -&gt; </a:t>
            </a:r>
            <a:r>
              <a:rPr lang="fi-FI" dirty="0" err="1" smtClean="0"/>
              <a:t>financing</a:t>
            </a:r>
            <a:r>
              <a:rPr lang="fi-FI" dirty="0" smtClean="0"/>
              <a:t> of VET</a:t>
            </a:r>
          </a:p>
          <a:p>
            <a:r>
              <a:rPr lang="en-US" dirty="0" smtClean="0"/>
              <a:t>Restructuring </a:t>
            </a:r>
            <a:r>
              <a:rPr lang="en-US" dirty="0"/>
              <a:t>of the network of upper secondary education providers and regional accessibility</a:t>
            </a:r>
            <a:endParaRPr lang="fi-FI" dirty="0" smtClean="0"/>
          </a:p>
          <a:p>
            <a:r>
              <a:rPr lang="fi-FI" dirty="0" err="1" smtClean="0"/>
              <a:t>Reorganisation</a:t>
            </a:r>
            <a:r>
              <a:rPr lang="fi-FI" dirty="0" smtClean="0"/>
              <a:t> of </a:t>
            </a:r>
            <a:r>
              <a:rPr lang="fi-FI" dirty="0" err="1" smtClean="0"/>
              <a:t>adult</a:t>
            </a:r>
            <a:r>
              <a:rPr lang="fi-FI" dirty="0" smtClean="0"/>
              <a:t> and </a:t>
            </a:r>
            <a:r>
              <a:rPr lang="fi-FI" dirty="0" err="1" smtClean="0"/>
              <a:t>youth</a:t>
            </a:r>
            <a:r>
              <a:rPr lang="fi-FI" dirty="0" smtClean="0"/>
              <a:t> </a:t>
            </a:r>
            <a:r>
              <a:rPr lang="fi-FI" dirty="0" err="1" smtClean="0"/>
              <a:t>education</a:t>
            </a:r>
            <a:endParaRPr lang="fi-FI" dirty="0" smtClean="0"/>
          </a:p>
          <a:p>
            <a:r>
              <a:rPr lang="fi-FI" dirty="0" err="1" smtClean="0"/>
              <a:t>Urbanisation</a:t>
            </a:r>
            <a:r>
              <a:rPr lang="fi-FI" dirty="0" smtClean="0"/>
              <a:t>: </a:t>
            </a:r>
            <a:r>
              <a:rPr lang="fi-FI" dirty="0" err="1" smtClean="0"/>
              <a:t>curriculum</a:t>
            </a:r>
            <a:r>
              <a:rPr lang="fi-FI" dirty="0" smtClean="0"/>
              <a:t> </a:t>
            </a:r>
            <a:r>
              <a:rPr lang="fi-FI" dirty="0" err="1" smtClean="0"/>
              <a:t>renewal</a:t>
            </a:r>
            <a:endParaRPr lang="fi-FI" dirty="0" smtClean="0"/>
          </a:p>
          <a:p>
            <a:r>
              <a:rPr lang="fi-FI" dirty="0" err="1" smtClean="0"/>
              <a:t>Immigration</a:t>
            </a:r>
            <a:r>
              <a:rPr lang="fi-FI" dirty="0" smtClean="0"/>
              <a:t>: </a:t>
            </a:r>
            <a:r>
              <a:rPr lang="fi-FI" dirty="0" err="1" smtClean="0"/>
              <a:t>language</a:t>
            </a:r>
            <a:r>
              <a:rPr lang="fi-FI" dirty="0" smtClean="0"/>
              <a:t> </a:t>
            </a:r>
            <a:r>
              <a:rPr lang="fi-FI" dirty="0" err="1" smtClean="0"/>
              <a:t>studies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8C986-E2EC-4828-92FA-A28A7667C20D}" type="datetime1">
              <a:rPr lang="fi-FI" smtClean="0"/>
              <a:t>25.1.2016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Koulutuksen tutkimuslaitos - Finnish Institute for Educational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9561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80919" cy="638845"/>
          </a:xfrm>
        </p:spPr>
        <p:txBody>
          <a:bodyPr/>
          <a:lstStyle/>
          <a:p>
            <a:r>
              <a:rPr lang="fi-FI" dirty="0" err="1" smtClean="0"/>
              <a:t>Share</a:t>
            </a:r>
            <a:r>
              <a:rPr lang="fi-FI" dirty="0" smtClean="0"/>
              <a:t> of </a:t>
            </a:r>
            <a:r>
              <a:rPr lang="fi-FI" dirty="0" err="1" smtClean="0"/>
              <a:t>foreign</a:t>
            </a:r>
            <a:r>
              <a:rPr lang="fi-FI" dirty="0" smtClean="0"/>
              <a:t> </a:t>
            </a:r>
            <a:r>
              <a:rPr lang="fi-FI" dirty="0" err="1" smtClean="0"/>
              <a:t>citizens</a:t>
            </a:r>
            <a:r>
              <a:rPr lang="fi-FI" dirty="0" smtClean="0"/>
              <a:t> in EU-27 </a:t>
            </a:r>
            <a:r>
              <a:rPr lang="fi-FI" dirty="0" err="1" smtClean="0"/>
              <a:t>countries</a:t>
            </a:r>
            <a:r>
              <a:rPr lang="fi-FI" dirty="0" smtClean="0"/>
              <a:t> (%) in 2011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8C986-E2EC-4828-92FA-A28A7667C20D}" type="datetime1">
              <a:rPr lang="fi-FI" smtClean="0"/>
              <a:t>25.1.2016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Koulutuksen tutkimuslaitos - Finnish Institute for Educational Research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9439"/>
            <a:ext cx="8368684" cy="5037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Left Arrow 2"/>
          <p:cNvSpPr/>
          <p:nvPr/>
        </p:nvSpPr>
        <p:spPr>
          <a:xfrm>
            <a:off x="3491880" y="4914540"/>
            <a:ext cx="1224136" cy="360040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8962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Financing</a:t>
            </a:r>
            <a:r>
              <a:rPr lang="fi-FI" dirty="0" smtClean="0"/>
              <a:t> of VET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8C986-E2EC-4828-92FA-A28A7667C20D}" type="datetime1">
              <a:rPr lang="fi-FI" smtClean="0"/>
              <a:t>25.1.2016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Koulutuksen tutkimuslaitos - Finnish Institute for Educational Research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How the </a:t>
            </a:r>
            <a:r>
              <a:rPr lang="en-US" dirty="0" smtClean="0"/>
              <a:t>Finnish </a:t>
            </a:r>
            <a:r>
              <a:rPr lang="en-US" dirty="0"/>
              <a:t>Association for the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Development </a:t>
            </a:r>
            <a:r>
              <a:rPr lang="en-US" dirty="0"/>
              <a:t>of Vocational Education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and </a:t>
            </a:r>
            <a:r>
              <a:rPr lang="en-US" dirty="0"/>
              <a:t>Training AMKE </a:t>
            </a:r>
            <a:r>
              <a:rPr lang="en-US" dirty="0" smtClean="0"/>
              <a:t>ry </a:t>
            </a:r>
            <a:r>
              <a:rPr lang="fi-FI" dirty="0" smtClean="0"/>
              <a:t> </a:t>
            </a:r>
            <a:r>
              <a:rPr lang="fi-FI" dirty="0" err="1" smtClean="0"/>
              <a:t>has</a:t>
            </a:r>
            <a:r>
              <a:rPr lang="fi-FI" dirty="0" smtClean="0"/>
              <a:t> </a:t>
            </a:r>
            <a:r>
              <a:rPr lang="fi-FI" dirty="0" err="1" smtClean="0"/>
              <a:t>tried</a:t>
            </a:r>
            <a:r>
              <a:rPr lang="fi-FI" dirty="0" smtClean="0"/>
              <a:t> to </a:t>
            </a:r>
            <a:r>
              <a:rPr lang="fi-FI" dirty="0" err="1" smtClean="0"/>
              <a:t>picture</a:t>
            </a:r>
            <a:r>
              <a:rPr lang="fi-FI" dirty="0" smtClean="0"/>
              <a:t> </a:t>
            </a:r>
          </a:p>
          <a:p>
            <a:pPr marL="0" indent="0">
              <a:buNone/>
            </a:pPr>
            <a:r>
              <a:rPr lang="fi-FI" dirty="0" smtClean="0"/>
              <a:t>The </a:t>
            </a:r>
            <a:r>
              <a:rPr lang="fi-FI" dirty="0" err="1" smtClean="0"/>
              <a:t>effect</a:t>
            </a:r>
            <a:r>
              <a:rPr lang="fi-FI" dirty="0" smtClean="0"/>
              <a:t> of </a:t>
            </a:r>
            <a:r>
              <a:rPr lang="fi-FI" dirty="0" err="1" smtClean="0"/>
              <a:t>financial</a:t>
            </a:r>
            <a:r>
              <a:rPr lang="fi-FI" dirty="0" smtClean="0"/>
              <a:t> </a:t>
            </a:r>
          </a:p>
          <a:p>
            <a:pPr marL="0" indent="0">
              <a:buNone/>
            </a:pPr>
            <a:r>
              <a:rPr lang="fi-FI" dirty="0" err="1" smtClean="0"/>
              <a:t>cut-backs</a:t>
            </a:r>
            <a:r>
              <a:rPr lang="fi-FI" dirty="0" smtClean="0"/>
              <a:t> </a:t>
            </a:r>
            <a:r>
              <a:rPr lang="fi-FI" dirty="0" err="1" smtClean="0"/>
              <a:t>introduced</a:t>
            </a:r>
            <a:r>
              <a:rPr lang="fi-FI" dirty="0" smtClean="0"/>
              <a:t> </a:t>
            </a:r>
            <a:r>
              <a:rPr lang="fi-FI" dirty="0" err="1" smtClean="0"/>
              <a:t>recently</a:t>
            </a:r>
            <a:r>
              <a:rPr lang="fi-FI" dirty="0" smtClean="0"/>
              <a:t>:</a:t>
            </a:r>
            <a:endParaRPr lang="fi-FI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0"/>
            <a:ext cx="27226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1867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0" i="1" dirty="0" err="1" smtClean="0"/>
              <a:t>Thank</a:t>
            </a:r>
            <a:r>
              <a:rPr lang="fi-FI" b="0" i="1" dirty="0" smtClean="0"/>
              <a:t> </a:t>
            </a:r>
            <a:r>
              <a:rPr lang="fi-FI" b="0" i="1" dirty="0" err="1" smtClean="0"/>
              <a:t>you</a:t>
            </a:r>
            <a:r>
              <a:rPr lang="fi-FI" b="0" i="1" dirty="0" smtClean="0"/>
              <a:t> </a:t>
            </a:r>
            <a:br>
              <a:rPr lang="fi-FI" b="0" i="1" dirty="0" smtClean="0"/>
            </a:br>
            <a:r>
              <a:rPr lang="fi-FI" b="0" i="1" dirty="0" smtClean="0"/>
              <a:t>for </a:t>
            </a:r>
            <a:r>
              <a:rPr lang="fi-FI" b="0" i="1" dirty="0" err="1" smtClean="0"/>
              <a:t>your</a:t>
            </a:r>
            <a:r>
              <a:rPr lang="fi-FI" b="0" i="1" dirty="0" smtClean="0"/>
              <a:t> </a:t>
            </a:r>
            <a:r>
              <a:rPr lang="fi-FI" b="0" i="1" dirty="0" err="1" smtClean="0"/>
              <a:t>interest</a:t>
            </a:r>
            <a:r>
              <a:rPr lang="fi-FI" b="0" i="1" dirty="0" smtClean="0"/>
              <a:t>!</a:t>
            </a:r>
            <a:endParaRPr lang="fi-FI" b="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3" y="2348880"/>
            <a:ext cx="7344816" cy="936104"/>
          </a:xfrm>
        </p:spPr>
        <p:txBody>
          <a:bodyPr/>
          <a:lstStyle/>
          <a:p>
            <a:r>
              <a:rPr lang="en-US" dirty="0" smtClean="0"/>
              <a:t>ktl.jyu.fi/en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637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 The </a:t>
            </a:r>
            <a:r>
              <a:rPr lang="en-US" dirty="0"/>
              <a:t>development of Finnish provision of IVET in relation to the education </a:t>
            </a:r>
            <a:r>
              <a:rPr lang="en-US" dirty="0" smtClean="0"/>
              <a:t>system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II The </a:t>
            </a:r>
            <a:r>
              <a:rPr lang="en-US" dirty="0"/>
              <a:t>Finnish model compared to other Nordic </a:t>
            </a:r>
            <a:r>
              <a:rPr lang="en-US" dirty="0" smtClean="0"/>
              <a:t>countries: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transition </a:t>
            </a:r>
            <a:r>
              <a:rPr lang="en-US" dirty="0"/>
              <a:t>to working life and higher </a:t>
            </a:r>
            <a:r>
              <a:rPr lang="en-US" dirty="0" smtClean="0"/>
              <a:t>education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III Present </a:t>
            </a:r>
            <a:r>
              <a:rPr lang="en-US" dirty="0"/>
              <a:t>challenges and the future of the Finnish IVET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8C986-E2EC-4828-92FA-A28A7667C20D}" type="datetime1">
              <a:rPr lang="fi-FI" smtClean="0"/>
              <a:t>25.1.2016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Koulutuksen tutkimuslaitos - Finnish Institute for Educational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696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Some</a:t>
            </a:r>
            <a:r>
              <a:rPr lang="fi-FI" dirty="0" smtClean="0"/>
              <a:t> </a:t>
            </a:r>
            <a:r>
              <a:rPr lang="fi-FI" dirty="0" err="1" smtClean="0"/>
              <a:t>historical</a:t>
            </a:r>
            <a:r>
              <a:rPr lang="fi-FI" dirty="0" smtClean="0"/>
              <a:t> </a:t>
            </a:r>
            <a:r>
              <a:rPr lang="fi-FI" dirty="0" err="1" smtClean="0"/>
              <a:t>turning</a:t>
            </a:r>
            <a:r>
              <a:rPr lang="fi-FI" dirty="0" smtClean="0"/>
              <a:t> </a:t>
            </a:r>
            <a:r>
              <a:rPr lang="fi-FI" dirty="0" err="1" smtClean="0"/>
              <a:t>points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8C986-E2EC-4828-92FA-A28A7667C20D}" type="datetime1">
              <a:rPr lang="fi-FI" smtClean="0"/>
              <a:t>25.1.2016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51920" y="5733256"/>
            <a:ext cx="4896544" cy="835819"/>
          </a:xfrm>
        </p:spPr>
        <p:txBody>
          <a:bodyPr/>
          <a:lstStyle/>
          <a:p>
            <a:r>
              <a:rPr lang="en-US" sz="2000" i="1" dirty="0" smtClean="0">
                <a:solidFill>
                  <a:srgbClr val="00B050"/>
                </a:solidFill>
              </a:rPr>
              <a:t>Map from 1880 </a:t>
            </a:r>
          </a:p>
          <a:p>
            <a:r>
              <a:rPr lang="en-US" dirty="0" smtClean="0"/>
              <a:t>adopted </a:t>
            </a:r>
            <a:r>
              <a:rPr lang="en-US" dirty="0" err="1" smtClean="0"/>
              <a:t>from:https</a:t>
            </a:r>
            <a:r>
              <a:rPr lang="en-US" dirty="0"/>
              <a:t>://fi.wikipedia.org/wiki/Ruotsin_historialliset_p%C3%A4%C3%A4alueet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Part</a:t>
            </a:r>
            <a:r>
              <a:rPr lang="fi-FI" dirty="0" smtClean="0"/>
              <a:t> of </a:t>
            </a:r>
            <a:r>
              <a:rPr lang="fi-FI" dirty="0" err="1" smtClean="0"/>
              <a:t>Sweden</a:t>
            </a:r>
            <a:r>
              <a:rPr lang="fi-FI" dirty="0" smtClean="0"/>
              <a:t> </a:t>
            </a:r>
            <a:r>
              <a:rPr lang="fi-FI" dirty="0" err="1" smtClean="0"/>
              <a:t>until</a:t>
            </a:r>
            <a:r>
              <a:rPr lang="fi-FI" dirty="0" smtClean="0"/>
              <a:t> 1808: </a:t>
            </a:r>
          </a:p>
          <a:p>
            <a:pPr marL="0" indent="0">
              <a:buNone/>
            </a:pPr>
            <a:r>
              <a:rPr lang="fi-FI" dirty="0" smtClean="0"/>
              <a:t>(</a:t>
            </a:r>
            <a:r>
              <a:rPr lang="sv-SE" dirty="0"/>
              <a:t>Götaland, Svealand, </a:t>
            </a: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Norrland </a:t>
            </a:r>
            <a:r>
              <a:rPr lang="sv-SE" dirty="0"/>
              <a:t>and </a:t>
            </a:r>
            <a:r>
              <a:rPr lang="sv-SE" i="1" u="sng" dirty="0" smtClean="0">
                <a:solidFill>
                  <a:srgbClr val="0070C0"/>
                </a:solidFill>
              </a:rPr>
              <a:t>Österland</a:t>
            </a:r>
            <a:r>
              <a:rPr lang="sv-SE" dirty="0" smtClean="0"/>
              <a:t>).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err="1" smtClean="0"/>
              <a:t>Part</a:t>
            </a:r>
            <a:r>
              <a:rPr lang="fi-FI" dirty="0" smtClean="0"/>
              <a:t> of </a:t>
            </a:r>
            <a:r>
              <a:rPr lang="fi-FI" dirty="0" err="1" smtClean="0"/>
              <a:t>Russia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	1809-1917</a:t>
            </a:r>
          </a:p>
          <a:p>
            <a:endParaRPr lang="fi-FI" dirty="0"/>
          </a:p>
          <a:p>
            <a:r>
              <a:rPr lang="fi-FI" dirty="0" err="1" smtClean="0"/>
              <a:t>Became</a:t>
            </a:r>
            <a:r>
              <a:rPr lang="fi-FI" dirty="0" smtClean="0"/>
              <a:t> </a:t>
            </a:r>
            <a:r>
              <a:rPr lang="fi-FI" dirty="0" err="1" smtClean="0"/>
              <a:t>independent</a:t>
            </a:r>
            <a:r>
              <a:rPr lang="fi-FI" dirty="0" smtClean="0"/>
              <a:t> </a:t>
            </a:r>
          </a:p>
          <a:p>
            <a:pPr marL="0" indent="0">
              <a:buNone/>
            </a:pPr>
            <a:r>
              <a:rPr lang="fi-FI" dirty="0" smtClean="0"/>
              <a:t>	 in 1917 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World </a:t>
            </a:r>
            <a:r>
              <a:rPr lang="fi-FI" dirty="0" err="1" smtClean="0"/>
              <a:t>war</a:t>
            </a:r>
            <a:r>
              <a:rPr lang="fi-FI" dirty="0" smtClean="0"/>
              <a:t> II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1028" name="Picture 4" descr="C:\Users\vimaha\AppData\Local\Microsoft\Windows\Temporary Internet Files\Content.IE5\NGSF25YQ\Norra_sverige_och_finland_under_unionstid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904634"/>
            <a:ext cx="4608512" cy="469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own Arrow 6"/>
          <p:cNvSpPr/>
          <p:nvPr/>
        </p:nvSpPr>
        <p:spPr>
          <a:xfrm rot="1271553">
            <a:off x="7775745" y="2928440"/>
            <a:ext cx="288032" cy="64807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3026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Side-step:Nordic</a:t>
            </a:r>
            <a:r>
              <a:rPr lang="fi-FI" dirty="0" smtClean="0"/>
              <a:t> dimension in the </a:t>
            </a:r>
            <a:r>
              <a:rPr lang="fi-FI" dirty="0" err="1" smtClean="0"/>
              <a:t>Finnish</a:t>
            </a:r>
            <a:r>
              <a:rPr lang="fi-FI" dirty="0" smtClean="0"/>
              <a:t> culture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Proportion of </a:t>
            </a:r>
            <a:r>
              <a:rPr lang="fi-FI" dirty="0" err="1" smtClean="0"/>
              <a:t>Swedish-speakers</a:t>
            </a:r>
            <a:r>
              <a:rPr lang="fi-FI" dirty="0" smtClean="0"/>
              <a:t> in </a:t>
            </a:r>
            <a:r>
              <a:rPr lang="fi-FI" dirty="0" err="1" smtClean="0"/>
              <a:t>Finnish</a:t>
            </a:r>
            <a:r>
              <a:rPr lang="fi-FI" dirty="0" smtClean="0"/>
              <a:t> </a:t>
            </a:r>
            <a:r>
              <a:rPr lang="fi-FI" dirty="0" err="1" smtClean="0"/>
              <a:t>population</a:t>
            </a:r>
            <a:r>
              <a:rPr lang="fi-FI" dirty="0" smtClean="0"/>
              <a:t> </a:t>
            </a:r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dirty="0" err="1" smtClean="0"/>
              <a:t>has</a:t>
            </a:r>
            <a:r>
              <a:rPr lang="fi-FI" dirty="0" smtClean="0"/>
              <a:t> </a:t>
            </a:r>
            <a:r>
              <a:rPr lang="fi-FI" dirty="0" err="1" smtClean="0"/>
              <a:t>decreased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</a:t>
            </a:r>
            <a:r>
              <a:rPr lang="fi-FI" dirty="0" smtClean="0">
                <a:solidFill>
                  <a:srgbClr val="FF0000"/>
                </a:solidFill>
              </a:rPr>
              <a:t>13%</a:t>
            </a:r>
            <a:r>
              <a:rPr lang="fi-FI" dirty="0" smtClean="0"/>
              <a:t> (in 1900) to </a:t>
            </a:r>
            <a:r>
              <a:rPr lang="fi-FI" dirty="0" smtClean="0">
                <a:solidFill>
                  <a:srgbClr val="00B050"/>
                </a:solidFill>
              </a:rPr>
              <a:t>&gt;6% </a:t>
            </a:r>
            <a:r>
              <a:rPr lang="fi-FI" dirty="0" smtClean="0"/>
              <a:t>(in 2013)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At </a:t>
            </a:r>
            <a:r>
              <a:rPr lang="fi-FI" dirty="0" err="1" smtClean="0"/>
              <a:t>present</a:t>
            </a:r>
            <a:r>
              <a:rPr lang="fi-FI" dirty="0" smtClean="0"/>
              <a:t> the </a:t>
            </a:r>
            <a:r>
              <a:rPr lang="fi-FI" dirty="0" err="1" smtClean="0"/>
              <a:t>size</a:t>
            </a:r>
            <a:r>
              <a:rPr lang="fi-FI" dirty="0" smtClean="0"/>
              <a:t> of </a:t>
            </a:r>
            <a:r>
              <a:rPr lang="fi-FI" dirty="0" err="1" smtClean="0"/>
              <a:t>Swedish-speaking</a:t>
            </a:r>
            <a:r>
              <a:rPr lang="fi-FI" dirty="0" smtClean="0"/>
              <a:t> </a:t>
            </a:r>
            <a:r>
              <a:rPr lang="fi-FI" dirty="0" err="1" smtClean="0"/>
              <a:t>minority</a:t>
            </a:r>
            <a:r>
              <a:rPr lang="fi-FI" dirty="0" smtClean="0"/>
              <a:t> (5,4% in 2014) is as big as </a:t>
            </a:r>
            <a:r>
              <a:rPr lang="fi-FI" dirty="0" err="1" smtClean="0"/>
              <a:t>other</a:t>
            </a:r>
            <a:r>
              <a:rPr lang="fi-FI" dirty="0" smtClean="0"/>
              <a:t> </a:t>
            </a:r>
            <a:r>
              <a:rPr lang="fi-FI" dirty="0" err="1" smtClean="0"/>
              <a:t>minorities</a:t>
            </a:r>
            <a:r>
              <a:rPr lang="fi-FI" dirty="0" smtClean="0"/>
              <a:t> in </a:t>
            </a:r>
            <a:r>
              <a:rPr lang="fi-FI" dirty="0" err="1" smtClean="0"/>
              <a:t>sum</a:t>
            </a:r>
            <a:r>
              <a:rPr lang="fi-FI" dirty="0" smtClean="0"/>
              <a:t>, </a:t>
            </a:r>
            <a:r>
              <a:rPr lang="fi-FI" dirty="0" err="1" smtClean="0"/>
              <a:t>around</a:t>
            </a:r>
            <a:r>
              <a:rPr lang="fi-FI" dirty="0" smtClean="0"/>
              <a:t> </a:t>
            </a:r>
            <a:r>
              <a:rPr lang="fi-FI" dirty="0" smtClean="0">
                <a:solidFill>
                  <a:srgbClr val="00B050"/>
                </a:solidFill>
              </a:rPr>
              <a:t>300 000</a:t>
            </a:r>
          </a:p>
          <a:p>
            <a:endParaRPr lang="fi-FI" dirty="0" smtClean="0"/>
          </a:p>
          <a:p>
            <a:r>
              <a:rPr lang="fi-FI" dirty="0" err="1" smtClean="0"/>
              <a:t>Emigration</a:t>
            </a:r>
            <a:r>
              <a:rPr lang="fi-FI" dirty="0" smtClean="0"/>
              <a:t> to </a:t>
            </a:r>
            <a:r>
              <a:rPr lang="fi-FI" dirty="0" err="1" smtClean="0"/>
              <a:t>Sweden</a:t>
            </a:r>
            <a:r>
              <a:rPr lang="fi-FI" dirty="0" smtClean="0"/>
              <a:t> in 1960s and 1970s  in </a:t>
            </a:r>
            <a:r>
              <a:rPr lang="fi-FI" dirty="0" err="1" smtClean="0"/>
              <a:t>particular-</a:t>
            </a:r>
            <a:r>
              <a:rPr lang="fi-FI" dirty="0" smtClean="0"/>
              <a:t>&gt; </a:t>
            </a:r>
            <a:r>
              <a:rPr lang="fi-FI" dirty="0" smtClean="0">
                <a:solidFill>
                  <a:srgbClr val="00B050"/>
                </a:solidFill>
              </a:rPr>
              <a:t>440 000 </a:t>
            </a:r>
            <a:r>
              <a:rPr lang="fi-FI" dirty="0" err="1" smtClean="0"/>
              <a:t>Finns</a:t>
            </a:r>
            <a:r>
              <a:rPr lang="fi-FI" dirty="0" smtClean="0"/>
              <a:t> </a:t>
            </a:r>
            <a:r>
              <a:rPr lang="fi-FI" dirty="0" err="1" smtClean="0"/>
              <a:t>or</a:t>
            </a:r>
            <a:r>
              <a:rPr lang="fi-FI" dirty="0" smtClean="0"/>
              <a:t> </a:t>
            </a:r>
            <a:r>
              <a:rPr lang="fi-FI" dirty="0" err="1" smtClean="0"/>
              <a:t>children</a:t>
            </a:r>
            <a:r>
              <a:rPr lang="fi-FI" dirty="0" smtClean="0"/>
              <a:t> of </a:t>
            </a:r>
            <a:r>
              <a:rPr lang="fi-FI" dirty="0" err="1" smtClean="0"/>
              <a:t>Finns</a:t>
            </a:r>
            <a:r>
              <a:rPr lang="fi-FI" dirty="0" smtClean="0"/>
              <a:t> in </a:t>
            </a:r>
            <a:r>
              <a:rPr lang="fi-FI" dirty="0" err="1" smtClean="0"/>
              <a:t>Sweden</a:t>
            </a:r>
            <a:r>
              <a:rPr lang="fi-FI" dirty="0" smtClean="0"/>
              <a:t> (in 2008), </a:t>
            </a:r>
            <a:r>
              <a:rPr lang="fi-FI" dirty="0" err="1" smtClean="0"/>
              <a:t>if</a:t>
            </a:r>
            <a:r>
              <a:rPr lang="fi-FI" dirty="0" smtClean="0"/>
              <a:t> </a:t>
            </a:r>
            <a:r>
              <a:rPr lang="fi-FI" dirty="0" err="1" smtClean="0"/>
              <a:t>grandparents</a:t>
            </a:r>
            <a:r>
              <a:rPr lang="fi-FI" dirty="0" smtClean="0"/>
              <a:t> </a:t>
            </a:r>
            <a:r>
              <a:rPr lang="fi-FI" dirty="0" err="1" smtClean="0"/>
              <a:t>counted</a:t>
            </a:r>
            <a:r>
              <a:rPr lang="fi-FI" dirty="0" smtClean="0"/>
              <a:t> 675 000 </a:t>
            </a:r>
          </a:p>
          <a:p>
            <a:endParaRPr lang="fi-FI" dirty="0" smtClean="0"/>
          </a:p>
          <a:p>
            <a:r>
              <a:rPr lang="fi-FI" dirty="0" smtClean="0"/>
              <a:t>Total </a:t>
            </a:r>
            <a:r>
              <a:rPr lang="fi-FI" dirty="0" err="1" smtClean="0"/>
              <a:t>population</a:t>
            </a:r>
            <a:r>
              <a:rPr lang="fi-FI" dirty="0" smtClean="0"/>
              <a:t> in Finland is  </a:t>
            </a:r>
            <a:r>
              <a:rPr lang="fi-FI" dirty="0" err="1" smtClean="0"/>
              <a:t>around</a:t>
            </a:r>
            <a:r>
              <a:rPr lang="fi-FI" dirty="0" smtClean="0"/>
              <a:t> 5,500 000.</a:t>
            </a:r>
          </a:p>
          <a:p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8C986-E2EC-4828-92FA-A28A7667C20D}" type="datetime1">
              <a:rPr lang="fi-FI" smtClean="0"/>
              <a:t>25.1.2016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88024" y="6165304"/>
            <a:ext cx="4248050" cy="331787"/>
          </a:xfrm>
        </p:spPr>
        <p:txBody>
          <a:bodyPr/>
          <a:lstStyle/>
          <a:p>
            <a:r>
              <a:rPr lang="en-US" dirty="0"/>
              <a:t>Official Statistics of </a:t>
            </a:r>
            <a:r>
              <a:rPr lang="en-US" dirty="0" smtClean="0"/>
              <a:t>Finland; </a:t>
            </a:r>
            <a:r>
              <a:rPr lang="en-US" dirty="0" err="1" smtClean="0"/>
              <a:t>Svensk</a:t>
            </a:r>
            <a:r>
              <a:rPr lang="en-US" dirty="0" smtClean="0"/>
              <a:t> </a:t>
            </a:r>
            <a:r>
              <a:rPr lang="en-US" dirty="0" err="1" smtClean="0"/>
              <a:t>statistiksbyro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194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Guilds</a:t>
            </a:r>
            <a:r>
              <a:rPr lang="fi-FI" dirty="0" smtClean="0"/>
              <a:t>, </a:t>
            </a:r>
            <a:r>
              <a:rPr lang="fi-FI" dirty="0" err="1" smtClean="0"/>
              <a:t>masters</a:t>
            </a:r>
            <a:r>
              <a:rPr lang="fi-FI" dirty="0" smtClean="0"/>
              <a:t>, </a:t>
            </a:r>
            <a:r>
              <a:rPr lang="fi-FI" dirty="0" err="1" smtClean="0"/>
              <a:t>apprentices</a:t>
            </a:r>
            <a:r>
              <a:rPr lang="fi-FI" dirty="0" smtClean="0"/>
              <a:t> in the 19th </a:t>
            </a:r>
            <a:r>
              <a:rPr lang="fi-FI" dirty="0" err="1" smtClean="0"/>
              <a:t>century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work force was given the freedom to choose their living</a:t>
            </a:r>
          </a:p>
          <a:p>
            <a:pPr marL="0" indent="0">
              <a:buNone/>
            </a:pPr>
            <a:r>
              <a:rPr lang="en-US" dirty="0" smtClean="0"/>
              <a:t>	and </a:t>
            </a:r>
            <a:r>
              <a:rPr lang="en-US" dirty="0"/>
              <a:t>work places as a result of new legislation passed in </a:t>
            </a:r>
            <a:r>
              <a:rPr lang="en-US" dirty="0" smtClean="0"/>
              <a:t>1879</a:t>
            </a:r>
          </a:p>
          <a:p>
            <a:pPr marL="0" indent="0">
              <a:buNone/>
            </a:pPr>
            <a:r>
              <a:rPr lang="en-US" dirty="0" smtClean="0"/>
              <a:t>	-&gt;</a:t>
            </a:r>
            <a:r>
              <a:rPr lang="en-US" dirty="0" err="1" smtClean="0"/>
              <a:t>urbanisation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Establishment of first vocational schools  e.g.</a:t>
            </a:r>
          </a:p>
          <a:p>
            <a:pPr marL="0" indent="0">
              <a:buNone/>
            </a:pPr>
            <a:r>
              <a:rPr lang="en-US" dirty="0" smtClean="0"/>
              <a:t>	-Schooling for </a:t>
            </a:r>
            <a:r>
              <a:rPr lang="en-US" dirty="0">
                <a:solidFill>
                  <a:srgbClr val="FF0000"/>
                </a:solidFill>
              </a:rPr>
              <a:t>seafaring</a:t>
            </a:r>
            <a:r>
              <a:rPr lang="en-US" dirty="0"/>
              <a:t> started in 1813,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-schooling </a:t>
            </a:r>
            <a:r>
              <a:rPr lang="en-US" dirty="0"/>
              <a:t>for </a:t>
            </a:r>
            <a:r>
              <a:rPr lang="en-US" dirty="0">
                <a:solidFill>
                  <a:srgbClr val="FF0000"/>
                </a:solidFill>
              </a:rPr>
              <a:t>health care and midwifery </a:t>
            </a:r>
            <a:r>
              <a:rPr lang="en-US" dirty="0"/>
              <a:t>in </a:t>
            </a:r>
            <a:r>
              <a:rPr lang="en-US" dirty="0" smtClean="0"/>
              <a:t>1816,</a:t>
            </a:r>
          </a:p>
          <a:p>
            <a:pPr marL="0" indent="0">
              <a:buNone/>
            </a:pPr>
            <a:r>
              <a:rPr lang="en-US" dirty="0" smtClean="0"/>
              <a:t>	-first </a:t>
            </a:r>
            <a:r>
              <a:rPr lang="en-US" dirty="0">
                <a:solidFill>
                  <a:srgbClr val="FF0000"/>
                </a:solidFill>
              </a:rPr>
              <a:t>business</a:t>
            </a:r>
            <a:r>
              <a:rPr lang="en-US" dirty="0"/>
              <a:t> college was established in </a:t>
            </a:r>
            <a:r>
              <a:rPr lang="en-US" dirty="0" smtClean="0"/>
              <a:t>1839,</a:t>
            </a:r>
          </a:p>
          <a:p>
            <a:pPr marL="0" indent="0">
              <a:buNone/>
            </a:pPr>
            <a:r>
              <a:rPr lang="en-US" dirty="0" smtClean="0"/>
              <a:t>	-the </a:t>
            </a:r>
            <a:r>
              <a:rPr lang="en-US" dirty="0"/>
              <a:t>first </a:t>
            </a:r>
            <a:r>
              <a:rPr lang="en-US" dirty="0" smtClean="0">
                <a:solidFill>
                  <a:srgbClr val="FF0000"/>
                </a:solidFill>
              </a:rPr>
              <a:t>agricultural</a:t>
            </a:r>
            <a:r>
              <a:rPr lang="en-US" dirty="0" smtClean="0"/>
              <a:t> college </a:t>
            </a:r>
            <a:r>
              <a:rPr lang="en-US" dirty="0"/>
              <a:t>in </a:t>
            </a:r>
            <a:r>
              <a:rPr lang="en-US" dirty="0" smtClean="0"/>
              <a:t>1839,</a:t>
            </a:r>
          </a:p>
          <a:p>
            <a:pPr marL="0" indent="0">
              <a:buNone/>
            </a:pPr>
            <a:r>
              <a:rPr lang="en-US" dirty="0" smtClean="0"/>
              <a:t>	-the </a:t>
            </a:r>
            <a:r>
              <a:rPr lang="en-US" dirty="0"/>
              <a:t>first </a:t>
            </a:r>
            <a:r>
              <a:rPr lang="en-US" dirty="0">
                <a:solidFill>
                  <a:srgbClr val="FF0000"/>
                </a:solidFill>
              </a:rPr>
              <a:t>technical</a:t>
            </a:r>
            <a:r>
              <a:rPr lang="en-US" dirty="0"/>
              <a:t> real colleges in 1847,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-and </a:t>
            </a:r>
            <a:r>
              <a:rPr lang="en-US" dirty="0"/>
              <a:t>the first </a:t>
            </a:r>
            <a:r>
              <a:rPr lang="en-US" dirty="0">
                <a:solidFill>
                  <a:srgbClr val="FF0000"/>
                </a:solidFill>
              </a:rPr>
              <a:t>forestry</a:t>
            </a:r>
            <a:r>
              <a:rPr lang="en-US" dirty="0"/>
              <a:t> college in 1861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8C986-E2EC-4828-92FA-A28A7667C20D}" type="datetime1">
              <a:rPr lang="fi-FI" smtClean="0"/>
              <a:t>25.1.2016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Koulutuksen tutkimuslaitos - Finnish Institute for Educational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215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	</a:t>
            </a:r>
            <a:r>
              <a:rPr lang="fi-FI" dirty="0" err="1" smtClean="0"/>
              <a:t>Shift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</a:t>
            </a:r>
            <a:r>
              <a:rPr lang="fi-FI" dirty="0" err="1" smtClean="0"/>
              <a:t>agricultural</a:t>
            </a:r>
            <a:r>
              <a:rPr lang="fi-FI" dirty="0" smtClean="0"/>
              <a:t> to </a:t>
            </a:r>
            <a:r>
              <a:rPr lang="fi-FI" dirty="0" err="1" smtClean="0"/>
              <a:t>industrial</a:t>
            </a:r>
            <a:r>
              <a:rPr lang="fi-FI" dirty="0" smtClean="0"/>
              <a:t> </a:t>
            </a:r>
            <a:r>
              <a:rPr lang="fi-FI" dirty="0" err="1" smtClean="0"/>
              <a:t>society</a:t>
            </a:r>
            <a:r>
              <a:rPr lang="fi-FI" dirty="0" smtClean="0"/>
              <a:t> </a:t>
            </a:r>
            <a:br>
              <a:rPr lang="fi-FI" dirty="0" smtClean="0"/>
            </a:br>
            <a:r>
              <a:rPr lang="fi-FI" dirty="0" smtClean="0"/>
              <a:t>		</a:t>
            </a:r>
            <a:r>
              <a:rPr lang="fi-FI" dirty="0" err="1" smtClean="0"/>
              <a:t>enhanced</a:t>
            </a:r>
            <a:r>
              <a:rPr lang="fi-FI" dirty="0" smtClean="0"/>
              <a:t> </a:t>
            </a:r>
            <a:r>
              <a:rPr lang="fi-FI" dirty="0" err="1" smtClean="0"/>
              <a:t>after</a:t>
            </a:r>
            <a:r>
              <a:rPr lang="fi-FI" dirty="0" smtClean="0"/>
              <a:t> World </a:t>
            </a:r>
            <a:r>
              <a:rPr lang="fi-FI" dirty="0" err="1" smtClean="0"/>
              <a:t>War</a:t>
            </a:r>
            <a:r>
              <a:rPr lang="fi-FI" dirty="0" smtClean="0"/>
              <a:t> II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8C986-E2EC-4828-92FA-A28A7667C20D}" type="datetime1">
              <a:rPr lang="fi-FI" smtClean="0"/>
              <a:t>25.1.2016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9552" y="5085184"/>
            <a:ext cx="8064896" cy="331787"/>
          </a:xfrm>
        </p:spPr>
        <p:txBody>
          <a:bodyPr/>
          <a:lstStyle/>
          <a:p>
            <a:r>
              <a:rPr lang="en-US" sz="2000" dirty="0" smtClean="0"/>
              <a:t>Fields of agricultural college, </a:t>
            </a:r>
            <a:r>
              <a:rPr lang="en-US" sz="2000" dirty="0" err="1" smtClean="0"/>
              <a:t>Mustiala</a:t>
            </a:r>
            <a:r>
              <a:rPr lang="en-US" sz="2000" dirty="0" smtClean="0"/>
              <a:t>. Picture by I.K. </a:t>
            </a:r>
            <a:r>
              <a:rPr lang="en-US" sz="2000" dirty="0" err="1" smtClean="0"/>
              <a:t>Inha</a:t>
            </a:r>
            <a:r>
              <a:rPr lang="en-US" sz="2000" dirty="0" smtClean="0"/>
              <a:t> in 1899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8307826" cy="224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 descr="C:\Users\vimaha\AppData\Local\Microsoft\Windows\Temporary Internet Files\Content.IE5\4CK5MUAV\Mustia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2866"/>
            <a:ext cx="9144000" cy="247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698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agricultural to industrial </a:t>
            </a:r>
            <a:r>
              <a:rPr lang="en-US" dirty="0" smtClean="0"/>
              <a:t>society, and service society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8C986-E2EC-4828-92FA-A28A7667C20D}" type="datetime1">
              <a:rPr lang="fi-FI" smtClean="0"/>
              <a:t>25.1.2016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3648" y="5805264"/>
            <a:ext cx="6192688" cy="331787"/>
          </a:xfrm>
        </p:spPr>
        <p:txBody>
          <a:bodyPr/>
          <a:lstStyle/>
          <a:p>
            <a:r>
              <a:rPr lang="fi-FI" dirty="0"/>
              <a:t>Laukia, </a:t>
            </a:r>
            <a:r>
              <a:rPr lang="fi-FI" dirty="0" smtClean="0"/>
              <a:t>J. 2013.Tavoitteena </a:t>
            </a:r>
            <a:r>
              <a:rPr lang="fi-FI" dirty="0"/>
              <a:t>sivistynyt kansalainen ja työntekijä. </a:t>
            </a:r>
            <a:r>
              <a:rPr lang="fi-FI" dirty="0" smtClean="0"/>
              <a:t>Ammattikoulu </a:t>
            </a:r>
            <a:r>
              <a:rPr lang="fi-FI" dirty="0"/>
              <a:t>Suomessa 1899-1987.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7789740" cy="468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8173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8C986-E2EC-4828-92FA-A28A7667C20D}" type="datetime1">
              <a:rPr lang="fi-FI" smtClean="0"/>
              <a:t>25.1.2016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Koulutuksen tutkimuslaitos - Finnish Institute for Educational Research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733044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7584" y="425041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 Manufacturing</a:t>
            </a:r>
            <a:endParaRPr lang="fi-FI" dirty="0"/>
          </a:p>
        </p:txBody>
      </p:sp>
      <p:sp>
        <p:nvSpPr>
          <p:cNvPr id="7" name="TextBox 6"/>
          <p:cNvSpPr txBox="1"/>
          <p:nvPr/>
        </p:nvSpPr>
        <p:spPr>
          <a:xfrm>
            <a:off x="1979712" y="358367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rgbClr val="C00000"/>
                </a:solidFill>
              </a:rPr>
              <a:t>Wholesale and </a:t>
            </a:r>
            <a:r>
              <a:rPr lang="fi-FI" dirty="0" err="1" smtClean="0">
                <a:solidFill>
                  <a:srgbClr val="C00000"/>
                </a:solidFill>
              </a:rPr>
              <a:t>retail</a:t>
            </a:r>
            <a:r>
              <a:rPr lang="fi-FI" dirty="0" smtClean="0">
                <a:solidFill>
                  <a:srgbClr val="C00000"/>
                </a:solidFill>
              </a:rPr>
              <a:t> </a:t>
            </a:r>
            <a:r>
              <a:rPr lang="fi-FI" dirty="0" err="1" smtClean="0">
                <a:solidFill>
                  <a:srgbClr val="C00000"/>
                </a:solidFill>
              </a:rPr>
              <a:t>trade</a:t>
            </a:r>
            <a:endParaRPr lang="fi-FI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90392" y="1992174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rgbClr val="FFC000"/>
                </a:solidFill>
              </a:rPr>
              <a:t>Human </a:t>
            </a:r>
            <a:r>
              <a:rPr lang="fi-FI" dirty="0" err="1" smtClean="0">
                <a:solidFill>
                  <a:srgbClr val="FFC000"/>
                </a:solidFill>
              </a:rPr>
              <a:t>health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smtClean="0">
                <a:solidFill>
                  <a:srgbClr val="FFC000"/>
                </a:solidFill>
              </a:rPr>
              <a:t>and social </a:t>
            </a:r>
            <a:r>
              <a:rPr lang="fi-FI" dirty="0" err="1" smtClean="0">
                <a:solidFill>
                  <a:srgbClr val="FFC000"/>
                </a:solidFill>
              </a:rPr>
              <a:t>work</a:t>
            </a:r>
            <a:r>
              <a:rPr lang="fi-FI" dirty="0" smtClean="0">
                <a:solidFill>
                  <a:srgbClr val="FFC000"/>
                </a:solidFill>
              </a:rPr>
              <a:t> </a:t>
            </a:r>
            <a:r>
              <a:rPr lang="fi-FI" dirty="0" err="1" smtClean="0">
                <a:solidFill>
                  <a:srgbClr val="FFC000"/>
                </a:solidFill>
              </a:rPr>
              <a:t>activities</a:t>
            </a:r>
            <a:endParaRPr lang="fi-FI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5856" y="2780928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rgbClr val="92D050"/>
                </a:solidFill>
              </a:rPr>
              <a:t>Professional, </a:t>
            </a:r>
            <a:r>
              <a:rPr lang="fi-FI" dirty="0" err="1" smtClean="0">
                <a:solidFill>
                  <a:srgbClr val="92D050"/>
                </a:solidFill>
              </a:rPr>
              <a:t>scientific</a:t>
            </a:r>
            <a:r>
              <a:rPr lang="fi-FI" dirty="0" smtClean="0">
                <a:solidFill>
                  <a:srgbClr val="92D050"/>
                </a:solidFill>
              </a:rPr>
              <a:t> and </a:t>
            </a:r>
            <a:r>
              <a:rPr lang="fi-FI" dirty="0" err="1" smtClean="0">
                <a:solidFill>
                  <a:srgbClr val="92D050"/>
                </a:solidFill>
              </a:rPr>
              <a:t>technical</a:t>
            </a:r>
            <a:r>
              <a:rPr lang="fi-FI" dirty="0" smtClean="0">
                <a:solidFill>
                  <a:srgbClr val="92D050"/>
                </a:solidFill>
              </a:rPr>
              <a:t> </a:t>
            </a:r>
            <a:r>
              <a:rPr lang="fi-FI" dirty="0" err="1" smtClean="0">
                <a:solidFill>
                  <a:srgbClr val="92D050"/>
                </a:solidFill>
              </a:rPr>
              <a:t>activities</a:t>
            </a:r>
            <a:endParaRPr lang="fi-FI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34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vaahtera_mallista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Helvetica"/>
        <a:ea typeface=""/>
        <a:cs typeface="Arial"/>
      </a:majorFont>
      <a:minorFont>
        <a:latin typeface="Helvetic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vaahtera_mallista</Template>
  <TotalTime>1968</TotalTime>
  <Words>962</Words>
  <Application>Microsoft Office PowerPoint</Application>
  <PresentationFormat>On-screen Show (4:3)</PresentationFormat>
  <Paragraphs>202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Helvetica</vt:lpstr>
      <vt:lpstr>Wingdings</vt:lpstr>
      <vt:lpstr>vaahtera_mallista</vt:lpstr>
      <vt:lpstr>Strengths and weaknesses in the school-based model of IVET: transitions to HE and working life in Finland</vt:lpstr>
      <vt:lpstr>Finnish Institute for Educational Research, FIER</vt:lpstr>
      <vt:lpstr>Contents</vt:lpstr>
      <vt:lpstr>Some historical turning points</vt:lpstr>
      <vt:lpstr>Side-step:Nordic dimension in the Finnish culture</vt:lpstr>
      <vt:lpstr>Guilds, masters, apprentices in the 19th century</vt:lpstr>
      <vt:lpstr> Shift from agricultural to industrial society    enhanced after World War II</vt:lpstr>
      <vt:lpstr>From agricultural to industrial society, and service society</vt:lpstr>
      <vt:lpstr>PowerPoint Presentation</vt:lpstr>
      <vt:lpstr>VET and the shift</vt:lpstr>
      <vt:lpstr>The development of Finnish VET: Qualification structure and number of specifications</vt:lpstr>
      <vt:lpstr> Qualification structure and number of specifications</vt:lpstr>
      <vt:lpstr>The development of Finnish VET:   further and higher education opportunities  </vt:lpstr>
      <vt:lpstr>The development of Finnish VET: Changes in curriculum (general or/and vocational component)</vt:lpstr>
      <vt:lpstr>PowerPoint Presentation</vt:lpstr>
      <vt:lpstr>What happened to participation in VET with respect to participation in general upper secondary studies?  Direct transition to VET increased 2005– 2012</vt:lpstr>
      <vt:lpstr>Some reasons behind increased participation in VET:</vt:lpstr>
      <vt:lpstr>What happened to apprenticeship training ?</vt:lpstr>
      <vt:lpstr>II The Finnish model compared to other Nordic countries:  participation, transition to working life and HE </vt:lpstr>
      <vt:lpstr>II The Finnish model compared to other Nordic countries:  expansion of HE and transition to HE</vt:lpstr>
      <vt:lpstr>Why employment from Finnish VET is worse  than in other countries?</vt:lpstr>
      <vt:lpstr>Transitions from VET to HE </vt:lpstr>
      <vt:lpstr>Present challenges and the future of the Finnish IVET</vt:lpstr>
      <vt:lpstr>Share of foreign citizens in EU-27 countries (%) in 2011</vt:lpstr>
      <vt:lpstr>Financing of VET</vt:lpstr>
      <vt:lpstr>Thank you  for your interest!</vt:lpstr>
    </vt:vector>
  </TitlesOfParts>
  <Company>University of Jyväskylä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Finnish Institute for Educational Research, FIER</dc:title>
  <dc:creator>Kirsi Häkämies</dc:creator>
  <cp:lastModifiedBy>Hugh Joslin</cp:lastModifiedBy>
  <cp:revision>235</cp:revision>
  <cp:lastPrinted>2015-10-26T12:29:23Z</cp:lastPrinted>
  <dcterms:created xsi:type="dcterms:W3CDTF">2011-08-11T07:33:19Z</dcterms:created>
  <dcterms:modified xsi:type="dcterms:W3CDTF">2016-01-25T15:02:57Z</dcterms:modified>
</cp:coreProperties>
</file>