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5" r:id="rId2"/>
    <p:sldMasterId id="2147483796" r:id="rId3"/>
    <p:sldMasterId id="2147483797" r:id="rId4"/>
    <p:sldMasterId id="2147483798" r:id="rId5"/>
    <p:sldMasterId id="2147483799" r:id="rId6"/>
    <p:sldMasterId id="2147483800" r:id="rId7"/>
  </p:sldMasterIdLst>
  <p:notesMasterIdLst>
    <p:notesMasterId r:id="rId21"/>
  </p:notesMasterIdLst>
  <p:handoutMasterIdLst>
    <p:handoutMasterId r:id="rId22"/>
  </p:handoutMasterIdLst>
  <p:sldIdLst>
    <p:sldId id="256" r:id="rId8"/>
    <p:sldId id="281" r:id="rId9"/>
    <p:sldId id="313" r:id="rId10"/>
    <p:sldId id="311" r:id="rId11"/>
    <p:sldId id="309" r:id="rId12"/>
    <p:sldId id="310" r:id="rId13"/>
    <p:sldId id="272" r:id="rId14"/>
    <p:sldId id="307" r:id="rId15"/>
    <p:sldId id="315" r:id="rId16"/>
    <p:sldId id="316" r:id="rId17"/>
    <p:sldId id="312" r:id="rId18"/>
    <p:sldId id="308" r:id="rId19"/>
    <p:sldId id="288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17E3E3"/>
    <a:srgbClr val="15FF7F"/>
    <a:srgbClr val="00B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00" autoAdjust="0"/>
    <p:restoredTop sz="75700" autoAdjust="0"/>
  </p:normalViewPr>
  <p:slideViewPr>
    <p:cSldViewPr>
      <p:cViewPr varScale="1">
        <p:scale>
          <a:sx n="69" d="100"/>
          <a:sy n="69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Rectangle 4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GB" b="1" dirty="0"/>
          </a:p>
        </p:txBody>
      </p:sp>
      <p:sp>
        <p:nvSpPr>
          <p:cNvPr id="48132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11:45-11.48</a:t>
            </a:r>
            <a:endParaRPr lang="en-US"/>
          </a:p>
        </p:txBody>
      </p:sp>
      <p:sp>
        <p:nvSpPr>
          <p:cNvPr id="66564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11:45-11.48</a:t>
            </a:r>
            <a:endParaRPr lang="en-US"/>
          </a:p>
        </p:txBody>
      </p:sp>
      <p:sp>
        <p:nvSpPr>
          <p:cNvPr id="66564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20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12.43</a:t>
            </a:r>
            <a:endParaRPr lang="en-US"/>
          </a:p>
        </p:txBody>
      </p:sp>
      <p:sp>
        <p:nvSpPr>
          <p:cNvPr id="81924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35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ltGray">
          <a:xfrm>
            <a:off x="0" y="0"/>
            <a:ext cx="9144000" cy="465296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invGray">
          <a:xfrm>
            <a:off x="0" y="4652963"/>
            <a:ext cx="9144000" cy="46037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3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7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1" name="Rectangle 5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7" name="Rectangle 7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9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D4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dt" sz="half" idx="2"/>
          </p:nvPr>
        </p:nvSpPr>
        <p:spPr>
          <a:xfrm>
            <a:off x="165100" y="1169988"/>
            <a:ext cx="2522538" cy="201612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9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2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2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108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3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7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gre.ac.uk/about/faculty/eduhea/research/groups/cle/research/hiveped/seminar-one" TargetMode="External"/><Relationship Id="rId2" Type="http://schemas.openxmlformats.org/officeDocument/2006/relationships/hyperlink" Target="http://www.gre.ac.uk/hewp/jhe/programme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2.gre.ac.uk/about/faculty/eduhea/research/groups/cle/research/hiveped/seminar-three-programme" TargetMode="External"/><Relationship Id="rId5" Type="http://schemas.openxmlformats.org/officeDocument/2006/relationships/hyperlink" Target="http://www2.gre.ac.uk/about/faculty/eduhea/research/groups/cle/research/hiveped/seminartwoprogramme" TargetMode="External"/><Relationship Id="rId4" Type="http://schemas.openxmlformats.org/officeDocument/2006/relationships/hyperlink" Target="http://www2.gre.ac.uk/about/faculty/eduhea/research/groups/cle/research/hiveped/seminar-tw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.ac.uk/eduhea/research/groups/cle/research/hiveped/seminars/seminar-five" TargetMode="External"/><Relationship Id="rId2" Type="http://schemas.openxmlformats.org/officeDocument/2006/relationships/hyperlink" Target="http://www.gre.ac.uk/eduhea/research/groups/cle/research/hiveped/seminars/seminar-four" TargetMode="Externa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://www.gre.ac.uk/__data/assets/word_doc/0014/1151213/ESRC-HIVE-PED-prog-Wolverhmptn-12Feb2016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0" y="-171450"/>
            <a:ext cx="9144000" cy="5113338"/>
          </a:xfrm>
          <a:prstGeom prst="rect">
            <a:avLst/>
          </a:prstGeom>
          <a:noFill/>
        </p:spPr>
      </p:pic>
      <p:sp>
        <p:nvSpPr>
          <p:cNvPr id="2" name="Picture 3"/>
          <p:cNvSpPr>
            <a:spLocks noGrp="1"/>
          </p:cNvSpPr>
          <p:nvPr>
            <p:ph type="ctrTitle" idx="4294967295"/>
          </p:nvPr>
        </p:nvSpPr>
        <p:spPr>
          <a:xfrm>
            <a:off x="467544" y="0"/>
            <a:ext cx="8280920" cy="647353"/>
          </a:xfrm>
        </p:spPr>
        <p:txBody>
          <a:bodyPr tIns="0" bIns="0" anchor="t">
            <a:noAutofit/>
            <a:sp3d prstMaterial="matte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University of Greenwich and </a:t>
            </a:r>
            <a:r>
              <a:rPr lang="en-GB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UCL Institute of Education</a:t>
            </a:r>
            <a:r>
              <a:rPr lang="en-GB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/>
            </a:r>
            <a:br>
              <a:rPr lang="en-GB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Friday </a:t>
            </a:r>
            <a:r>
              <a:rPr lang="en-GB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13</a:t>
            </a:r>
            <a:r>
              <a:rPr lang="en-GB" sz="2400" baseline="30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th</a:t>
            </a:r>
            <a:r>
              <a:rPr lang="en-GB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May </a:t>
            </a:r>
            <a:r>
              <a:rPr lang="en-GB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2016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196" name="Rectangle 4"/>
          <p:cNvSpPr>
            <a:spLocks noGrp="1"/>
          </p:cNvSpPr>
          <p:nvPr>
            <p:ph type="subTitle" idx="4294967295"/>
          </p:nvPr>
        </p:nvSpPr>
        <p:spPr>
          <a:xfrm>
            <a:off x="-252536" y="1628800"/>
            <a:ext cx="9144000" cy="1752600"/>
          </a:xfrm>
        </p:spPr>
        <p:txBody>
          <a:bodyPr lIns="118872" tIns="0" rIns="45720" bIns="0" anchor="b"/>
          <a:lstStyle/>
          <a:p>
            <a:pPr marL="0" indent="0" algn="ctr" eaLnBrk="1" hangingPunct="1">
              <a:buFont typeface="Wingdings 2"/>
              <a:buNone/>
            </a:pPr>
            <a:r>
              <a:rPr lang="en-GB" sz="5400" b="1" dirty="0" smtClean="0">
                <a:solidFill>
                  <a:schemeClr val="bg1"/>
                </a:solidFill>
                <a:latin typeface="+mj-lt"/>
              </a:rPr>
              <a:t>ESRC HIVE-PED </a:t>
            </a:r>
          </a:p>
          <a:p>
            <a:pPr marL="0" indent="0" algn="ctr" eaLnBrk="1" hangingPunct="1">
              <a:lnSpc>
                <a:spcPct val="150000"/>
              </a:lnSpc>
              <a:buFont typeface="Wingdings 2"/>
              <a:buNone/>
            </a:pPr>
            <a:r>
              <a:rPr lang="en-GB" sz="5400" b="1" dirty="0" smtClean="0">
                <a:solidFill>
                  <a:schemeClr val="bg1"/>
                </a:solidFill>
                <a:latin typeface="+mj-lt"/>
              </a:rPr>
              <a:t>Research Seminar Series</a:t>
            </a:r>
            <a:endParaRPr lang="en-US" sz="5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/>
          </p:cNvSpPr>
          <p:nvPr/>
        </p:nvSpPr>
        <p:spPr>
          <a:xfrm>
            <a:off x="1008063" y="3789040"/>
            <a:ext cx="8135937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4400" b="1" dirty="0" smtClean="0">
                <a:solidFill>
                  <a:schemeClr val="bg1"/>
                </a:solidFill>
                <a:latin typeface="+mj-lt"/>
              </a:rPr>
              <a:t>Professor </a:t>
            </a:r>
            <a:r>
              <a:rPr lang="en-GB" sz="4400" b="1" dirty="0">
                <a:solidFill>
                  <a:schemeClr val="bg1"/>
                </a:solidFill>
                <a:latin typeface="+mj-lt"/>
              </a:rPr>
              <a:t>Jill Jameson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orbel"/>
              </a:rPr>
              <a:t>Professor of </a:t>
            </a:r>
            <a:r>
              <a:rPr lang="en-GB" sz="1600" b="1" dirty="0">
                <a:latin typeface="Corbel"/>
              </a:rPr>
              <a:t>Education , University of Greenwich </a:t>
            </a:r>
            <a:endParaRPr lang="en-US" sz="1600" b="1" dirty="0">
              <a:latin typeface="Corbel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641350" y="3338513"/>
            <a:ext cx="474663" cy="307975"/>
          </a:xfrm>
          <a:prstGeom prst="rect">
            <a:avLst/>
          </a:prstGeom>
          <a:noFill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 b="8366"/>
          <a:stretch>
            <a:fillRect/>
          </a:stretch>
        </p:blipFill>
        <p:spPr bwMode="auto">
          <a:xfrm>
            <a:off x="323850" y="3789363"/>
            <a:ext cx="1404938" cy="933450"/>
          </a:xfrm>
          <a:prstGeom prst="rect">
            <a:avLst/>
          </a:prstGeom>
          <a:noFill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 cstate="print"/>
          <a:srcRect b="8366"/>
          <a:stretch>
            <a:fillRect/>
          </a:stretch>
        </p:blipFill>
        <p:spPr bwMode="auto">
          <a:xfrm rot="2077445">
            <a:off x="250825" y="4797425"/>
            <a:ext cx="1192213" cy="792163"/>
          </a:xfrm>
          <a:prstGeom prst="rect">
            <a:avLst/>
          </a:prstGeom>
          <a:noFill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 cstate="print"/>
          <a:srcRect b="8366"/>
          <a:stretch>
            <a:fillRect/>
          </a:stretch>
        </p:blipFill>
        <p:spPr bwMode="auto">
          <a:xfrm rot="666497">
            <a:off x="228600" y="4303713"/>
            <a:ext cx="909638" cy="590550"/>
          </a:xfrm>
          <a:prstGeom prst="rect">
            <a:avLst/>
          </a:prstGeom>
          <a:noFill/>
        </p:spPr>
      </p:pic>
      <p:pic>
        <p:nvPicPr>
          <p:cNvPr id="8202" name="Picture 9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1793875" y="4418013"/>
            <a:ext cx="474663" cy="307975"/>
          </a:xfrm>
          <a:prstGeom prst="rect">
            <a:avLst/>
          </a:prstGeom>
          <a:noFill/>
        </p:spPr>
      </p:pic>
      <p:pic>
        <p:nvPicPr>
          <p:cNvPr id="8203" name="Picture 10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30163" y="3481388"/>
            <a:ext cx="474662" cy="309562"/>
          </a:xfrm>
          <a:prstGeom prst="rect">
            <a:avLst/>
          </a:prstGeom>
          <a:noFill/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1290638" y="4849813"/>
            <a:ext cx="474662" cy="309562"/>
          </a:xfrm>
          <a:prstGeom prst="rect">
            <a:avLst/>
          </a:prstGeom>
          <a:noFill/>
        </p:spPr>
      </p:pic>
      <p:pic>
        <p:nvPicPr>
          <p:cNvPr id="8205" name="Picture 12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714375" y="6002338"/>
            <a:ext cx="474663" cy="307975"/>
          </a:xfrm>
          <a:prstGeom prst="rect">
            <a:avLst/>
          </a:prstGeom>
          <a:noFill/>
        </p:spPr>
      </p:pic>
      <p:sp>
        <p:nvSpPr>
          <p:cNvPr id="14" name="Text Box 5"/>
          <p:cNvSpPr txBox="1">
            <a:spLocks/>
          </p:cNvSpPr>
          <p:nvPr/>
        </p:nvSpPr>
        <p:spPr>
          <a:xfrm>
            <a:off x="1008063" y="5105400"/>
            <a:ext cx="8135937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 smtClean="0">
              <a:latin typeface="Corbe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chemeClr val="bg1"/>
                </a:solidFill>
                <a:latin typeface="Corbel"/>
              </a:rPr>
              <a:t>Director</a:t>
            </a:r>
            <a:r>
              <a:rPr lang="en-GB" sz="2400" b="1" dirty="0">
                <a:solidFill>
                  <a:schemeClr val="bg1"/>
                </a:solidFill>
                <a:latin typeface="Corbel"/>
              </a:rPr>
              <a:t>, Centre for Leadership and </a:t>
            </a:r>
            <a:r>
              <a:rPr lang="en-GB" sz="2400" b="1" dirty="0" smtClean="0">
                <a:solidFill>
                  <a:schemeClr val="bg1"/>
                </a:solidFill>
                <a:latin typeface="Corbel"/>
              </a:rPr>
              <a:t>Enterprise</a:t>
            </a:r>
            <a:endParaRPr lang="en-GB" sz="2400" b="1" dirty="0">
              <a:solidFill>
                <a:schemeClr val="bg1"/>
              </a:solidFill>
              <a:latin typeface="Corbe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chemeClr val="bg1"/>
                </a:solidFill>
                <a:latin typeface="Corbel"/>
              </a:rPr>
              <a:t>Professor of </a:t>
            </a:r>
            <a:r>
              <a:rPr lang="en-GB" sz="2400" b="1" dirty="0">
                <a:solidFill>
                  <a:schemeClr val="bg1"/>
                </a:solidFill>
                <a:latin typeface="Corbel"/>
              </a:rPr>
              <a:t>Education , University of Greenwich </a:t>
            </a:r>
            <a:endParaRPr lang="en-US" sz="2400" b="1" dirty="0">
              <a:solidFill>
                <a:schemeClr val="bg1"/>
              </a:solidFill>
              <a:latin typeface="Corbel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8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1080120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University of Greenwich logo.jpg"/>
          <p:cNvPicPr>
            <a:picLocks noChangeAspect="1"/>
          </p:cNvPicPr>
          <p:nvPr/>
        </p:nvPicPr>
        <p:blipFill>
          <a:blip r:embed="rId9" cstate="print"/>
          <a:srcRect l="17722" r="21119"/>
          <a:stretch>
            <a:fillRect/>
          </a:stretch>
        </p:blipFill>
        <p:spPr>
          <a:xfrm>
            <a:off x="7092280" y="1340768"/>
            <a:ext cx="1656184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755576" y="0"/>
            <a:ext cx="8013192" cy="1132720"/>
          </a:xfrm>
        </p:spPr>
        <p:txBody>
          <a:bodyPr tIns="0" rIns="91440" bIns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dirty="0" smtClean="0">
                <a:solidFill>
                  <a:schemeClr val="bg1"/>
                </a:solidFill>
              </a:rPr>
              <a:t>..t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he Series rounds up… 2016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54929"/>
          <a:ext cx="9144000" cy="4953190"/>
        </p:xfrm>
        <a:graphic>
          <a:graphicData uri="http://schemas.openxmlformats.org/drawingml/2006/table">
            <a:tbl>
              <a:tblPr/>
              <a:tblGrid>
                <a:gridCol w="4365291"/>
                <a:gridCol w="4778709"/>
              </a:tblGrid>
              <a:tr h="193675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Dates: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Seminar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473">
                <a:tc gridSpan="2">
                  <a:txBody>
                    <a:bodyPr/>
                    <a:lstStyle/>
                    <a:p>
                      <a:pPr marL="457200" indent="0"/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65207">
                <a:tc>
                  <a:txBody>
                    <a:bodyPr/>
                    <a:lstStyle/>
                    <a:p>
                      <a:pPr marL="457200" indent="0"/>
                      <a:r>
                        <a:rPr lang="en-GB" b="1" dirty="0" smtClean="0"/>
                        <a:t>13 May 2016 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Seminar Eight</a:t>
                      </a: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UCL Institute of Education, U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College London</a:t>
                      </a: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Higher Vocational Education: Parity &amp; Success</a:t>
                      </a:r>
                    </a:p>
                    <a:p>
                      <a:endParaRPr lang="en-GB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5207">
                <a:tc>
                  <a:txBody>
                    <a:bodyPr/>
                    <a:lstStyle/>
                    <a:p>
                      <a:pPr marL="457200" indent="0"/>
                      <a:r>
                        <a:rPr lang="en-GB" b="1" dirty="0" smtClean="0"/>
                        <a:t>29 June 2016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Policy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 Colloquium</a:t>
                      </a:r>
                      <a:endParaRPr lang="en-GB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King's College, University of London</a:t>
                      </a: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The ESRC HIVE-PED Project: Research</a:t>
                      </a:r>
                    </a:p>
                    <a:p>
                      <a:endParaRPr lang="en-GB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6260">
                <a:tc>
                  <a:txBody>
                    <a:bodyPr/>
                    <a:lstStyle/>
                    <a:p>
                      <a:pPr marL="457200" indent="0"/>
                      <a:r>
                        <a:rPr lang="en-GB" b="1" dirty="0" smtClean="0"/>
                        <a:t>30 September 2016 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Seminar Nine</a:t>
                      </a:r>
                    </a:p>
                    <a:p>
                      <a:r>
                        <a:rPr lang="en-GB" dirty="0" smtClean="0"/>
                        <a:t>University of Greenwich: Devonport House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The ESRC HIVE-PED Project: Seminars Overview</a:t>
                      </a:r>
                      <a:endParaRPr lang="en-GB" dirty="0"/>
                    </a:p>
                  </a:txBody>
                  <a:tcPr marL="37630" marR="37630" marT="18815" marB="188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5207">
                <a:tc>
                  <a:txBody>
                    <a:bodyPr/>
                    <a:lstStyle/>
                    <a:p>
                      <a:pPr marL="457200" indent="0"/>
                      <a:r>
                        <a:rPr lang="en-GB" b="1" dirty="0" smtClean="0"/>
                        <a:t>October 2016 onwards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Publications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 and MOOC</a:t>
                      </a:r>
                      <a:endParaRPr lang="en-GB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All partners with key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institutions</a:t>
                      </a:r>
                      <a:endParaRPr lang="en-GB" sz="1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8840776" cy="1132720"/>
          </a:xfrm>
        </p:spPr>
        <p:txBody>
          <a:bodyPr tIns="0" rIns="91440" bIns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Supporting 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HIVE success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5" descr="teachers_career_6927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642218"/>
            <a:ext cx="5256584" cy="4215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332656"/>
            <a:ext cx="8820472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89013" lvl="1" indent="-3540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Strategic thinking/decision 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making</a:t>
            </a:r>
            <a:endParaRPr lang="en-US" sz="4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812800" lvl="1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/>
              <a:t>Tactical alignment </a:t>
            </a:r>
            <a:r>
              <a:rPr lang="en-US" sz="3200" b="1" dirty="0" smtClean="0"/>
              <a:t>of progression partners</a:t>
            </a:r>
            <a:endParaRPr lang="en-US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Consider new partnership strategies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Make </a:t>
            </a:r>
            <a:r>
              <a:rPr lang="en-GB" sz="3200" b="1" dirty="0" smtClean="0"/>
              <a:t>decisions/goals </a:t>
            </a:r>
            <a:r>
              <a:rPr lang="en-GB" sz="3200" dirty="0"/>
              <a:t>based </a:t>
            </a:r>
            <a:r>
              <a:rPr lang="en-GB" sz="3200" dirty="0" smtClean="0"/>
              <a:t>on data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Allocate resources </a:t>
            </a:r>
            <a:r>
              <a:rPr lang="en-GB" sz="3200" dirty="0"/>
              <a:t>to achieve planned </a:t>
            </a:r>
            <a:r>
              <a:rPr lang="en-GB" sz="3200" dirty="0" smtClean="0"/>
              <a:t>goals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Key alliances </a:t>
            </a:r>
            <a:r>
              <a:rPr lang="en-GB" sz="3200" dirty="0" smtClean="0"/>
              <a:t>of partnerships</a:t>
            </a:r>
            <a:endParaRPr lang="en-GB" sz="3200" dirty="0"/>
          </a:p>
          <a:p>
            <a:pPr marL="812800" lvl="1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 smtClean="0"/>
              <a:t> </a:t>
            </a:r>
            <a:endParaRPr lang="en-GB" sz="3200" dirty="0"/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latin typeface="Calibri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9144000" cy="1132720"/>
          </a:xfrm>
        </p:spPr>
        <p:txBody>
          <a:bodyPr tIns="0" rIns="91440" bIns="0" anchor="b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700" dirty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4700" dirty="0" smtClean="0">
                <a:solidFill>
                  <a:schemeClr val="bg1"/>
                </a:solidFill>
                <a:latin typeface="+mj-lt"/>
              </a:rPr>
              <a:t>What’s happening </a:t>
            </a:r>
            <a:r>
              <a:rPr lang="en-US" sz="4700" dirty="0" smtClean="0">
                <a:solidFill>
                  <a:schemeClr val="bg1"/>
                </a:solidFill>
                <a:latin typeface="+mj-lt"/>
              </a:rPr>
              <a:t>to/within </a:t>
            </a:r>
            <a:br>
              <a:rPr lang="en-US" sz="4700" dirty="0" smtClean="0">
                <a:solidFill>
                  <a:schemeClr val="bg1"/>
                </a:solidFill>
                <a:latin typeface="+mj-lt"/>
              </a:rPr>
            </a:br>
            <a:r>
              <a:rPr lang="en-US" sz="4700" dirty="0" smtClean="0">
                <a:solidFill>
                  <a:schemeClr val="bg1"/>
                </a:solidFill>
                <a:latin typeface="+mj-lt"/>
              </a:rPr>
              <a:t>higher vocational </a:t>
            </a:r>
            <a:r>
              <a:rPr lang="en-US" sz="4700" dirty="0" smtClean="0">
                <a:solidFill>
                  <a:schemeClr val="bg1"/>
                </a:solidFill>
              </a:rPr>
              <a:t>education</a:t>
            </a:r>
            <a:r>
              <a:rPr lang="en-US" sz="4700" dirty="0" smtClean="0">
                <a:solidFill>
                  <a:schemeClr val="bg1"/>
                </a:solidFill>
                <a:latin typeface="+mj-lt"/>
              </a:rPr>
              <a:t>? </a:t>
            </a:r>
            <a:endParaRPr lang="en-US" sz="47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5" descr="Lost very lost signs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 l="3368" r="6737"/>
          <a:stretch>
            <a:fillRect/>
          </a:stretch>
        </p:blipFill>
        <p:spPr>
          <a:xfrm>
            <a:off x="1763688" y="2060848"/>
            <a:ext cx="5827875" cy="4549544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835696" y="2276872"/>
            <a:ext cx="5697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Direction </a:t>
            </a:r>
            <a:r>
              <a:rPr lang="en-GB" sz="2800" b="1" dirty="0" smtClean="0">
                <a:solidFill>
                  <a:schemeClr val="bg1"/>
                </a:solidFill>
              </a:rPr>
              <a:t>of </a:t>
            </a:r>
            <a:r>
              <a:rPr lang="en-GB" sz="2800" b="1" dirty="0" smtClean="0">
                <a:solidFill>
                  <a:schemeClr val="bg1"/>
                </a:solidFill>
              </a:rPr>
              <a:t>travel </a:t>
            </a:r>
            <a:r>
              <a:rPr lang="en-GB" sz="2800" b="1" dirty="0" smtClean="0">
                <a:solidFill>
                  <a:schemeClr val="bg1"/>
                </a:solidFill>
              </a:rPr>
              <a:t>for </a:t>
            </a:r>
            <a:r>
              <a:rPr lang="en-GB" sz="2800" b="1" dirty="0" smtClean="0">
                <a:solidFill>
                  <a:schemeClr val="bg1"/>
                </a:solidFill>
              </a:rPr>
              <a:t>‘FE </a:t>
            </a:r>
            <a:r>
              <a:rPr lang="en-GB" sz="2800" b="1" dirty="0" smtClean="0">
                <a:solidFill>
                  <a:schemeClr val="bg1"/>
                </a:solidFill>
              </a:rPr>
              <a:t>and skills’ 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805264"/>
          </a:xfrm>
          <a:solidFill>
            <a:schemeClr val="bg1"/>
          </a:solidFill>
        </p:spPr>
        <p:txBody>
          <a:bodyPr tIns="0" rIns="91440" bIns="0"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Seminar </a:t>
            </a:r>
            <a:r>
              <a:rPr lang="en-GB" sz="4000" dirty="0" smtClean="0">
                <a:solidFill>
                  <a:schemeClr val="tx1"/>
                </a:solidFill>
              </a:rPr>
              <a:t>Eight</a:t>
            </a: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/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/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4900" dirty="0" smtClean="0">
                <a:solidFill>
                  <a:schemeClr val="tx1"/>
                </a:solidFill>
              </a:rPr>
              <a:t>Higher Vocational Education: </a:t>
            </a:r>
            <a:br>
              <a:rPr lang="en-GB" sz="4900" dirty="0" smtClean="0">
                <a:solidFill>
                  <a:schemeClr val="tx1"/>
                </a:solidFill>
              </a:rPr>
            </a:br>
            <a:r>
              <a:rPr lang="en-GB" sz="4900" dirty="0" smtClean="0">
                <a:solidFill>
                  <a:schemeClr val="tx1"/>
                </a:solidFill>
              </a:rPr>
              <a:t>Parity and Success</a:t>
            </a:r>
            <a:r>
              <a:rPr lang="en-GB" sz="4900" dirty="0" smtClean="0">
                <a:solidFill>
                  <a:schemeClr val="bg1"/>
                </a:solidFill>
              </a:rPr>
              <a:t/>
            </a:r>
            <a:br>
              <a:rPr lang="en-GB" sz="49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Friday </a:t>
            </a:r>
            <a:r>
              <a:rPr lang="en-GB" sz="1800" dirty="0" smtClean="0">
                <a:solidFill>
                  <a:schemeClr val="bg1"/>
                </a:solidFill>
              </a:rPr>
              <a:t>13</a:t>
            </a:r>
            <a:r>
              <a:rPr lang="en-GB" sz="1800" baseline="30000" dirty="0" smtClean="0">
                <a:solidFill>
                  <a:schemeClr val="bg1"/>
                </a:solidFill>
              </a:rPr>
              <a:t>th</a:t>
            </a:r>
            <a:r>
              <a:rPr lang="en-GB" sz="1800" dirty="0" smtClean="0">
                <a:solidFill>
                  <a:schemeClr val="bg1"/>
                </a:solidFill>
              </a:rPr>
              <a:t> May 2016 UCL Institute of Education 10.00 </a:t>
            </a:r>
            <a:r>
              <a:rPr lang="en-GB" sz="1800" dirty="0" smtClean="0">
                <a:solidFill>
                  <a:schemeClr val="bg1"/>
                </a:solidFill>
              </a:rPr>
              <a:t>– </a:t>
            </a:r>
            <a:r>
              <a:rPr lang="en-GB" sz="1800" dirty="0" smtClean="0">
                <a:solidFill>
                  <a:schemeClr val="bg1"/>
                </a:solidFill>
              </a:rPr>
              <a:t>15.40</a:t>
            </a: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20 Bedford </a:t>
            </a:r>
            <a:r>
              <a:rPr lang="en-GB" sz="1800" dirty="0" smtClean="0">
                <a:solidFill>
                  <a:schemeClr val="bg1"/>
                </a:solidFill>
              </a:rPr>
              <a:t>Way, London  WC1H </a:t>
            </a:r>
            <a:r>
              <a:rPr lang="en-GB" sz="1800" dirty="0" smtClean="0">
                <a:solidFill>
                  <a:schemeClr val="bg1"/>
                </a:solidFill>
              </a:rPr>
              <a:t>0AL</a:t>
            </a: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/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/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80728"/>
            <a:ext cx="4320480" cy="2952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805264"/>
          </a:xfrm>
          <a:solidFill>
            <a:schemeClr val="bg1"/>
          </a:solidFill>
        </p:spPr>
        <p:txBody>
          <a:bodyPr tIns="0" rIns="91440" bIns="0"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/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Seminar Eight: Overview</a:t>
            </a:r>
            <a:r>
              <a:rPr lang="en-GB" sz="6700" dirty="0" smtClean="0">
                <a:solidFill>
                  <a:schemeClr val="bg1"/>
                </a:solidFill>
              </a:rPr>
              <a:t/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/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2700" dirty="0" smtClean="0">
                <a:solidFill>
                  <a:schemeClr val="bg1"/>
                </a:solidFill>
              </a:rPr>
              <a:t/>
            </a:r>
            <a:br>
              <a:rPr lang="en-GB" sz="27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/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/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6094" y="2492896"/>
            <a:ext cx="5518819" cy="2499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b="1" dirty="0" smtClean="0"/>
              <a:t>A chance to reflect</a:t>
            </a:r>
          </a:p>
          <a:p>
            <a:pPr algn="ctr">
              <a:lnSpc>
                <a:spcPct val="150000"/>
              </a:lnSpc>
            </a:pPr>
            <a:r>
              <a:rPr lang="en-GB" sz="3600" b="1" dirty="0" smtClean="0"/>
              <a:t>consider research evidence</a:t>
            </a:r>
          </a:p>
          <a:p>
            <a:pPr algn="ctr">
              <a:lnSpc>
                <a:spcPct val="150000"/>
              </a:lnSpc>
            </a:pPr>
            <a:r>
              <a:rPr lang="en-GB" sz="3600" b="1" dirty="0" smtClean="0"/>
              <a:t>debate alternatives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525344"/>
          </a:xfrm>
          <a:solidFill>
            <a:schemeClr val="bg1"/>
          </a:solidFill>
        </p:spPr>
        <p:txBody>
          <a:bodyPr tIns="0" rIns="91440" bIns="0" anchor="t">
            <a:normAutofit fontScale="90000"/>
          </a:bodyPr>
          <a:lstStyle/>
          <a:p>
            <a:pPr marL="166688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 smtClean="0">
                <a:solidFill>
                  <a:schemeClr val="tx1"/>
                </a:solidFill>
              </a:rPr>
              <a:t>ESRC  Research Series Vision</a:t>
            </a:r>
            <a:r>
              <a:rPr lang="en-GB" sz="5400" dirty="0" smtClean="0">
                <a:solidFill>
                  <a:schemeClr val="tx1"/>
                </a:solidFill>
                <a:latin typeface="+mj-lt"/>
              </a:rPr>
              <a:t>:</a:t>
            </a:r>
            <a:br>
              <a:rPr lang="en-GB" sz="5400" dirty="0" smtClean="0">
                <a:solidFill>
                  <a:schemeClr val="tx1"/>
                </a:solidFill>
                <a:latin typeface="+mj-lt"/>
              </a:rPr>
            </a:br>
            <a:r>
              <a:rPr lang="en-GB" sz="4000" dirty="0" smtClean="0">
                <a:solidFill>
                  <a:schemeClr val="tx1"/>
                </a:solidFill>
              </a:rPr>
              <a:t>'HIVE-PED: Higher Vocational Education and Pedagogy in England 2013-16’</a:t>
            </a:r>
            <a:r>
              <a:rPr lang="en-GB" sz="3600" i="1" dirty="0" smtClean="0">
                <a:solidFill>
                  <a:schemeClr val="tx1"/>
                </a:solidFill>
              </a:rPr>
              <a:t/>
            </a:r>
            <a:br>
              <a:rPr lang="en-GB" sz="3600" i="1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/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* </a:t>
            </a: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nine</a:t>
            </a:r>
            <a:r>
              <a:rPr lang="en-GB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smtClean="0">
                <a:solidFill>
                  <a:schemeClr val="tx1"/>
                </a:solidFill>
              </a:rPr>
              <a:t>expert research seminars/ events </a:t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* </a:t>
            </a:r>
            <a:r>
              <a:rPr lang="en-GB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three</a:t>
            </a:r>
            <a:r>
              <a:rPr lang="en-GB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smtClean="0">
                <a:solidFill>
                  <a:schemeClr val="tx1"/>
                </a:solidFill>
              </a:rPr>
              <a:t>overarching research themes:</a:t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* parity, progression and social mobility</a:t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   </a:t>
            </a:r>
            <a:br>
              <a:rPr lang="en-GB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525344"/>
          </a:xfrm>
          <a:solidFill>
            <a:schemeClr val="tx1"/>
          </a:solidFill>
        </p:spPr>
        <p:txBody>
          <a:bodyPr tIns="0" rIns="91440" bIns="0" anchor="t">
            <a:normAutofit fontScale="90000"/>
          </a:bodyPr>
          <a:lstStyle/>
          <a:p>
            <a:pPr marL="361950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GB" sz="4900" dirty="0" smtClean="0">
                <a:solidFill>
                  <a:schemeClr val="bg1"/>
                </a:solidFill>
              </a:rPr>
              <a:t>   </a:t>
            </a:r>
            <a:r>
              <a:rPr lang="en-GB" sz="6000" dirty="0" smtClean="0">
                <a:solidFill>
                  <a:schemeClr val="bg1"/>
                </a:solidFill>
              </a:rPr>
              <a:t>Series sub-themes</a:t>
            </a: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r>
              <a:rPr lang="en-GB" sz="1300" dirty="0" smtClean="0">
                <a:solidFill>
                  <a:schemeClr val="bg1"/>
                </a:solidFill>
              </a:rPr>
              <a:t/>
            </a:r>
            <a:br>
              <a:rPr lang="en-GB" sz="13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  * Parity, vocational </a:t>
            </a:r>
            <a:r>
              <a:rPr lang="en-GB" sz="3600" dirty="0" smtClean="0">
                <a:solidFill>
                  <a:srgbClr val="15FF7F"/>
                </a:solidFill>
              </a:rPr>
              <a:t>pedagogy</a:t>
            </a:r>
            <a:r>
              <a:rPr lang="en-GB" sz="3600" dirty="0" smtClean="0">
                <a:solidFill>
                  <a:schemeClr val="bg1"/>
                </a:solidFill>
              </a:rPr>
              <a:t>, leadership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  * Democratic citizenship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   * Progression to HE, social </a:t>
            </a:r>
            <a:r>
              <a:rPr lang="en-GB" sz="3600" dirty="0" smtClean="0">
                <a:solidFill>
                  <a:srgbClr val="FF0000"/>
                </a:solidFill>
              </a:rPr>
              <a:t>mobility</a:t>
            </a: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   * Professionalism, HIVE qualifications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   * Pedagogy: changing ‘training culture’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   * Student </a:t>
            </a:r>
            <a:r>
              <a:rPr lang="en-GB" sz="3600" dirty="0" smtClean="0">
                <a:solidFill>
                  <a:srgbClr val="FFFF00"/>
                </a:solidFill>
              </a:rPr>
              <a:t>success</a:t>
            </a:r>
            <a:r>
              <a:rPr lang="en-GB" sz="3600" dirty="0" smtClean="0">
                <a:solidFill>
                  <a:schemeClr val="bg1"/>
                </a:solidFill>
              </a:rPr>
              <a:t>, motivation, trust, drop-out</a:t>
            </a:r>
            <a:br>
              <a:rPr lang="en-GB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525344"/>
          </a:xfrm>
          <a:solidFill>
            <a:schemeClr val="tx1"/>
          </a:solidFill>
        </p:spPr>
        <p:txBody>
          <a:bodyPr tIns="0" rIns="91440" bIns="0" anchor="t">
            <a:normAutofit/>
          </a:bodyPr>
          <a:lstStyle/>
          <a:p>
            <a:pPr marL="17145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5400" dirty="0" smtClean="0">
                <a:solidFill>
                  <a:schemeClr val="bg1"/>
                </a:solidFill>
              </a:rPr>
              <a:t>C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ontextual </a:t>
            </a:r>
            <a:r>
              <a:rPr lang="en-GB" sz="5400" dirty="0" smtClean="0">
                <a:solidFill>
                  <a:schemeClr val="bg1"/>
                </a:solidFill>
              </a:rPr>
              <a:t>f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actors:</a:t>
            </a:r>
            <a:br>
              <a:rPr lang="en-GB" sz="5400" dirty="0" smtClean="0">
                <a:solidFill>
                  <a:schemeClr val="bg1"/>
                </a:solidFill>
                <a:latin typeface="+mj-lt"/>
              </a:rPr>
            </a:br>
            <a:r>
              <a:rPr lang="en-GB" sz="3600" dirty="0" smtClean="0">
                <a:solidFill>
                  <a:schemeClr val="bg1"/>
                </a:solidFill>
              </a:rPr>
              <a:t>* </a:t>
            </a:r>
            <a:r>
              <a:rPr lang="en-GB" sz="3600" dirty="0" err="1" smtClean="0">
                <a:solidFill>
                  <a:schemeClr val="bg1"/>
                </a:solidFill>
              </a:rPr>
              <a:t>dysfunctionalities</a:t>
            </a:r>
            <a:r>
              <a:rPr lang="en-GB" sz="3600" dirty="0" smtClean="0">
                <a:solidFill>
                  <a:schemeClr val="bg1"/>
                </a:solidFill>
              </a:rPr>
              <a:t>, complexities of system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</a:t>
            </a:r>
            <a:r>
              <a:rPr lang="en-GB" sz="3600" dirty="0" smtClean="0">
                <a:solidFill>
                  <a:srgbClr val="FFFF00"/>
                </a:solidFill>
              </a:rPr>
              <a:t>policy</a:t>
            </a:r>
            <a:r>
              <a:rPr lang="en-GB" sz="3600" dirty="0" smtClean="0">
                <a:solidFill>
                  <a:schemeClr val="bg1"/>
                </a:solidFill>
              </a:rPr>
              <a:t>: FE, HE, adult, employers, govt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challenges </a:t>
            </a:r>
            <a:r>
              <a:rPr lang="en-GB" sz="4000" dirty="0" smtClean="0">
                <a:solidFill>
                  <a:schemeClr val="bg1"/>
                </a:solidFill>
                <a:latin typeface="+mn-lt"/>
              </a:rPr>
              <a:t>££</a:t>
            </a:r>
            <a:r>
              <a:rPr lang="en-GB" sz="3600" dirty="0" smtClean="0">
                <a:solidFill>
                  <a:schemeClr val="bg1"/>
                </a:solidFill>
              </a:rPr>
              <a:t> cuts, global </a:t>
            </a:r>
            <a:r>
              <a:rPr lang="en-GB" sz="3600" dirty="0" smtClean="0">
                <a:solidFill>
                  <a:srgbClr val="FF00FF"/>
                </a:solidFill>
              </a:rPr>
              <a:t>competition</a:t>
            </a: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‘training</a:t>
            </a:r>
            <a:r>
              <a:rPr lang="en-GB" sz="3600" dirty="0" smtClean="0">
                <a:solidFill>
                  <a:srgbClr val="FF0000"/>
                </a:solidFill>
              </a:rPr>
              <a:t> without jobs</a:t>
            </a:r>
            <a:r>
              <a:rPr lang="en-GB" sz="3600" dirty="0" smtClean="0">
                <a:solidFill>
                  <a:schemeClr val="bg1"/>
                </a:solidFill>
              </a:rPr>
              <a:t>’/robbery issues 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stratification of elites, social inequity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UK-EU-international models, </a:t>
            </a:r>
            <a:r>
              <a:rPr lang="en-GB" sz="3600" dirty="0" smtClean="0">
                <a:solidFill>
                  <a:schemeClr val="bg1"/>
                </a:solidFill>
              </a:rPr>
              <a:t>patterns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89013" lvl="1" indent="-354013" fontAlgn="base">
              <a:spcAft>
                <a:spcPct val="0"/>
              </a:spcAft>
              <a:defRPr/>
            </a:pPr>
            <a:endParaRPr lang="en-US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989013" lvl="1" indent="-354013" fontAlgn="base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BUT creative potential of new research and partnerships</a:t>
            </a:r>
            <a:endParaRPr lang="en-US" sz="4800" b="1" dirty="0">
              <a:solidFill>
                <a:srgbClr val="FF0000"/>
              </a:solidFill>
              <a:latin typeface="+mj-lt"/>
            </a:endParaRPr>
          </a:p>
          <a:p>
            <a:pPr marL="812800" lvl="1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/>
          </a:p>
          <a:p>
            <a:pPr marL="889000" lvl="2" indent="6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/>
              <a:t>New understanding vocational pedagogy, </a:t>
            </a:r>
            <a:r>
              <a:rPr lang="en-US" sz="3200" b="1" dirty="0" err="1" smtClean="0"/>
              <a:t>andragogy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Makerspaces</a:t>
            </a:r>
            <a:r>
              <a:rPr lang="en-US" sz="3200" b="1" dirty="0" smtClean="0"/>
              <a:t>, HE Apprenticeships </a:t>
            </a:r>
          </a:p>
          <a:p>
            <a:pPr marL="889000" lvl="2" indent="6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/>
              <a:t>longitudinal tracking; data mining</a:t>
            </a:r>
            <a:endParaRPr lang="en-US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/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Facilitators of; barriers to progression more identifiable: target removal of barriers</a:t>
            </a:r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 smtClean="0"/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Collaboration, innovation: UK-</a:t>
            </a:r>
            <a:r>
              <a:rPr lang="en-GB" sz="3200" b="1" dirty="0" err="1" smtClean="0"/>
              <a:t>wide,EU</a:t>
            </a:r>
            <a:r>
              <a:rPr lang="en-GB" sz="3200" b="1" dirty="0" smtClean="0"/>
              <a:t>/ global provider-funder-employer partners</a:t>
            </a:r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 </a:t>
            </a:r>
            <a:endParaRPr lang="en-GB" b="1" dirty="0">
              <a:latin typeface="Calibri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280920" cy="1132720"/>
          </a:xfrm>
        </p:spPr>
        <p:txBody>
          <a:bodyPr tIns="0" rIns="91440" bIns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The Series so far ..2013-14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54929"/>
          <a:ext cx="9144000" cy="5612862"/>
        </p:xfrm>
        <a:graphic>
          <a:graphicData uri="http://schemas.openxmlformats.org/drawingml/2006/table">
            <a:tbl>
              <a:tblPr/>
              <a:tblGrid>
                <a:gridCol w="4365291"/>
                <a:gridCol w="4778709"/>
              </a:tblGrid>
              <a:tr h="193675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Dates: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2013–14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Seminar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473">
                <a:tc gridSpan="2">
                  <a:txBody>
                    <a:bodyPr/>
                    <a:lstStyle/>
                    <a:p>
                      <a:pPr marL="457200" indent="0"/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65207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4 October 2013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Conference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BIS Conference Centre, London</a:t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Journeys to Higher Education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dirty="0">
                          <a:solidFill>
                            <a:schemeClr val="tx1"/>
                          </a:solidFill>
                          <a:hlinkClick r:id="rId2"/>
                        </a:rPr>
                        <a:t>Programme and presentations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5207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28 February 2014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Seminar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One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University of Greenwich</a:t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Higher Vocational Education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dirty="0">
                          <a:solidFill>
                            <a:schemeClr val="tx1"/>
                          </a:solidFill>
                          <a:hlinkClick r:id="rId3"/>
                        </a:rPr>
                        <a:t>Programme and presentations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6229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23 June 2014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Seminar Two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University of Birmingham</a:t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Parity, 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progression,</a:t>
                      </a:r>
                      <a:r>
                        <a:rPr lang="en-GB" sz="18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social </a:t>
                      </a: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mobility: critical issues for higher vocational </a:t>
                      </a:r>
                      <a:r>
                        <a:rPr lang="en-GB" sz="1800" b="1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en-GB" sz="18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pathways</a:t>
                      </a: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GB" sz="1800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dirty="0" smtClean="0">
                          <a:solidFill>
                            <a:schemeClr val="tx1"/>
                          </a:solidFill>
                          <a:hlinkClick r:id="rId4"/>
                        </a:rPr>
                        <a:t>Presentations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hlinkClick r:id="rId5"/>
                        </a:rPr>
                        <a:t>Programme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hlinkClick r:id="rId5"/>
                        </a:rPr>
                        <a:t>and Papers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5207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10 October 2014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Seminar Three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University of Greenwich</a:t>
                      </a:r>
                      <a:br>
                        <a:rPr lang="en-GB" sz="1800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Apprenticeships and Progression </a:t>
                      </a:r>
                      <a:br>
                        <a:rPr lang="en-GB" sz="1800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dirty="0">
                          <a:solidFill>
                            <a:schemeClr val="tx1"/>
                          </a:solidFill>
                          <a:hlinkClick r:id="rId6"/>
                        </a:rPr>
                        <a:t>Programme and Papers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HIV-PED Seminar Programme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013192" cy="1132720"/>
          </a:xfrm>
        </p:spPr>
        <p:txBody>
          <a:bodyPr tIns="0" rIns="91440" bIns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The Series so far ..2015-16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54929"/>
          <a:ext cx="9144000" cy="5571533"/>
        </p:xfrm>
        <a:graphic>
          <a:graphicData uri="http://schemas.openxmlformats.org/drawingml/2006/table">
            <a:tbl>
              <a:tblPr/>
              <a:tblGrid>
                <a:gridCol w="4365291"/>
                <a:gridCol w="4778709"/>
              </a:tblGrid>
              <a:tr h="193675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Dates: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2015-16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Seminar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473">
                <a:tc gridSpan="2">
                  <a:txBody>
                    <a:bodyPr/>
                    <a:lstStyle/>
                    <a:p>
                      <a:pPr marL="457200" indent="0"/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65207">
                <a:tc>
                  <a:txBody>
                    <a:bodyPr/>
                    <a:lstStyle/>
                    <a:p>
                      <a:pPr marL="457200" indent="0"/>
                      <a:r>
                        <a:rPr lang="en-GB" b="1" dirty="0" smtClean="0"/>
                        <a:t>6 March 2015 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Seminar Four</a:t>
                      </a: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City &amp; Guilds, London,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University of Greenwich:</a:t>
                      </a:r>
                    </a:p>
                    <a:p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Crafty work: re-forming, re-making,</a:t>
                      </a:r>
                      <a:r>
                        <a:rPr lang="en-GB" sz="18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re-thinking vocational and technical education 2010-2015</a:t>
                      </a:r>
                    </a:p>
                    <a:p>
                      <a:r>
                        <a:rPr lang="en-GB" b="1" dirty="0" smtClean="0">
                          <a:hlinkClick r:id="rId2"/>
                        </a:rPr>
                        <a:t>Programme and presentations</a:t>
                      </a:r>
                      <a:endParaRPr lang="en-GB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5207">
                <a:tc>
                  <a:txBody>
                    <a:bodyPr/>
                    <a:lstStyle/>
                    <a:p>
                      <a:pPr marL="457200" indent="0"/>
                      <a:r>
                        <a:rPr lang="en-GB" b="1" dirty="0" smtClean="0"/>
                        <a:t>30 October 2015 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Seminar Five</a:t>
                      </a: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University of Huddersfield</a:t>
                      </a:r>
                    </a:p>
                    <a:p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International Perspectives on Policy, Pedagogy and Practice in Higher Vocational Education</a:t>
                      </a:r>
                    </a:p>
                    <a:p>
                      <a:r>
                        <a:rPr lang="en-GB" b="1" dirty="0" smtClean="0">
                          <a:hlinkClick r:id="rId3"/>
                        </a:rPr>
                        <a:t>Programme</a:t>
                      </a:r>
                      <a:r>
                        <a:rPr lang="en-GB" b="1" dirty="0" smtClean="0"/>
                        <a:t> </a:t>
                      </a:r>
                      <a:endParaRPr lang="en-GB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6260">
                <a:tc>
                  <a:txBody>
                    <a:bodyPr/>
                    <a:lstStyle/>
                    <a:p>
                      <a:pPr marL="457200" indent="0"/>
                      <a:r>
                        <a:rPr lang="en-GB" b="1" dirty="0" smtClean="0"/>
                        <a:t>12 February 2016 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Seminar Six</a:t>
                      </a: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University of Wolverhampton</a:t>
                      </a:r>
                    </a:p>
                    <a:p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Adult Learning in a Time of Austerity</a:t>
                      </a:r>
                      <a:endParaRPr lang="en-GB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5207">
                <a:tc>
                  <a:txBody>
                    <a:bodyPr/>
                    <a:lstStyle/>
                    <a:p>
                      <a:pPr marL="457200" indent="0"/>
                      <a:r>
                        <a:rPr lang="en-GB" b="1" dirty="0" smtClean="0"/>
                        <a:t>4th March 2016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Seminar Seven</a:t>
                      </a: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Linking London: </a:t>
                      </a:r>
                      <a:r>
                        <a:rPr lang="en-GB" sz="1800" b="1" dirty="0" err="1" smtClean="0">
                          <a:solidFill>
                            <a:schemeClr val="tx1"/>
                          </a:solidFill>
                        </a:rPr>
                        <a:t>Birkbeck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 College,  London</a:t>
                      </a:r>
                    </a:p>
                    <a:p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Perspectives on Higher Voc Education in London </a:t>
                      </a:r>
                    </a:p>
                    <a:p>
                      <a:r>
                        <a:rPr lang="en-GB" b="1" dirty="0" smtClean="0">
                          <a:hlinkClick r:id="rId4" tooltip="Programme"/>
                        </a:rPr>
                        <a:t>Programme</a:t>
                      </a:r>
                      <a:endParaRPr lang="en-GB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HIV-PED Seminar Programme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2221</TotalTime>
  <Words>366</Words>
  <Application>Microsoft Office PowerPoint</Application>
  <PresentationFormat>On-screen Show (4:3)</PresentationFormat>
  <Paragraphs>103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Module</vt:lpstr>
      <vt:lpstr>1_Module</vt:lpstr>
      <vt:lpstr>2_Module</vt:lpstr>
      <vt:lpstr>3_Module</vt:lpstr>
      <vt:lpstr>4_Module</vt:lpstr>
      <vt:lpstr>5_Module</vt:lpstr>
      <vt:lpstr>6_Module</vt:lpstr>
      <vt:lpstr>University of Greenwich and UCL Institute of Education Friday 13th May 2016</vt:lpstr>
      <vt:lpstr>Seminar Eight      Higher Vocational Education:  Parity and Success   Friday 13th May 2016 UCL Institute of Education 10.00 – 15.40 20 Bedford Way, London  WC1H 0AL    </vt:lpstr>
      <vt:lpstr> Seminar Eight: Overview       </vt:lpstr>
      <vt:lpstr>ESRC  Research Series Vision: 'HIVE-PED: Higher Vocational Education and Pedagogy in England 2013-16’  * nine expert research seminars/ events  * three overarching research themes: * parity, progression and social mobility       </vt:lpstr>
      <vt:lpstr>   Series sub-themes    * Parity, vocational pedagogy, leadership   * Democratic citizenship    * Progression to HE, social mobility    * Professionalism, HIVE qualifications    * Pedagogy: changing ‘training culture’    * Student success, motivation, trust, drop-out </vt:lpstr>
      <vt:lpstr>Contextual factors: * dysfunctionalities, complexities of system * policy: FE, HE, adult, employers, govt * challenges ££ cuts, global competition * ‘training without jobs’/robbery issues  * stratification of elites, social inequity * UK-EU-international models, patterns</vt:lpstr>
      <vt:lpstr>Slide 7</vt:lpstr>
      <vt:lpstr>    The Series so far ..2013-14</vt:lpstr>
      <vt:lpstr>    The Series so far ..2015-16</vt:lpstr>
      <vt:lpstr>..the Series rounds up… 2016</vt:lpstr>
      <vt:lpstr>    Supporting HIVE success</vt:lpstr>
      <vt:lpstr>Slide 12</vt:lpstr>
      <vt:lpstr>  What’s happening to/within  higher vocational education? </vt:lpstr>
    </vt:vector>
  </TitlesOfParts>
  <Company>the University of Greenwich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Journeys to HE</dc:title>
  <dc:creator>Prof Jill Jameson</dc:creator>
  <cp:lastModifiedBy>Reviewer</cp:lastModifiedBy>
  <cp:revision>216</cp:revision>
  <dcterms:created xsi:type="dcterms:W3CDTF">2011-09-30T23:20:28Z</dcterms:created>
  <dcterms:modified xsi:type="dcterms:W3CDTF">2016-05-12T22:47:07Z</dcterms:modified>
</cp:coreProperties>
</file>