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sldIdLst>
    <p:sldId id="256" r:id="rId7"/>
    <p:sldId id="259" r:id="rId8"/>
    <p:sldId id="265" r:id="rId9"/>
    <p:sldId id="264" r:id="rId10"/>
    <p:sldId id="261" r:id="rId11"/>
    <p:sldId id="262" r:id="rId12"/>
    <p:sldId id="258" r:id="rId13"/>
    <p:sldId id="260" r:id="rId14"/>
    <p:sldId id="257" r:id="rId15"/>
    <p:sldId id="263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21-29</c:v>
                </c:pt>
              </c:strCache>
            </c:strRef>
          </c:tx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80145</c:v>
                </c:pt>
                <c:pt idx="1">
                  <c:v>84792</c:v>
                </c:pt>
                <c:pt idx="2">
                  <c:v>91410</c:v>
                </c:pt>
                <c:pt idx="3">
                  <c:v>90660</c:v>
                </c:pt>
                <c:pt idx="4">
                  <c:v>91030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30-39</c:v>
                </c:pt>
              </c:strCache>
            </c:strRef>
          </c:tx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32175</c:v>
                </c:pt>
                <c:pt idx="1">
                  <c:v>31780</c:v>
                </c:pt>
                <c:pt idx="2">
                  <c:v>31430</c:v>
                </c:pt>
                <c:pt idx="3">
                  <c:v>29280</c:v>
                </c:pt>
                <c:pt idx="4">
                  <c:v>28120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40+</c:v>
                </c:pt>
              </c:strCache>
            </c:strRef>
          </c:tx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36910</c:v>
                </c:pt>
                <c:pt idx="1">
                  <c:v>36745</c:v>
                </c:pt>
                <c:pt idx="2">
                  <c:v>33595</c:v>
                </c:pt>
                <c:pt idx="3">
                  <c:v>30880</c:v>
                </c:pt>
                <c:pt idx="4">
                  <c:v>29490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5550608"/>
        <c:axId val="475551168"/>
      </c:lineChart>
      <c:catAx>
        <c:axId val="475550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75551168"/>
        <c:crosses val="autoZero"/>
        <c:auto val="1"/>
        <c:lblAlgn val="ctr"/>
        <c:lblOffset val="100"/>
        <c:noMultiLvlLbl val="0"/>
      </c:catAx>
      <c:valAx>
        <c:axId val="475551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55506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2008-9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34775</c:v>
                </c:pt>
                <c:pt idx="1">
                  <c:v>33150</c:v>
                </c:pt>
                <c:pt idx="2">
                  <c:v>30110</c:v>
                </c:pt>
                <c:pt idx="3">
                  <c:v>26360</c:v>
                </c:pt>
                <c:pt idx="4">
                  <c:v>25965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5600400"/>
        <c:axId val="475600960"/>
      </c:lineChart>
      <c:catAx>
        <c:axId val="475600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75600960"/>
        <c:crosses val="autoZero"/>
        <c:auto val="1"/>
        <c:lblAlgn val="ctr"/>
        <c:lblOffset val="100"/>
        <c:noMultiLvlLbl val="0"/>
      </c:catAx>
      <c:valAx>
        <c:axId val="475600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5600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9B21-C681-47E0-B120-1B97C9DBF3F7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E5DE8-6475-449C-857C-D7ACE0DA6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109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9B21-C681-47E0-B120-1B97C9DBF3F7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E5DE8-6475-449C-857C-D7ACE0DA6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0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9B21-C681-47E0-B120-1B97C9DBF3F7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E5DE8-6475-449C-857C-D7ACE0DA6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938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285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48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223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027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93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1588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8780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01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9B21-C681-47E0-B120-1B97C9DBF3F7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E5DE8-6475-449C-857C-D7ACE0DA6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1974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358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8164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963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6544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3771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7561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6154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3432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9078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93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9B21-C681-47E0-B120-1B97C9DBF3F7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E5DE8-6475-449C-857C-D7ACE0DA6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1486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8031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4419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3877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5469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8814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4832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9166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7651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1985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43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9B21-C681-47E0-B120-1B97C9DBF3F7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E5DE8-6475-449C-857C-D7ACE0DA6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1851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6907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250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711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1050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0615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0835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4838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02116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93985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322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9B21-C681-47E0-B120-1B97C9DBF3F7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E5DE8-6475-449C-857C-D7ACE0DA6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70879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22423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37969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519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68221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18361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29849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05408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1088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70762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79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9B21-C681-47E0-B120-1B97C9DBF3F7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E5DE8-6475-449C-857C-D7ACE0DA6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575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5007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81490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22388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62600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87761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6678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641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9B21-C681-47E0-B120-1B97C9DBF3F7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E5DE8-6475-449C-857C-D7ACE0DA6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50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9B21-C681-47E0-B120-1B97C9DBF3F7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E5DE8-6475-449C-857C-D7ACE0DA6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32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9B21-C681-47E0-B120-1B97C9DBF3F7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E5DE8-6475-449C-857C-D7ACE0DA6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32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99B21-C681-47E0-B120-1B97C9DBF3F7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E5DE8-6475-449C-857C-D7ACE0DA6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735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64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775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407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59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DD2AE-5AD9-4A7A-9362-EDFE569FD6F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58F25-DE18-4B9C-AD71-AA91BA4A94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277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Adult learning and Austerity in Scotland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Adult Learning in a Time of Austerity</a:t>
            </a:r>
            <a:endParaRPr lang="en-GB" dirty="0"/>
          </a:p>
          <a:p>
            <a:r>
              <a:rPr lang="en-GB" dirty="0"/>
              <a:t>University of </a:t>
            </a:r>
            <a:r>
              <a:rPr lang="en-GB" dirty="0" smtClean="0"/>
              <a:t>Wolverhampton</a:t>
            </a:r>
          </a:p>
          <a:p>
            <a:r>
              <a:rPr lang="en-GB" dirty="0" smtClean="0"/>
              <a:t>12 February 2016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04664"/>
            <a:ext cx="1352550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272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Part-time undergrads at Scottish HEIs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3961012"/>
              </p:ext>
            </p:extLst>
          </p:nvPr>
        </p:nvGraphicFramePr>
        <p:xfrm>
          <a:off x="251520" y="1556792"/>
          <a:ext cx="8712968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451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 all bad news?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Overarching policy framework for adult learning still under development</a:t>
            </a:r>
          </a:p>
          <a:p>
            <a:endParaRPr lang="en-GB" dirty="0"/>
          </a:p>
          <a:p>
            <a:r>
              <a:rPr lang="en-GB" dirty="0" smtClean="0"/>
              <a:t>Clear and well established policy framework for literacies </a:t>
            </a:r>
          </a:p>
          <a:p>
            <a:endParaRPr lang="en-GB" dirty="0"/>
          </a:p>
          <a:p>
            <a:r>
              <a:rPr lang="en-GB" dirty="0" smtClean="0"/>
              <a:t>ESOL </a:t>
            </a:r>
            <a:r>
              <a:rPr lang="en-GB" dirty="0"/>
              <a:t>strong </a:t>
            </a:r>
            <a:r>
              <a:rPr lang="en-GB" dirty="0" smtClean="0"/>
              <a:t>(particularly for full-time students </a:t>
            </a:r>
            <a:r>
              <a:rPr lang="en-GB" dirty="0"/>
              <a:t>and </a:t>
            </a:r>
            <a:r>
              <a:rPr lang="en-GB" dirty="0" smtClean="0"/>
              <a:t>‘</a:t>
            </a:r>
            <a:r>
              <a:rPr lang="en-GB" dirty="0"/>
              <a:t>learners of white European origin’ - ES, 2014)</a:t>
            </a:r>
          </a:p>
          <a:p>
            <a:endParaRPr lang="en-GB" dirty="0"/>
          </a:p>
          <a:p>
            <a:r>
              <a:rPr lang="en-GB" dirty="0" smtClean="0"/>
              <a:t>Some continuities (including ILAs, ULF) from </a:t>
            </a:r>
            <a:r>
              <a:rPr lang="en-GB" i="1" dirty="0" smtClean="0"/>
              <a:t>The Learning Age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Skills policies aligned with aims for equality and poverty reduction</a:t>
            </a:r>
          </a:p>
          <a:p>
            <a:endParaRPr lang="en-GB" dirty="0"/>
          </a:p>
          <a:p>
            <a:r>
              <a:rPr lang="en-GB" dirty="0" smtClean="0"/>
              <a:t>Growth of informal learning around the independence campaign?</a:t>
            </a:r>
          </a:p>
          <a:p>
            <a:endParaRPr lang="en-GB" dirty="0"/>
          </a:p>
          <a:p>
            <a:r>
              <a:rPr lang="en-GB" dirty="0" smtClean="0"/>
              <a:t>Healthy demand in the private and self-help sectors</a:t>
            </a:r>
          </a:p>
        </p:txBody>
      </p:sp>
    </p:spTree>
    <p:extLst>
      <p:ext uri="{BB962C8B-B14F-4D97-AF65-F5344CB8AC3E}">
        <p14:creationId xmlns:p14="http://schemas.microsoft.com/office/powerpoint/2010/main" val="2604763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en-GB" dirty="0" smtClean="0"/>
              <a:t>The main reason to be cheerful</a:t>
            </a:r>
            <a:br>
              <a:rPr lang="en-GB" dirty="0" smtClean="0"/>
            </a:br>
            <a:r>
              <a:rPr lang="en-GB" dirty="0" smtClean="0"/>
              <a:t>(or at least thoughtful)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9552" y="1600200"/>
            <a:ext cx="8064896" cy="4525963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endParaRPr lang="en-GB" dirty="0" smtClean="0"/>
          </a:p>
          <a:p>
            <a:pPr marL="0" indent="0" algn="ctr">
              <a:buNone/>
            </a:pPr>
            <a:r>
              <a:rPr lang="en-GB" sz="3600" dirty="0" smtClean="0"/>
              <a:t>None of the issues that repeatedly provoke debate over lifelong learning, and have done so increasingly urgently since the 1960s, has gone away. </a:t>
            </a:r>
          </a:p>
          <a:p>
            <a:pPr marL="0" indent="0" algn="ctr">
              <a:buNone/>
            </a:pPr>
            <a:endParaRPr lang="en-GB" sz="3600" dirty="0" smtClean="0"/>
          </a:p>
          <a:p>
            <a:pPr marL="0" indent="0" algn="ctr">
              <a:buNone/>
            </a:pPr>
            <a:r>
              <a:rPr lang="en-GB" sz="3600" dirty="0" smtClean="0"/>
              <a:t>On the contrary: they have accelerated.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873064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we are starting from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256584"/>
          </a:xfrm>
        </p:spPr>
        <p:txBody>
          <a:bodyPr>
            <a:normAutofit fontScale="700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Wider ‘crisis’ in adult learning policy</a:t>
            </a:r>
          </a:p>
          <a:p>
            <a:endParaRPr lang="en-GB" dirty="0"/>
          </a:p>
          <a:p>
            <a:r>
              <a:rPr lang="en-GB" dirty="0" smtClean="0"/>
              <a:t>Patchy representation of learner interests</a:t>
            </a:r>
          </a:p>
          <a:p>
            <a:endParaRPr lang="en-GB" dirty="0"/>
          </a:p>
          <a:p>
            <a:r>
              <a:rPr lang="en-GB" dirty="0" smtClean="0"/>
              <a:t>Social expectations of education and employability</a:t>
            </a:r>
          </a:p>
          <a:p>
            <a:endParaRPr lang="en-GB" dirty="0"/>
          </a:p>
          <a:p>
            <a:r>
              <a:rPr lang="en-GB" dirty="0" smtClean="0"/>
              <a:t>Political emphasis on measurement and performance</a:t>
            </a:r>
          </a:p>
          <a:p>
            <a:endParaRPr lang="en-GB" dirty="0"/>
          </a:p>
          <a:p>
            <a:r>
              <a:rPr lang="en-GB" dirty="0" smtClean="0"/>
              <a:t>College system in transition</a:t>
            </a:r>
          </a:p>
          <a:p>
            <a:endParaRPr lang="en-GB" dirty="0"/>
          </a:p>
          <a:p>
            <a:r>
              <a:rPr lang="en-GB" dirty="0" smtClean="0"/>
              <a:t>University system combative over governance reform</a:t>
            </a:r>
          </a:p>
          <a:p>
            <a:endParaRPr lang="en-GB" dirty="0"/>
          </a:p>
          <a:p>
            <a:r>
              <a:rPr lang="en-GB" dirty="0" smtClean="0"/>
              <a:t>Institutions seeking ‘low maintenance learners’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84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5702"/>
            <a:ext cx="4608512" cy="6746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29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60647"/>
            <a:ext cx="5544615" cy="6452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549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80"/>
            <a:ext cx="9144000" cy="3186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73216"/>
            <a:ext cx="8229600" cy="79695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Letter of guidance to SFC, 2011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70549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Four priorities for colleges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1399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Guarantee for all 16-19s (and for 20-24 “where possible”)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Improved retention rates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Courses and qualifications “fit for purpose”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Organisational savings and focus on outcomes</a:t>
            </a:r>
          </a:p>
          <a:p>
            <a:endParaRPr lang="en-GB" dirty="0" smtClean="0"/>
          </a:p>
          <a:p>
            <a:pPr marL="0" indent="0" algn="r">
              <a:buNone/>
            </a:pPr>
            <a:r>
              <a:rPr lang="en-GB" dirty="0" smtClean="0"/>
              <a:t>Letter </a:t>
            </a:r>
            <a:r>
              <a:rPr lang="en-GB" dirty="0"/>
              <a:t>of guidance to SFC, 2011</a:t>
            </a:r>
          </a:p>
        </p:txBody>
      </p:sp>
    </p:spTree>
    <p:extLst>
      <p:ext uri="{BB962C8B-B14F-4D97-AF65-F5344CB8AC3E}">
        <p14:creationId xmlns:p14="http://schemas.microsoft.com/office/powerpoint/2010/main" val="2810698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78716"/>
            <a:ext cx="6840760" cy="623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937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45224"/>
            <a:ext cx="8229600" cy="57606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Scotsman, 30 July 2015</a:t>
            </a:r>
            <a:endParaRPr lang="en-GB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0" y="1595621"/>
            <a:ext cx="9144000" cy="2658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159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Full-time mature students at Scottish HEIs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651620"/>
              </p:ext>
            </p:extLst>
          </p:nvPr>
        </p:nvGraphicFramePr>
        <p:xfrm>
          <a:off x="251520" y="1556792"/>
          <a:ext cx="8712968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76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250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Office Theme</vt:lpstr>
      <vt:lpstr>1_Office Theme</vt:lpstr>
      <vt:lpstr>2_Office Theme</vt:lpstr>
      <vt:lpstr>3_Office Theme</vt:lpstr>
      <vt:lpstr>4_Office Theme</vt:lpstr>
      <vt:lpstr>5_Office Theme</vt:lpstr>
      <vt:lpstr>Adult learning and Austerity in Scotland</vt:lpstr>
      <vt:lpstr>Where we are starting from</vt:lpstr>
      <vt:lpstr>PowerPoint Presentation</vt:lpstr>
      <vt:lpstr>PowerPoint Presentation</vt:lpstr>
      <vt:lpstr>Letter of guidance to SFC, 2011</vt:lpstr>
      <vt:lpstr>Four priorities for colleges</vt:lpstr>
      <vt:lpstr>PowerPoint Presentation</vt:lpstr>
      <vt:lpstr>Scotsman, 30 July 2015</vt:lpstr>
      <vt:lpstr>Full-time mature students at Scottish HEIs</vt:lpstr>
      <vt:lpstr>Part-time undergrads at Scottish HEIs</vt:lpstr>
      <vt:lpstr>Not all bad news?</vt:lpstr>
      <vt:lpstr>The main reason to be cheerful (or at least thoughtful)</vt:lpstr>
    </vt:vector>
  </TitlesOfParts>
  <Company>University of Stirling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Adult learning and Austerity in Scotland</dc:title>
  <dc:creator>Laptop</dc:creator>
  <cp:lastModifiedBy>Nadine Crawford-Piper</cp:lastModifiedBy>
  <cp:revision>20</cp:revision>
  <dcterms:created xsi:type="dcterms:W3CDTF">2016-02-08T18:01:51Z</dcterms:created>
  <dcterms:modified xsi:type="dcterms:W3CDTF">2016-02-24T10:05:48Z</dcterms:modified>
</cp:coreProperties>
</file>