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2"/>
  </p:notesMasterIdLst>
  <p:sldIdLst>
    <p:sldId id="256" r:id="rId2"/>
    <p:sldId id="273" r:id="rId3"/>
    <p:sldId id="257" r:id="rId4"/>
    <p:sldId id="259" r:id="rId5"/>
    <p:sldId id="261" r:id="rId6"/>
    <p:sldId id="260" r:id="rId7"/>
    <p:sldId id="263" r:id="rId8"/>
    <p:sldId id="264" r:id="rId9"/>
    <p:sldId id="265" r:id="rId10"/>
    <p:sldId id="262" r:id="rId11"/>
    <p:sldId id="269" r:id="rId12"/>
    <p:sldId id="266" r:id="rId13"/>
    <p:sldId id="267" r:id="rId14"/>
    <p:sldId id="276" r:id="rId15"/>
    <p:sldId id="268" r:id="rId16"/>
    <p:sldId id="277" r:id="rId17"/>
    <p:sldId id="279" r:id="rId18"/>
    <p:sldId id="270" r:id="rId19"/>
    <p:sldId id="271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87567" autoAdjust="0"/>
  </p:normalViewPr>
  <p:slideViewPr>
    <p:cSldViewPr>
      <p:cViewPr varScale="1">
        <p:scale>
          <a:sx n="64" d="100"/>
          <a:sy n="64" d="100"/>
        </p:scale>
        <p:origin x="157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LLN\LLN\HESA%20Tracking\Apprentices\2013%20update\Results\2014_results_Update\Sharon\2014_Update_forRT_revised150114%20(Autosaved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GB" sz="2000"/>
              <a:t>Apprentices, Educational Deprivation and </a:t>
            </a:r>
          </a:p>
          <a:p>
            <a:pPr>
              <a:defRPr sz="2000"/>
            </a:pPr>
            <a:r>
              <a:rPr lang="en-GB" sz="2000"/>
              <a:t>HE progression rates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Sheet16!$B$2:$B$7</c:f>
              <c:numCache>
                <c:formatCode>0%</c:formatCode>
                <c:ptCount val="6"/>
                <c:pt idx="0">
                  <c:v>0.40100000000000002</c:v>
                </c:pt>
                <c:pt idx="1">
                  <c:v>0.71599999999999997</c:v>
                </c:pt>
                <c:pt idx="2">
                  <c:v>0.224</c:v>
                </c:pt>
                <c:pt idx="3">
                  <c:v>0.32900000000000001</c:v>
                </c:pt>
                <c:pt idx="4">
                  <c:v>9.4E-2</c:v>
                </c:pt>
                <c:pt idx="5">
                  <c:v>6.2E-2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Sheet16!$B$1</c15:sqref>
                        </c15:formulaRef>
                      </c:ext>
                    </c:extLst>
                    <c:strCache>
                      <c:ptCount val="1"/>
                      <c:pt idx="0">
                        <c:v>Q1 % higher education rate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Sheet16!$A$2:$A$7</c15:sqref>
                        </c15:formulaRef>
                      </c:ext>
                    </c:extLst>
                    <c:strCache>
                      <c:ptCount val="6"/>
                      <c:pt idx="0">
                        <c:v>Engineering</c:v>
                      </c:pt>
                      <c:pt idx="1">
                        <c:v>Accountancy</c:v>
                      </c:pt>
                      <c:pt idx="2">
                        <c:v>Business Administration</c:v>
                      </c:pt>
                      <c:pt idx="3">
                        <c:v>Health and Social Care</c:v>
                      </c:pt>
                      <c:pt idx="4">
                        <c:v>Customer Service</c:v>
                      </c:pt>
                      <c:pt idx="5">
                        <c:v>Children's Care Learning and Development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0-28A1-42A9-8F60-A72B9B24D44E}"/>
            </c:ext>
          </c:extLst>
        </c:ser>
        <c:ser>
          <c:idx val="1"/>
          <c:order val="1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Sheet16!$C$2:$C$7</c:f>
              <c:numCache>
                <c:formatCode>0%</c:formatCode>
                <c:ptCount val="6"/>
                <c:pt idx="0">
                  <c:v>0.51600000000000001</c:v>
                </c:pt>
                <c:pt idx="1">
                  <c:v>0.61599999999999999</c:v>
                </c:pt>
                <c:pt idx="2">
                  <c:v>0.25</c:v>
                </c:pt>
                <c:pt idx="3">
                  <c:v>0.39600000000000002</c:v>
                </c:pt>
                <c:pt idx="4">
                  <c:v>0.129</c:v>
                </c:pt>
                <c:pt idx="5">
                  <c:v>0.11799999999999999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Sheet16!$C$1</c15:sqref>
                        </c15:formulaRef>
                      </c:ext>
                    </c:extLst>
                    <c:strCache>
                      <c:ptCount val="1"/>
                      <c:pt idx="0">
                        <c:v>Q5 % higher education rate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Sheet16!$A$2:$A$7</c15:sqref>
                        </c15:formulaRef>
                      </c:ext>
                    </c:extLst>
                    <c:strCache>
                      <c:ptCount val="6"/>
                      <c:pt idx="0">
                        <c:v>Engineering</c:v>
                      </c:pt>
                      <c:pt idx="1">
                        <c:v>Accountancy</c:v>
                      </c:pt>
                      <c:pt idx="2">
                        <c:v>Business Administration</c:v>
                      </c:pt>
                      <c:pt idx="3">
                        <c:v>Health and Social Care</c:v>
                      </c:pt>
                      <c:pt idx="4">
                        <c:v>Customer Service</c:v>
                      </c:pt>
                      <c:pt idx="5">
                        <c:v>Children's Care Learning and Development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1-28A1-42A9-8F60-A72B9B24D44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89247744"/>
        <c:axId val="89249280"/>
      </c:barChart>
      <c:catAx>
        <c:axId val="892477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89249280"/>
        <c:crosses val="autoZero"/>
        <c:auto val="1"/>
        <c:lblAlgn val="ctr"/>
        <c:lblOffset val="100"/>
        <c:noMultiLvlLbl val="0"/>
      </c:catAx>
      <c:valAx>
        <c:axId val="8924928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89247744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00" b="1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8B5B9C-40A0-406C-B568-E016306DC85D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8D8FC1F-8DE9-4097-AA30-CDE251175E19}">
      <dgm:prSet phldrT="[Text]"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GB" sz="1800" b="1" dirty="0" smtClean="0"/>
            <a:t>2005-06</a:t>
          </a:r>
          <a:endParaRPr lang="en-GB" sz="1800" b="1" dirty="0"/>
        </a:p>
      </dgm:t>
    </dgm:pt>
    <dgm:pt modelId="{20986099-E5C4-43BC-B0AC-AE235379398B}" type="parTrans" cxnId="{DEDBC591-7073-4CC4-BBFD-9FDCCC3DEFDF}">
      <dgm:prSet/>
      <dgm:spPr/>
      <dgm:t>
        <a:bodyPr/>
        <a:lstStyle/>
        <a:p>
          <a:endParaRPr lang="en-GB"/>
        </a:p>
      </dgm:t>
    </dgm:pt>
    <dgm:pt modelId="{4EB8F6B0-2A40-4EDB-B980-D4B26A79A3AB}" type="sibTrans" cxnId="{DEDBC591-7073-4CC4-BBFD-9FDCCC3DEFDF}">
      <dgm:prSet/>
      <dgm:spPr/>
      <dgm:t>
        <a:bodyPr/>
        <a:lstStyle/>
        <a:p>
          <a:endParaRPr lang="en-GB"/>
        </a:p>
      </dgm:t>
    </dgm:pt>
    <dgm:pt modelId="{CF81EC2F-0050-4981-B293-B46738D2886F}">
      <dgm:prSet phldrT="[Text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b="1" dirty="0" smtClean="0">
              <a:solidFill>
                <a:schemeClr val="bg1"/>
              </a:solidFill>
            </a:rPr>
            <a:t>1% - aged 25 years+</a:t>
          </a:r>
          <a:endParaRPr lang="en-GB" b="1" dirty="0">
            <a:solidFill>
              <a:schemeClr val="bg1"/>
            </a:solidFill>
          </a:endParaRPr>
        </a:p>
      </dgm:t>
    </dgm:pt>
    <dgm:pt modelId="{4326E74A-E61B-489A-80C6-5E6BF11C41F7}" type="parTrans" cxnId="{A3A717B7-67BF-4F9D-9AC5-131D2AECBB1C}">
      <dgm:prSet/>
      <dgm:spPr/>
      <dgm:t>
        <a:bodyPr/>
        <a:lstStyle/>
        <a:p>
          <a:endParaRPr lang="en-GB"/>
        </a:p>
      </dgm:t>
    </dgm:pt>
    <dgm:pt modelId="{22EF6710-1D7C-4FA6-86C1-DD1A082D0250}" type="sibTrans" cxnId="{A3A717B7-67BF-4F9D-9AC5-131D2AECBB1C}">
      <dgm:prSet/>
      <dgm:spPr/>
      <dgm:t>
        <a:bodyPr/>
        <a:lstStyle/>
        <a:p>
          <a:endParaRPr lang="en-GB"/>
        </a:p>
      </dgm:t>
    </dgm:pt>
    <dgm:pt modelId="{63842F75-AE3B-4BCB-845A-6274CBE1E5E6}">
      <dgm:prSet phldrT="[Text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b="1" dirty="0" smtClean="0">
              <a:solidFill>
                <a:schemeClr val="bg1"/>
              </a:solidFill>
            </a:rPr>
            <a:t>38% females</a:t>
          </a:r>
          <a:endParaRPr lang="en-GB" b="1" dirty="0">
            <a:solidFill>
              <a:schemeClr val="bg1"/>
            </a:solidFill>
          </a:endParaRPr>
        </a:p>
      </dgm:t>
    </dgm:pt>
    <dgm:pt modelId="{B13128B7-32D9-4F13-8993-C4ADD9FA8616}" type="parTrans" cxnId="{10B1FCF1-FC78-44B9-B0D4-64602F1FD17A}">
      <dgm:prSet/>
      <dgm:spPr/>
      <dgm:t>
        <a:bodyPr/>
        <a:lstStyle/>
        <a:p>
          <a:endParaRPr lang="en-GB"/>
        </a:p>
      </dgm:t>
    </dgm:pt>
    <dgm:pt modelId="{E8D2FF26-12D8-4DA6-871C-FCDA1E867B94}" type="sibTrans" cxnId="{10B1FCF1-FC78-44B9-B0D4-64602F1FD17A}">
      <dgm:prSet/>
      <dgm:spPr/>
      <dgm:t>
        <a:bodyPr/>
        <a:lstStyle/>
        <a:p>
          <a:endParaRPr lang="en-GB"/>
        </a:p>
      </dgm:t>
    </dgm:pt>
    <dgm:pt modelId="{6428CD3E-3EC4-44B5-8427-6B95B69C463F}">
      <dgm:prSet phldrT="[Text]"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GB" sz="1800" b="1" dirty="0" smtClean="0"/>
            <a:t>2009-10</a:t>
          </a:r>
          <a:endParaRPr lang="en-GB" sz="1800" b="1" dirty="0"/>
        </a:p>
      </dgm:t>
    </dgm:pt>
    <dgm:pt modelId="{D3033C6A-033E-4806-AFB3-6AD515C63F9C}" type="parTrans" cxnId="{1AA6A2C4-4FDA-433B-BC62-583F663D182E}">
      <dgm:prSet/>
      <dgm:spPr/>
      <dgm:t>
        <a:bodyPr/>
        <a:lstStyle/>
        <a:p>
          <a:endParaRPr lang="en-GB"/>
        </a:p>
      </dgm:t>
    </dgm:pt>
    <dgm:pt modelId="{9A4106AA-67F7-48B8-ABE1-1F5E5405F360}" type="sibTrans" cxnId="{1AA6A2C4-4FDA-433B-BC62-583F663D182E}">
      <dgm:prSet/>
      <dgm:spPr/>
      <dgm:t>
        <a:bodyPr/>
        <a:lstStyle/>
        <a:p>
          <a:endParaRPr lang="en-GB"/>
        </a:p>
      </dgm:t>
    </dgm:pt>
    <dgm:pt modelId="{85606F6D-262D-4DFD-8E68-1E985D13F986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sz="2200" b="1" dirty="0" smtClean="0">
              <a:solidFill>
                <a:schemeClr val="bg1"/>
              </a:solidFill>
            </a:rPr>
            <a:t>24% - aged 25 years+</a:t>
          </a:r>
          <a:endParaRPr lang="en-GB" sz="2200" b="1" dirty="0">
            <a:solidFill>
              <a:schemeClr val="bg1"/>
            </a:solidFill>
          </a:endParaRPr>
        </a:p>
      </dgm:t>
    </dgm:pt>
    <dgm:pt modelId="{4404D58B-2752-4A42-A025-7AF17602B322}" type="parTrans" cxnId="{D33D94E6-4C4B-44AB-B606-FB4FA3B001B9}">
      <dgm:prSet/>
      <dgm:spPr/>
      <dgm:t>
        <a:bodyPr/>
        <a:lstStyle/>
        <a:p>
          <a:endParaRPr lang="en-GB"/>
        </a:p>
      </dgm:t>
    </dgm:pt>
    <dgm:pt modelId="{453A2F35-35AB-4F7B-B7B0-DEAC9519E478}" type="sibTrans" cxnId="{D33D94E6-4C4B-44AB-B606-FB4FA3B001B9}">
      <dgm:prSet/>
      <dgm:spPr/>
      <dgm:t>
        <a:bodyPr/>
        <a:lstStyle/>
        <a:p>
          <a:endParaRPr lang="en-GB"/>
        </a:p>
      </dgm:t>
    </dgm:pt>
    <dgm:pt modelId="{900B2AB9-A525-4765-B9FE-0406BEB11442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sz="2200" b="1" dirty="0" smtClean="0">
              <a:solidFill>
                <a:schemeClr val="bg1"/>
              </a:solidFill>
            </a:rPr>
            <a:t>51% females</a:t>
          </a:r>
          <a:endParaRPr lang="en-GB" sz="2200" b="1" dirty="0">
            <a:solidFill>
              <a:schemeClr val="bg1"/>
            </a:solidFill>
          </a:endParaRPr>
        </a:p>
      </dgm:t>
    </dgm:pt>
    <dgm:pt modelId="{B703712E-93F5-41D1-9AAD-A8AB770656B5}" type="parTrans" cxnId="{E917D3C1-8E54-4733-97BA-A6AB1D434835}">
      <dgm:prSet/>
      <dgm:spPr/>
      <dgm:t>
        <a:bodyPr/>
        <a:lstStyle/>
        <a:p>
          <a:endParaRPr lang="en-GB"/>
        </a:p>
      </dgm:t>
    </dgm:pt>
    <dgm:pt modelId="{3A938C13-5023-45B5-A22D-E76D58A9D302}" type="sibTrans" cxnId="{E917D3C1-8E54-4733-97BA-A6AB1D434835}">
      <dgm:prSet/>
      <dgm:spPr/>
      <dgm:t>
        <a:bodyPr/>
        <a:lstStyle/>
        <a:p>
          <a:endParaRPr lang="en-GB"/>
        </a:p>
      </dgm:t>
    </dgm:pt>
    <dgm:pt modelId="{184F4BAA-0848-44A5-91A6-6A454A5B5219}">
      <dgm:prSet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b="1" dirty="0" smtClean="0">
              <a:solidFill>
                <a:schemeClr val="bg1"/>
              </a:solidFill>
            </a:rPr>
            <a:t>4% BME</a:t>
          </a:r>
          <a:endParaRPr lang="en-GB" b="1" dirty="0">
            <a:solidFill>
              <a:schemeClr val="bg1"/>
            </a:solidFill>
          </a:endParaRPr>
        </a:p>
      </dgm:t>
    </dgm:pt>
    <dgm:pt modelId="{3242A322-37C5-4280-8014-820C569AE45D}" type="parTrans" cxnId="{0E42ABF8-630E-49A9-9240-22A8B48FCA13}">
      <dgm:prSet/>
      <dgm:spPr/>
      <dgm:t>
        <a:bodyPr/>
        <a:lstStyle/>
        <a:p>
          <a:endParaRPr lang="en-GB"/>
        </a:p>
      </dgm:t>
    </dgm:pt>
    <dgm:pt modelId="{5B58F3E3-D657-4218-91EF-71F6BA1198F0}" type="sibTrans" cxnId="{0E42ABF8-630E-49A9-9240-22A8B48FCA13}">
      <dgm:prSet/>
      <dgm:spPr/>
      <dgm:t>
        <a:bodyPr/>
        <a:lstStyle/>
        <a:p>
          <a:endParaRPr lang="en-GB"/>
        </a:p>
      </dgm:t>
    </dgm:pt>
    <dgm:pt modelId="{3EAC7812-D8D5-4ED1-BE95-C08AEAC540BA}">
      <dgm:prSet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sz="2200" b="1" dirty="0" smtClean="0">
              <a:solidFill>
                <a:schemeClr val="bg1"/>
              </a:solidFill>
            </a:rPr>
            <a:t>8% BME</a:t>
          </a:r>
          <a:endParaRPr lang="en-GB" sz="2200" b="1" dirty="0">
            <a:solidFill>
              <a:schemeClr val="bg1"/>
            </a:solidFill>
          </a:endParaRPr>
        </a:p>
      </dgm:t>
    </dgm:pt>
    <dgm:pt modelId="{A0015E61-B031-452A-BEE4-BB428BFF7684}" type="parTrans" cxnId="{0F842958-CDA7-4886-BCE0-A93372A02DAB}">
      <dgm:prSet/>
      <dgm:spPr/>
      <dgm:t>
        <a:bodyPr/>
        <a:lstStyle/>
        <a:p>
          <a:endParaRPr lang="en-GB"/>
        </a:p>
      </dgm:t>
    </dgm:pt>
    <dgm:pt modelId="{74FCA29E-9B38-431D-A33C-84294C4948E8}" type="sibTrans" cxnId="{0F842958-CDA7-4886-BCE0-A93372A02DAB}">
      <dgm:prSet/>
      <dgm:spPr/>
      <dgm:t>
        <a:bodyPr/>
        <a:lstStyle/>
        <a:p>
          <a:endParaRPr lang="en-GB"/>
        </a:p>
      </dgm:t>
    </dgm:pt>
    <dgm:pt modelId="{CD2B3541-FED4-4294-8D50-EFC9FE25D140}">
      <dgm:prSet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b="1" dirty="0" smtClean="0">
              <a:solidFill>
                <a:schemeClr val="bg1"/>
              </a:solidFill>
            </a:rPr>
            <a:t>7% Business Administration</a:t>
          </a:r>
          <a:endParaRPr lang="en-GB" b="1" dirty="0">
            <a:solidFill>
              <a:schemeClr val="bg1"/>
            </a:solidFill>
          </a:endParaRPr>
        </a:p>
      </dgm:t>
    </dgm:pt>
    <dgm:pt modelId="{68A8CD70-32E8-46A4-9FF5-77BE68821D99}" type="parTrans" cxnId="{BA9A8552-3884-496F-A7A9-FA94EEEF0D5E}">
      <dgm:prSet/>
      <dgm:spPr/>
      <dgm:t>
        <a:bodyPr/>
        <a:lstStyle/>
        <a:p>
          <a:endParaRPr lang="en-GB"/>
        </a:p>
      </dgm:t>
    </dgm:pt>
    <dgm:pt modelId="{9404EEF0-86F9-4799-8A75-0BCF032CD4B3}" type="sibTrans" cxnId="{BA9A8552-3884-496F-A7A9-FA94EEEF0D5E}">
      <dgm:prSet/>
      <dgm:spPr/>
      <dgm:t>
        <a:bodyPr/>
        <a:lstStyle/>
        <a:p>
          <a:endParaRPr lang="en-GB"/>
        </a:p>
      </dgm:t>
    </dgm:pt>
    <dgm:pt modelId="{A29AF07F-CF6E-4DB6-8267-998C7C838854}">
      <dgm:prSet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sz="2200" b="1" dirty="0" smtClean="0">
              <a:solidFill>
                <a:schemeClr val="bg1"/>
              </a:solidFill>
            </a:rPr>
            <a:t>12% Business Administration</a:t>
          </a:r>
          <a:endParaRPr lang="en-GB" sz="2200" b="1" dirty="0">
            <a:solidFill>
              <a:schemeClr val="bg1"/>
            </a:solidFill>
          </a:endParaRPr>
        </a:p>
      </dgm:t>
    </dgm:pt>
    <dgm:pt modelId="{5E1A4518-5290-4A03-BE37-A2F31D6F8834}" type="parTrans" cxnId="{75485B25-6D38-4668-A11E-DF4E2ED7EB4E}">
      <dgm:prSet/>
      <dgm:spPr/>
      <dgm:t>
        <a:bodyPr/>
        <a:lstStyle/>
        <a:p>
          <a:endParaRPr lang="en-GB"/>
        </a:p>
      </dgm:t>
    </dgm:pt>
    <dgm:pt modelId="{F6B81488-0AB2-453D-B898-5C538B8CA903}" type="sibTrans" cxnId="{75485B25-6D38-4668-A11E-DF4E2ED7EB4E}">
      <dgm:prSet/>
      <dgm:spPr/>
      <dgm:t>
        <a:bodyPr/>
        <a:lstStyle/>
        <a:p>
          <a:endParaRPr lang="en-GB"/>
        </a:p>
      </dgm:t>
    </dgm:pt>
    <dgm:pt modelId="{5E9796F5-8D95-4491-9E72-E34EBC5EA54A}" type="pres">
      <dgm:prSet presAssocID="{A58B5B9C-40A0-406C-B568-E016306DC85D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79725D74-3AF3-4168-B035-A7ECCFE5B21D}" type="pres">
      <dgm:prSet presAssocID="{E8D8FC1F-8DE9-4097-AA30-CDE251175E19}" presName="posSpace" presStyleCnt="0"/>
      <dgm:spPr/>
    </dgm:pt>
    <dgm:pt modelId="{DEE2B755-B23D-4682-9A47-4E1A69679A1D}" type="pres">
      <dgm:prSet presAssocID="{E8D8FC1F-8DE9-4097-AA30-CDE251175E19}" presName="vertFlow" presStyleCnt="0"/>
      <dgm:spPr/>
    </dgm:pt>
    <dgm:pt modelId="{B75660D5-3EDC-44A0-AB55-D2C2B729CF4F}" type="pres">
      <dgm:prSet presAssocID="{E8D8FC1F-8DE9-4097-AA30-CDE251175E19}" presName="topSpace" presStyleCnt="0"/>
      <dgm:spPr/>
    </dgm:pt>
    <dgm:pt modelId="{3F8DEA94-58F9-4A99-A986-CDF88F9F6995}" type="pres">
      <dgm:prSet presAssocID="{E8D8FC1F-8DE9-4097-AA30-CDE251175E19}" presName="firstComp" presStyleCnt="0"/>
      <dgm:spPr/>
    </dgm:pt>
    <dgm:pt modelId="{3D6CDCF6-A382-4724-93AA-0446AD40CF70}" type="pres">
      <dgm:prSet presAssocID="{E8D8FC1F-8DE9-4097-AA30-CDE251175E19}" presName="firstChild" presStyleLbl="bgAccFollowNode1" presStyleIdx="0" presStyleCnt="8" custScaleX="120488"/>
      <dgm:spPr/>
      <dgm:t>
        <a:bodyPr/>
        <a:lstStyle/>
        <a:p>
          <a:endParaRPr lang="en-GB"/>
        </a:p>
      </dgm:t>
    </dgm:pt>
    <dgm:pt modelId="{F0B670DB-7835-4B6C-B10B-9B5FA95849B6}" type="pres">
      <dgm:prSet presAssocID="{E8D8FC1F-8DE9-4097-AA30-CDE251175E19}" presName="firstChildTx" presStyleLbl="bgAccFollow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4D14AD9-C497-40A2-9058-CF98DB7CCACB}" type="pres">
      <dgm:prSet presAssocID="{63842F75-AE3B-4BCB-845A-6274CBE1E5E6}" presName="comp" presStyleCnt="0"/>
      <dgm:spPr/>
    </dgm:pt>
    <dgm:pt modelId="{0325BF91-33E7-4109-8BE4-2959B3C8B61D}" type="pres">
      <dgm:prSet presAssocID="{63842F75-AE3B-4BCB-845A-6274CBE1E5E6}" presName="child" presStyleLbl="bgAccFollowNode1" presStyleIdx="1" presStyleCnt="8" custScaleX="120488"/>
      <dgm:spPr/>
      <dgm:t>
        <a:bodyPr/>
        <a:lstStyle/>
        <a:p>
          <a:endParaRPr lang="en-GB"/>
        </a:p>
      </dgm:t>
    </dgm:pt>
    <dgm:pt modelId="{1A2B9222-1A53-4288-BCAE-62475A572111}" type="pres">
      <dgm:prSet presAssocID="{63842F75-AE3B-4BCB-845A-6274CBE1E5E6}" presName="childTx" presStyleLbl="bgAccFollow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A764F69-28D3-49A7-A550-0B64B866FAC4}" type="pres">
      <dgm:prSet presAssocID="{184F4BAA-0848-44A5-91A6-6A454A5B5219}" presName="comp" presStyleCnt="0"/>
      <dgm:spPr/>
    </dgm:pt>
    <dgm:pt modelId="{24E583BB-44E3-407A-B71F-F73F6F004A3C}" type="pres">
      <dgm:prSet presAssocID="{184F4BAA-0848-44A5-91A6-6A454A5B5219}" presName="child" presStyleLbl="bgAccFollowNode1" presStyleIdx="2" presStyleCnt="8" custScaleX="120876"/>
      <dgm:spPr/>
      <dgm:t>
        <a:bodyPr/>
        <a:lstStyle/>
        <a:p>
          <a:endParaRPr lang="en-GB"/>
        </a:p>
      </dgm:t>
    </dgm:pt>
    <dgm:pt modelId="{FC41AEC0-FBC8-482B-9C81-33DDC70DFA47}" type="pres">
      <dgm:prSet presAssocID="{184F4BAA-0848-44A5-91A6-6A454A5B5219}" presName="childTx" presStyleLbl="bgAccFollow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A226E33-BB90-4A3C-891C-BC8A8B26CE3D}" type="pres">
      <dgm:prSet presAssocID="{CD2B3541-FED4-4294-8D50-EFC9FE25D140}" presName="comp" presStyleCnt="0"/>
      <dgm:spPr/>
    </dgm:pt>
    <dgm:pt modelId="{47BEE158-A42F-4595-849A-70D62ADF37EB}" type="pres">
      <dgm:prSet presAssocID="{CD2B3541-FED4-4294-8D50-EFC9FE25D140}" presName="child" presStyleLbl="bgAccFollowNode1" presStyleIdx="3" presStyleCnt="8" custScaleX="120876" custLinFactNeighborX="-1448" custLinFactNeighborY="-471"/>
      <dgm:spPr/>
      <dgm:t>
        <a:bodyPr/>
        <a:lstStyle/>
        <a:p>
          <a:endParaRPr lang="en-GB"/>
        </a:p>
      </dgm:t>
    </dgm:pt>
    <dgm:pt modelId="{FDCA9F27-0DAD-41F3-BE7A-3BACC467CE67}" type="pres">
      <dgm:prSet presAssocID="{CD2B3541-FED4-4294-8D50-EFC9FE25D140}" presName="childTx" presStyleLbl="bgAccFollow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7A9F6AB-E7EF-48E3-A325-BC17D2DFDD98}" type="pres">
      <dgm:prSet presAssocID="{E8D8FC1F-8DE9-4097-AA30-CDE251175E19}" presName="negSpace" presStyleCnt="0"/>
      <dgm:spPr/>
    </dgm:pt>
    <dgm:pt modelId="{3662A958-F9A9-41C4-B700-DA3742E3D6B8}" type="pres">
      <dgm:prSet presAssocID="{E8D8FC1F-8DE9-4097-AA30-CDE251175E19}" presName="circle" presStyleLbl="node1" presStyleIdx="0" presStyleCnt="2" custLinFactNeighborX="-41450" custLinFactNeighborY="-150"/>
      <dgm:spPr/>
      <dgm:t>
        <a:bodyPr/>
        <a:lstStyle/>
        <a:p>
          <a:endParaRPr lang="en-GB"/>
        </a:p>
      </dgm:t>
    </dgm:pt>
    <dgm:pt modelId="{AF10888C-BFDB-44AB-9710-513219C30E1E}" type="pres">
      <dgm:prSet presAssocID="{4EB8F6B0-2A40-4EDB-B980-D4B26A79A3AB}" presName="transSpace" presStyleCnt="0"/>
      <dgm:spPr/>
    </dgm:pt>
    <dgm:pt modelId="{40A30F6A-AB64-4CA8-BEC8-0FB7A6D0908D}" type="pres">
      <dgm:prSet presAssocID="{6428CD3E-3EC4-44B5-8427-6B95B69C463F}" presName="posSpace" presStyleCnt="0"/>
      <dgm:spPr/>
    </dgm:pt>
    <dgm:pt modelId="{A73EC6AD-8160-4EF0-A379-2254A8AD9B7D}" type="pres">
      <dgm:prSet presAssocID="{6428CD3E-3EC4-44B5-8427-6B95B69C463F}" presName="vertFlow" presStyleCnt="0"/>
      <dgm:spPr/>
    </dgm:pt>
    <dgm:pt modelId="{4A4E7694-2825-4027-BC19-DE24A11F2AE4}" type="pres">
      <dgm:prSet presAssocID="{6428CD3E-3EC4-44B5-8427-6B95B69C463F}" presName="topSpace" presStyleCnt="0"/>
      <dgm:spPr/>
    </dgm:pt>
    <dgm:pt modelId="{50FF9F39-2115-4701-88FA-00F82450740F}" type="pres">
      <dgm:prSet presAssocID="{6428CD3E-3EC4-44B5-8427-6B95B69C463F}" presName="firstComp" presStyleCnt="0"/>
      <dgm:spPr/>
    </dgm:pt>
    <dgm:pt modelId="{0AA8EFF5-6301-4957-9018-5B3B166B8EC3}" type="pres">
      <dgm:prSet presAssocID="{6428CD3E-3EC4-44B5-8427-6B95B69C463F}" presName="firstChild" presStyleLbl="bgAccFollowNode1" presStyleIdx="4" presStyleCnt="8" custScaleX="122632"/>
      <dgm:spPr/>
      <dgm:t>
        <a:bodyPr/>
        <a:lstStyle/>
        <a:p>
          <a:endParaRPr lang="en-GB"/>
        </a:p>
      </dgm:t>
    </dgm:pt>
    <dgm:pt modelId="{67E55C18-9CDA-47A1-ADB3-96BD98D0A7E3}" type="pres">
      <dgm:prSet presAssocID="{6428CD3E-3EC4-44B5-8427-6B95B69C463F}" presName="firstChildTx" presStyleLbl="bgAccFollow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C486A4B-D57C-45DC-A31F-9D39F7D06C41}" type="pres">
      <dgm:prSet presAssocID="{900B2AB9-A525-4765-B9FE-0406BEB11442}" presName="comp" presStyleCnt="0"/>
      <dgm:spPr/>
    </dgm:pt>
    <dgm:pt modelId="{CD9E185D-9495-4201-B95C-02A4CB906B26}" type="pres">
      <dgm:prSet presAssocID="{900B2AB9-A525-4765-B9FE-0406BEB11442}" presName="child" presStyleLbl="bgAccFollowNode1" presStyleIdx="5" presStyleCnt="8" custScaleX="122816"/>
      <dgm:spPr/>
      <dgm:t>
        <a:bodyPr/>
        <a:lstStyle/>
        <a:p>
          <a:endParaRPr lang="en-GB"/>
        </a:p>
      </dgm:t>
    </dgm:pt>
    <dgm:pt modelId="{AFC45B93-9A2B-47E6-8E1F-01031027297C}" type="pres">
      <dgm:prSet presAssocID="{900B2AB9-A525-4765-B9FE-0406BEB11442}" presName="childTx" presStyleLbl="bgAccFollow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8AE7C40-88B5-42D7-8750-9A14535428BF}" type="pres">
      <dgm:prSet presAssocID="{3EAC7812-D8D5-4ED1-BE95-C08AEAC540BA}" presName="comp" presStyleCnt="0"/>
      <dgm:spPr/>
    </dgm:pt>
    <dgm:pt modelId="{06BEB276-4C99-4F70-ACD0-BFE1915ECD7A}" type="pres">
      <dgm:prSet presAssocID="{3EAC7812-D8D5-4ED1-BE95-C08AEAC540BA}" presName="child" presStyleLbl="bgAccFollowNode1" presStyleIdx="6" presStyleCnt="8" custScaleX="122632"/>
      <dgm:spPr/>
      <dgm:t>
        <a:bodyPr/>
        <a:lstStyle/>
        <a:p>
          <a:endParaRPr lang="en-GB"/>
        </a:p>
      </dgm:t>
    </dgm:pt>
    <dgm:pt modelId="{05D139F0-D5D8-448E-B873-B40E7A9F607E}" type="pres">
      <dgm:prSet presAssocID="{3EAC7812-D8D5-4ED1-BE95-C08AEAC540BA}" presName="childTx" presStyleLbl="bgAccFollow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F0633FB-2C07-45F4-B4DE-A8EA62E2D1D6}" type="pres">
      <dgm:prSet presAssocID="{A29AF07F-CF6E-4DB6-8267-998C7C838854}" presName="comp" presStyleCnt="0"/>
      <dgm:spPr/>
    </dgm:pt>
    <dgm:pt modelId="{A0F9D36F-9647-425A-B156-52097BBAF815}" type="pres">
      <dgm:prSet presAssocID="{A29AF07F-CF6E-4DB6-8267-998C7C838854}" presName="child" presStyleLbl="bgAccFollowNode1" presStyleIdx="7" presStyleCnt="8" custScaleX="122632"/>
      <dgm:spPr/>
      <dgm:t>
        <a:bodyPr/>
        <a:lstStyle/>
        <a:p>
          <a:endParaRPr lang="en-GB"/>
        </a:p>
      </dgm:t>
    </dgm:pt>
    <dgm:pt modelId="{612E4118-6FAF-4BAA-BECE-B9CF1A2C5CAE}" type="pres">
      <dgm:prSet presAssocID="{A29AF07F-CF6E-4DB6-8267-998C7C838854}" presName="childTx" presStyleLbl="bgAccFollow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CA4E9EA-B433-423E-A917-C24735C5F111}" type="pres">
      <dgm:prSet presAssocID="{6428CD3E-3EC4-44B5-8427-6B95B69C463F}" presName="negSpace" presStyleCnt="0"/>
      <dgm:spPr/>
    </dgm:pt>
    <dgm:pt modelId="{C267A6D5-ADB2-48FB-82DD-139B8E81D5B9}" type="pres">
      <dgm:prSet presAssocID="{6428CD3E-3EC4-44B5-8427-6B95B69C463F}" presName="circle" presStyleLbl="node1" presStyleIdx="1" presStyleCnt="2" custLinFactNeighborX="-29989" custLinFactNeighborY="-7264"/>
      <dgm:spPr/>
      <dgm:t>
        <a:bodyPr/>
        <a:lstStyle/>
        <a:p>
          <a:endParaRPr lang="en-GB"/>
        </a:p>
      </dgm:t>
    </dgm:pt>
  </dgm:ptLst>
  <dgm:cxnLst>
    <dgm:cxn modelId="{3AF5B269-7B13-4727-ABDF-8FD9D88CFCCA}" type="presOf" srcId="{CD2B3541-FED4-4294-8D50-EFC9FE25D140}" destId="{FDCA9F27-0DAD-41F3-BE7A-3BACC467CE67}" srcOrd="1" destOrd="0" presId="urn:microsoft.com/office/officeart/2005/8/layout/hList9"/>
    <dgm:cxn modelId="{B73336BD-9E2B-4506-8E0B-DFAE135FA997}" type="presOf" srcId="{3EAC7812-D8D5-4ED1-BE95-C08AEAC540BA}" destId="{06BEB276-4C99-4F70-ACD0-BFE1915ECD7A}" srcOrd="0" destOrd="0" presId="urn:microsoft.com/office/officeart/2005/8/layout/hList9"/>
    <dgm:cxn modelId="{73146124-B1E9-4A15-AF9B-309A67DD5F8B}" type="presOf" srcId="{A29AF07F-CF6E-4DB6-8267-998C7C838854}" destId="{A0F9D36F-9647-425A-B156-52097BBAF815}" srcOrd="0" destOrd="0" presId="urn:microsoft.com/office/officeart/2005/8/layout/hList9"/>
    <dgm:cxn modelId="{7A2C3491-CA1D-40A1-8170-311AB46C1365}" type="presOf" srcId="{900B2AB9-A525-4765-B9FE-0406BEB11442}" destId="{CD9E185D-9495-4201-B95C-02A4CB906B26}" srcOrd="0" destOrd="0" presId="urn:microsoft.com/office/officeart/2005/8/layout/hList9"/>
    <dgm:cxn modelId="{1AA6A2C4-4FDA-433B-BC62-583F663D182E}" srcId="{A58B5B9C-40A0-406C-B568-E016306DC85D}" destId="{6428CD3E-3EC4-44B5-8427-6B95B69C463F}" srcOrd="1" destOrd="0" parTransId="{D3033C6A-033E-4806-AFB3-6AD515C63F9C}" sibTransId="{9A4106AA-67F7-48B8-ABE1-1F5E5405F360}"/>
    <dgm:cxn modelId="{BA9A8552-3884-496F-A7A9-FA94EEEF0D5E}" srcId="{E8D8FC1F-8DE9-4097-AA30-CDE251175E19}" destId="{CD2B3541-FED4-4294-8D50-EFC9FE25D140}" srcOrd="3" destOrd="0" parTransId="{68A8CD70-32E8-46A4-9FF5-77BE68821D99}" sibTransId="{9404EEF0-86F9-4799-8A75-0BCF032CD4B3}"/>
    <dgm:cxn modelId="{C689B1F9-05AA-4C3B-BF63-E66A354C1948}" type="presOf" srcId="{CF81EC2F-0050-4981-B293-B46738D2886F}" destId="{F0B670DB-7835-4B6C-B10B-9B5FA95849B6}" srcOrd="1" destOrd="0" presId="urn:microsoft.com/office/officeart/2005/8/layout/hList9"/>
    <dgm:cxn modelId="{75485B25-6D38-4668-A11E-DF4E2ED7EB4E}" srcId="{6428CD3E-3EC4-44B5-8427-6B95B69C463F}" destId="{A29AF07F-CF6E-4DB6-8267-998C7C838854}" srcOrd="3" destOrd="0" parTransId="{5E1A4518-5290-4A03-BE37-A2F31D6F8834}" sibTransId="{F6B81488-0AB2-453D-B898-5C538B8CA903}"/>
    <dgm:cxn modelId="{0E42ABF8-630E-49A9-9240-22A8B48FCA13}" srcId="{E8D8FC1F-8DE9-4097-AA30-CDE251175E19}" destId="{184F4BAA-0848-44A5-91A6-6A454A5B5219}" srcOrd="2" destOrd="0" parTransId="{3242A322-37C5-4280-8014-820C569AE45D}" sibTransId="{5B58F3E3-D657-4218-91EF-71F6BA1198F0}"/>
    <dgm:cxn modelId="{B9334701-B377-472A-935F-93F6218415D7}" type="presOf" srcId="{A29AF07F-CF6E-4DB6-8267-998C7C838854}" destId="{612E4118-6FAF-4BAA-BECE-B9CF1A2C5CAE}" srcOrd="1" destOrd="0" presId="urn:microsoft.com/office/officeart/2005/8/layout/hList9"/>
    <dgm:cxn modelId="{A9985519-C5D4-459A-BD2A-83E6B7B81F8D}" type="presOf" srcId="{E8D8FC1F-8DE9-4097-AA30-CDE251175E19}" destId="{3662A958-F9A9-41C4-B700-DA3742E3D6B8}" srcOrd="0" destOrd="0" presId="urn:microsoft.com/office/officeart/2005/8/layout/hList9"/>
    <dgm:cxn modelId="{1422CEC6-103B-4005-939F-A89EEE32350F}" type="presOf" srcId="{900B2AB9-A525-4765-B9FE-0406BEB11442}" destId="{AFC45B93-9A2B-47E6-8E1F-01031027297C}" srcOrd="1" destOrd="0" presId="urn:microsoft.com/office/officeart/2005/8/layout/hList9"/>
    <dgm:cxn modelId="{2E39449A-5671-45C4-80BE-2FF257BCAE07}" type="presOf" srcId="{CD2B3541-FED4-4294-8D50-EFC9FE25D140}" destId="{47BEE158-A42F-4595-849A-70D62ADF37EB}" srcOrd="0" destOrd="0" presId="urn:microsoft.com/office/officeart/2005/8/layout/hList9"/>
    <dgm:cxn modelId="{1A3C9062-A8F0-4063-A3DA-8F2CB76099E2}" type="presOf" srcId="{184F4BAA-0848-44A5-91A6-6A454A5B5219}" destId="{24E583BB-44E3-407A-B71F-F73F6F004A3C}" srcOrd="0" destOrd="0" presId="urn:microsoft.com/office/officeart/2005/8/layout/hList9"/>
    <dgm:cxn modelId="{2EBF9146-B02C-489F-8A5C-DB15FE999EBE}" type="presOf" srcId="{63842F75-AE3B-4BCB-845A-6274CBE1E5E6}" destId="{0325BF91-33E7-4109-8BE4-2959B3C8B61D}" srcOrd="0" destOrd="0" presId="urn:microsoft.com/office/officeart/2005/8/layout/hList9"/>
    <dgm:cxn modelId="{1D3D59A3-5F37-48A2-8C0B-784FB1CF63F4}" type="presOf" srcId="{6428CD3E-3EC4-44B5-8427-6B95B69C463F}" destId="{C267A6D5-ADB2-48FB-82DD-139B8E81D5B9}" srcOrd="0" destOrd="0" presId="urn:microsoft.com/office/officeart/2005/8/layout/hList9"/>
    <dgm:cxn modelId="{10B1FCF1-FC78-44B9-B0D4-64602F1FD17A}" srcId="{E8D8FC1F-8DE9-4097-AA30-CDE251175E19}" destId="{63842F75-AE3B-4BCB-845A-6274CBE1E5E6}" srcOrd="1" destOrd="0" parTransId="{B13128B7-32D9-4F13-8993-C4ADD9FA8616}" sibTransId="{E8D2FF26-12D8-4DA6-871C-FCDA1E867B94}"/>
    <dgm:cxn modelId="{4B0ADCBE-1CFD-412F-A3AE-37C9B61B3ED7}" type="presOf" srcId="{85606F6D-262D-4DFD-8E68-1E985D13F986}" destId="{0AA8EFF5-6301-4957-9018-5B3B166B8EC3}" srcOrd="0" destOrd="0" presId="urn:microsoft.com/office/officeart/2005/8/layout/hList9"/>
    <dgm:cxn modelId="{0F5BD75D-BAFD-4754-8920-C213A996C8CE}" type="presOf" srcId="{A58B5B9C-40A0-406C-B568-E016306DC85D}" destId="{5E9796F5-8D95-4491-9E72-E34EBC5EA54A}" srcOrd="0" destOrd="0" presId="urn:microsoft.com/office/officeart/2005/8/layout/hList9"/>
    <dgm:cxn modelId="{A3A717B7-67BF-4F9D-9AC5-131D2AECBB1C}" srcId="{E8D8FC1F-8DE9-4097-AA30-CDE251175E19}" destId="{CF81EC2F-0050-4981-B293-B46738D2886F}" srcOrd="0" destOrd="0" parTransId="{4326E74A-E61B-489A-80C6-5E6BF11C41F7}" sibTransId="{22EF6710-1D7C-4FA6-86C1-DD1A082D0250}"/>
    <dgm:cxn modelId="{8BFA5CD1-B31A-4539-8E40-FA3285C7CE6F}" type="presOf" srcId="{85606F6D-262D-4DFD-8E68-1E985D13F986}" destId="{67E55C18-9CDA-47A1-ADB3-96BD98D0A7E3}" srcOrd="1" destOrd="0" presId="urn:microsoft.com/office/officeart/2005/8/layout/hList9"/>
    <dgm:cxn modelId="{CCC55751-A8EE-4D02-885C-86D316696215}" type="presOf" srcId="{63842F75-AE3B-4BCB-845A-6274CBE1E5E6}" destId="{1A2B9222-1A53-4288-BCAE-62475A572111}" srcOrd="1" destOrd="0" presId="urn:microsoft.com/office/officeart/2005/8/layout/hList9"/>
    <dgm:cxn modelId="{E917D3C1-8E54-4733-97BA-A6AB1D434835}" srcId="{6428CD3E-3EC4-44B5-8427-6B95B69C463F}" destId="{900B2AB9-A525-4765-B9FE-0406BEB11442}" srcOrd="1" destOrd="0" parTransId="{B703712E-93F5-41D1-9AAD-A8AB770656B5}" sibTransId="{3A938C13-5023-45B5-A22D-E76D58A9D302}"/>
    <dgm:cxn modelId="{D33D94E6-4C4B-44AB-B606-FB4FA3B001B9}" srcId="{6428CD3E-3EC4-44B5-8427-6B95B69C463F}" destId="{85606F6D-262D-4DFD-8E68-1E985D13F986}" srcOrd="0" destOrd="0" parTransId="{4404D58B-2752-4A42-A025-7AF17602B322}" sibTransId="{453A2F35-35AB-4F7B-B7B0-DEAC9519E478}"/>
    <dgm:cxn modelId="{C1822488-0F4F-45CB-AAA2-92A92801985D}" type="presOf" srcId="{3EAC7812-D8D5-4ED1-BE95-C08AEAC540BA}" destId="{05D139F0-D5D8-448E-B873-B40E7A9F607E}" srcOrd="1" destOrd="0" presId="urn:microsoft.com/office/officeart/2005/8/layout/hList9"/>
    <dgm:cxn modelId="{0F842958-CDA7-4886-BCE0-A93372A02DAB}" srcId="{6428CD3E-3EC4-44B5-8427-6B95B69C463F}" destId="{3EAC7812-D8D5-4ED1-BE95-C08AEAC540BA}" srcOrd="2" destOrd="0" parTransId="{A0015E61-B031-452A-BEE4-BB428BFF7684}" sibTransId="{74FCA29E-9B38-431D-A33C-84294C4948E8}"/>
    <dgm:cxn modelId="{DEDBC591-7073-4CC4-BBFD-9FDCCC3DEFDF}" srcId="{A58B5B9C-40A0-406C-B568-E016306DC85D}" destId="{E8D8FC1F-8DE9-4097-AA30-CDE251175E19}" srcOrd="0" destOrd="0" parTransId="{20986099-E5C4-43BC-B0AC-AE235379398B}" sibTransId="{4EB8F6B0-2A40-4EDB-B980-D4B26A79A3AB}"/>
    <dgm:cxn modelId="{E66D3256-1DCC-40E7-BC11-BBF481095359}" type="presOf" srcId="{CF81EC2F-0050-4981-B293-B46738D2886F}" destId="{3D6CDCF6-A382-4724-93AA-0446AD40CF70}" srcOrd="0" destOrd="0" presId="urn:microsoft.com/office/officeart/2005/8/layout/hList9"/>
    <dgm:cxn modelId="{2FCA571A-2891-40C6-9BA6-20F2A431DB07}" type="presOf" srcId="{184F4BAA-0848-44A5-91A6-6A454A5B5219}" destId="{FC41AEC0-FBC8-482B-9C81-33DDC70DFA47}" srcOrd="1" destOrd="0" presId="urn:microsoft.com/office/officeart/2005/8/layout/hList9"/>
    <dgm:cxn modelId="{80D90A47-0446-49A9-AC42-5B049B327732}" type="presParOf" srcId="{5E9796F5-8D95-4491-9E72-E34EBC5EA54A}" destId="{79725D74-3AF3-4168-B035-A7ECCFE5B21D}" srcOrd="0" destOrd="0" presId="urn:microsoft.com/office/officeart/2005/8/layout/hList9"/>
    <dgm:cxn modelId="{F25E2606-10B1-4366-A43D-5DDBACFC9340}" type="presParOf" srcId="{5E9796F5-8D95-4491-9E72-E34EBC5EA54A}" destId="{DEE2B755-B23D-4682-9A47-4E1A69679A1D}" srcOrd="1" destOrd="0" presId="urn:microsoft.com/office/officeart/2005/8/layout/hList9"/>
    <dgm:cxn modelId="{D398CC01-A4AC-4606-817C-C09D6B6584AB}" type="presParOf" srcId="{DEE2B755-B23D-4682-9A47-4E1A69679A1D}" destId="{B75660D5-3EDC-44A0-AB55-D2C2B729CF4F}" srcOrd="0" destOrd="0" presId="urn:microsoft.com/office/officeart/2005/8/layout/hList9"/>
    <dgm:cxn modelId="{85D3713F-DBC7-4CB4-A21D-6CB0D797959F}" type="presParOf" srcId="{DEE2B755-B23D-4682-9A47-4E1A69679A1D}" destId="{3F8DEA94-58F9-4A99-A986-CDF88F9F6995}" srcOrd="1" destOrd="0" presId="urn:microsoft.com/office/officeart/2005/8/layout/hList9"/>
    <dgm:cxn modelId="{E8945381-1123-42E4-892D-63004937DEAC}" type="presParOf" srcId="{3F8DEA94-58F9-4A99-A986-CDF88F9F6995}" destId="{3D6CDCF6-A382-4724-93AA-0446AD40CF70}" srcOrd="0" destOrd="0" presId="urn:microsoft.com/office/officeart/2005/8/layout/hList9"/>
    <dgm:cxn modelId="{0F3AE14B-1A80-4FD5-AFD5-2E2BF6A55975}" type="presParOf" srcId="{3F8DEA94-58F9-4A99-A986-CDF88F9F6995}" destId="{F0B670DB-7835-4B6C-B10B-9B5FA95849B6}" srcOrd="1" destOrd="0" presId="urn:microsoft.com/office/officeart/2005/8/layout/hList9"/>
    <dgm:cxn modelId="{6501D3D2-E738-4282-A705-34F30D231922}" type="presParOf" srcId="{DEE2B755-B23D-4682-9A47-4E1A69679A1D}" destId="{94D14AD9-C497-40A2-9058-CF98DB7CCACB}" srcOrd="2" destOrd="0" presId="urn:microsoft.com/office/officeart/2005/8/layout/hList9"/>
    <dgm:cxn modelId="{28B25D9C-9CC4-4454-9F54-F1C437D5B091}" type="presParOf" srcId="{94D14AD9-C497-40A2-9058-CF98DB7CCACB}" destId="{0325BF91-33E7-4109-8BE4-2959B3C8B61D}" srcOrd="0" destOrd="0" presId="urn:microsoft.com/office/officeart/2005/8/layout/hList9"/>
    <dgm:cxn modelId="{4F5C1E8B-7827-4CAD-9398-CF265EB0BD0E}" type="presParOf" srcId="{94D14AD9-C497-40A2-9058-CF98DB7CCACB}" destId="{1A2B9222-1A53-4288-BCAE-62475A572111}" srcOrd="1" destOrd="0" presId="urn:microsoft.com/office/officeart/2005/8/layout/hList9"/>
    <dgm:cxn modelId="{0C64C344-CE2D-4B06-A864-42F2780037B6}" type="presParOf" srcId="{DEE2B755-B23D-4682-9A47-4E1A69679A1D}" destId="{3A764F69-28D3-49A7-A550-0B64B866FAC4}" srcOrd="3" destOrd="0" presId="urn:microsoft.com/office/officeart/2005/8/layout/hList9"/>
    <dgm:cxn modelId="{D1FE1989-9D70-4902-8C62-C8B320AAC34A}" type="presParOf" srcId="{3A764F69-28D3-49A7-A550-0B64B866FAC4}" destId="{24E583BB-44E3-407A-B71F-F73F6F004A3C}" srcOrd="0" destOrd="0" presId="urn:microsoft.com/office/officeart/2005/8/layout/hList9"/>
    <dgm:cxn modelId="{F3A3A4D8-8351-42F7-80FC-379CF5114385}" type="presParOf" srcId="{3A764F69-28D3-49A7-A550-0B64B866FAC4}" destId="{FC41AEC0-FBC8-482B-9C81-33DDC70DFA47}" srcOrd="1" destOrd="0" presId="urn:microsoft.com/office/officeart/2005/8/layout/hList9"/>
    <dgm:cxn modelId="{4AAB4F7A-51E8-4548-879B-2F27C6E9418E}" type="presParOf" srcId="{DEE2B755-B23D-4682-9A47-4E1A69679A1D}" destId="{1A226E33-BB90-4A3C-891C-BC8A8B26CE3D}" srcOrd="4" destOrd="0" presId="urn:microsoft.com/office/officeart/2005/8/layout/hList9"/>
    <dgm:cxn modelId="{1ACE98AC-4B56-4F41-8916-A5BB74CA1225}" type="presParOf" srcId="{1A226E33-BB90-4A3C-891C-BC8A8B26CE3D}" destId="{47BEE158-A42F-4595-849A-70D62ADF37EB}" srcOrd="0" destOrd="0" presId="urn:microsoft.com/office/officeart/2005/8/layout/hList9"/>
    <dgm:cxn modelId="{7672C3F1-FA6C-479A-AD7C-1B4D1A40725A}" type="presParOf" srcId="{1A226E33-BB90-4A3C-891C-BC8A8B26CE3D}" destId="{FDCA9F27-0DAD-41F3-BE7A-3BACC467CE67}" srcOrd="1" destOrd="0" presId="urn:microsoft.com/office/officeart/2005/8/layout/hList9"/>
    <dgm:cxn modelId="{0837FF97-9009-4E28-9A0F-EE7084E4D649}" type="presParOf" srcId="{5E9796F5-8D95-4491-9E72-E34EBC5EA54A}" destId="{47A9F6AB-E7EF-48E3-A325-BC17D2DFDD98}" srcOrd="2" destOrd="0" presId="urn:microsoft.com/office/officeart/2005/8/layout/hList9"/>
    <dgm:cxn modelId="{0318A3E6-2E40-42DF-A5EB-3DB2AC9692A3}" type="presParOf" srcId="{5E9796F5-8D95-4491-9E72-E34EBC5EA54A}" destId="{3662A958-F9A9-41C4-B700-DA3742E3D6B8}" srcOrd="3" destOrd="0" presId="urn:microsoft.com/office/officeart/2005/8/layout/hList9"/>
    <dgm:cxn modelId="{12674AE6-51C5-4D4E-8F49-E20D9B1B50C6}" type="presParOf" srcId="{5E9796F5-8D95-4491-9E72-E34EBC5EA54A}" destId="{AF10888C-BFDB-44AB-9710-513219C30E1E}" srcOrd="4" destOrd="0" presId="urn:microsoft.com/office/officeart/2005/8/layout/hList9"/>
    <dgm:cxn modelId="{A8A789C0-1C4D-48BE-B755-ABA11CCDBA9C}" type="presParOf" srcId="{5E9796F5-8D95-4491-9E72-E34EBC5EA54A}" destId="{40A30F6A-AB64-4CA8-BEC8-0FB7A6D0908D}" srcOrd="5" destOrd="0" presId="urn:microsoft.com/office/officeart/2005/8/layout/hList9"/>
    <dgm:cxn modelId="{07116004-5E2F-40AC-9073-26C6312A786E}" type="presParOf" srcId="{5E9796F5-8D95-4491-9E72-E34EBC5EA54A}" destId="{A73EC6AD-8160-4EF0-A379-2254A8AD9B7D}" srcOrd="6" destOrd="0" presId="urn:microsoft.com/office/officeart/2005/8/layout/hList9"/>
    <dgm:cxn modelId="{7AC8895C-D12A-450E-A016-971CC2BF9F64}" type="presParOf" srcId="{A73EC6AD-8160-4EF0-A379-2254A8AD9B7D}" destId="{4A4E7694-2825-4027-BC19-DE24A11F2AE4}" srcOrd="0" destOrd="0" presId="urn:microsoft.com/office/officeart/2005/8/layout/hList9"/>
    <dgm:cxn modelId="{D6228A24-73A3-4969-AE30-89695C7C2175}" type="presParOf" srcId="{A73EC6AD-8160-4EF0-A379-2254A8AD9B7D}" destId="{50FF9F39-2115-4701-88FA-00F82450740F}" srcOrd="1" destOrd="0" presId="urn:microsoft.com/office/officeart/2005/8/layout/hList9"/>
    <dgm:cxn modelId="{309718F0-80DD-481F-9667-A41363E9E7DA}" type="presParOf" srcId="{50FF9F39-2115-4701-88FA-00F82450740F}" destId="{0AA8EFF5-6301-4957-9018-5B3B166B8EC3}" srcOrd="0" destOrd="0" presId="urn:microsoft.com/office/officeart/2005/8/layout/hList9"/>
    <dgm:cxn modelId="{720326CD-35FC-4954-B8A7-C2FF963A3ED2}" type="presParOf" srcId="{50FF9F39-2115-4701-88FA-00F82450740F}" destId="{67E55C18-9CDA-47A1-ADB3-96BD98D0A7E3}" srcOrd="1" destOrd="0" presId="urn:microsoft.com/office/officeart/2005/8/layout/hList9"/>
    <dgm:cxn modelId="{7629EE24-AC1B-4E3C-9B8A-77A020F31F3C}" type="presParOf" srcId="{A73EC6AD-8160-4EF0-A379-2254A8AD9B7D}" destId="{3C486A4B-D57C-45DC-A31F-9D39F7D06C41}" srcOrd="2" destOrd="0" presId="urn:microsoft.com/office/officeart/2005/8/layout/hList9"/>
    <dgm:cxn modelId="{995800D4-FA7E-4325-B868-6937124B72EE}" type="presParOf" srcId="{3C486A4B-D57C-45DC-A31F-9D39F7D06C41}" destId="{CD9E185D-9495-4201-B95C-02A4CB906B26}" srcOrd="0" destOrd="0" presId="urn:microsoft.com/office/officeart/2005/8/layout/hList9"/>
    <dgm:cxn modelId="{C520504D-5777-4156-8461-2BDE53ECD76E}" type="presParOf" srcId="{3C486A4B-D57C-45DC-A31F-9D39F7D06C41}" destId="{AFC45B93-9A2B-47E6-8E1F-01031027297C}" srcOrd="1" destOrd="0" presId="urn:microsoft.com/office/officeart/2005/8/layout/hList9"/>
    <dgm:cxn modelId="{AB65D699-9902-46FB-81A5-4D9BBAE880D9}" type="presParOf" srcId="{A73EC6AD-8160-4EF0-A379-2254A8AD9B7D}" destId="{A8AE7C40-88B5-42D7-8750-9A14535428BF}" srcOrd="3" destOrd="0" presId="urn:microsoft.com/office/officeart/2005/8/layout/hList9"/>
    <dgm:cxn modelId="{746788B7-1031-4C19-B093-25E112FA742E}" type="presParOf" srcId="{A8AE7C40-88B5-42D7-8750-9A14535428BF}" destId="{06BEB276-4C99-4F70-ACD0-BFE1915ECD7A}" srcOrd="0" destOrd="0" presId="urn:microsoft.com/office/officeart/2005/8/layout/hList9"/>
    <dgm:cxn modelId="{1A1691F5-EDE1-4D21-BFFD-D3E0E7D3F9EB}" type="presParOf" srcId="{A8AE7C40-88B5-42D7-8750-9A14535428BF}" destId="{05D139F0-D5D8-448E-B873-B40E7A9F607E}" srcOrd="1" destOrd="0" presId="urn:microsoft.com/office/officeart/2005/8/layout/hList9"/>
    <dgm:cxn modelId="{3F44597A-4DAE-4DD7-8E93-BE4D9AD8F348}" type="presParOf" srcId="{A73EC6AD-8160-4EF0-A379-2254A8AD9B7D}" destId="{CF0633FB-2C07-45F4-B4DE-A8EA62E2D1D6}" srcOrd="4" destOrd="0" presId="urn:microsoft.com/office/officeart/2005/8/layout/hList9"/>
    <dgm:cxn modelId="{04E5692B-3938-4920-B6CB-7DA26CF85291}" type="presParOf" srcId="{CF0633FB-2C07-45F4-B4DE-A8EA62E2D1D6}" destId="{A0F9D36F-9647-425A-B156-52097BBAF815}" srcOrd="0" destOrd="0" presId="urn:microsoft.com/office/officeart/2005/8/layout/hList9"/>
    <dgm:cxn modelId="{0712F694-6675-46BF-B6B1-57B5D929B57E}" type="presParOf" srcId="{CF0633FB-2C07-45F4-B4DE-A8EA62E2D1D6}" destId="{612E4118-6FAF-4BAA-BECE-B9CF1A2C5CAE}" srcOrd="1" destOrd="0" presId="urn:microsoft.com/office/officeart/2005/8/layout/hList9"/>
    <dgm:cxn modelId="{8CF04255-44BB-484B-93C8-F5BF8F96995D}" type="presParOf" srcId="{5E9796F5-8D95-4491-9E72-E34EBC5EA54A}" destId="{2CA4E9EA-B433-423E-A917-C24735C5F111}" srcOrd="7" destOrd="0" presId="urn:microsoft.com/office/officeart/2005/8/layout/hList9"/>
    <dgm:cxn modelId="{1EBF10FC-67B0-4C04-A768-08C9F1EA034B}" type="presParOf" srcId="{5E9796F5-8D95-4491-9E72-E34EBC5EA54A}" destId="{C267A6D5-ADB2-48FB-82DD-139B8E81D5B9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6CDCF6-A382-4724-93AA-0446AD40CF70}">
      <dsp:nvSpPr>
        <dsp:cNvPr id="0" name=""/>
        <dsp:cNvSpPr/>
      </dsp:nvSpPr>
      <dsp:spPr>
        <a:xfrm>
          <a:off x="768134" y="440249"/>
          <a:ext cx="2392061" cy="1095505"/>
        </a:xfrm>
        <a:prstGeom prst="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0" tIns="163576" rIns="163576" bIns="163576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b="1" kern="1200" dirty="0" smtClean="0">
              <a:solidFill>
                <a:schemeClr val="bg1"/>
              </a:solidFill>
            </a:rPr>
            <a:t>1% - aged 25 years+</a:t>
          </a:r>
          <a:endParaRPr lang="en-GB" sz="2300" b="1" kern="1200" dirty="0">
            <a:solidFill>
              <a:schemeClr val="bg1"/>
            </a:solidFill>
          </a:endParaRPr>
        </a:p>
      </dsp:txBody>
      <dsp:txXfrm>
        <a:off x="1150864" y="440249"/>
        <a:ext cx="2009332" cy="1095505"/>
      </dsp:txXfrm>
    </dsp:sp>
    <dsp:sp modelId="{0325BF91-33E7-4109-8BE4-2959B3C8B61D}">
      <dsp:nvSpPr>
        <dsp:cNvPr id="0" name=""/>
        <dsp:cNvSpPr/>
      </dsp:nvSpPr>
      <dsp:spPr>
        <a:xfrm>
          <a:off x="768134" y="1535754"/>
          <a:ext cx="2392061" cy="1095505"/>
        </a:xfrm>
        <a:prstGeom prst="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0" tIns="163576" rIns="163576" bIns="163576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b="1" kern="1200" dirty="0" smtClean="0">
              <a:solidFill>
                <a:schemeClr val="bg1"/>
              </a:solidFill>
            </a:rPr>
            <a:t>38% females</a:t>
          </a:r>
          <a:endParaRPr lang="en-GB" sz="2300" b="1" kern="1200" dirty="0">
            <a:solidFill>
              <a:schemeClr val="bg1"/>
            </a:solidFill>
          </a:endParaRPr>
        </a:p>
      </dsp:txBody>
      <dsp:txXfrm>
        <a:off x="1150864" y="1535754"/>
        <a:ext cx="2009332" cy="1095505"/>
      </dsp:txXfrm>
    </dsp:sp>
    <dsp:sp modelId="{24E583BB-44E3-407A-B71F-F73F6F004A3C}">
      <dsp:nvSpPr>
        <dsp:cNvPr id="0" name=""/>
        <dsp:cNvSpPr/>
      </dsp:nvSpPr>
      <dsp:spPr>
        <a:xfrm>
          <a:off x="764283" y="2631259"/>
          <a:ext cx="2399765" cy="1095505"/>
        </a:xfrm>
        <a:prstGeom prst="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0" tIns="163576" rIns="163576" bIns="163576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b="1" kern="1200" dirty="0" smtClean="0">
              <a:solidFill>
                <a:schemeClr val="bg1"/>
              </a:solidFill>
            </a:rPr>
            <a:t>4% BME</a:t>
          </a:r>
          <a:endParaRPr lang="en-GB" sz="2300" b="1" kern="1200" dirty="0">
            <a:solidFill>
              <a:schemeClr val="bg1"/>
            </a:solidFill>
          </a:endParaRPr>
        </a:p>
      </dsp:txBody>
      <dsp:txXfrm>
        <a:off x="1148245" y="2631259"/>
        <a:ext cx="2015802" cy="1095505"/>
      </dsp:txXfrm>
    </dsp:sp>
    <dsp:sp modelId="{47BEE158-A42F-4595-849A-70D62ADF37EB}">
      <dsp:nvSpPr>
        <dsp:cNvPr id="0" name=""/>
        <dsp:cNvSpPr/>
      </dsp:nvSpPr>
      <dsp:spPr>
        <a:xfrm>
          <a:off x="735535" y="3721604"/>
          <a:ext cx="2399765" cy="1095505"/>
        </a:xfrm>
        <a:prstGeom prst="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0" tIns="163576" rIns="163576" bIns="163576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b="1" kern="1200" dirty="0" smtClean="0">
              <a:solidFill>
                <a:schemeClr val="bg1"/>
              </a:solidFill>
            </a:rPr>
            <a:t>7% Business Administration</a:t>
          </a:r>
          <a:endParaRPr lang="en-GB" sz="2300" b="1" kern="1200" dirty="0">
            <a:solidFill>
              <a:schemeClr val="bg1"/>
            </a:solidFill>
          </a:endParaRPr>
        </a:p>
      </dsp:txBody>
      <dsp:txXfrm>
        <a:off x="1119498" y="3721604"/>
        <a:ext cx="2015802" cy="1095505"/>
      </dsp:txXfrm>
    </dsp:sp>
    <dsp:sp modelId="{3662A958-F9A9-41C4-B700-DA3742E3D6B8}">
      <dsp:nvSpPr>
        <dsp:cNvPr id="0" name=""/>
        <dsp:cNvSpPr/>
      </dsp:nvSpPr>
      <dsp:spPr>
        <a:xfrm>
          <a:off x="0" y="623"/>
          <a:ext cx="1094957" cy="1094957"/>
        </a:xfrm>
        <a:prstGeom prst="ellipse">
          <a:avLst/>
        </a:prstGeom>
        <a:solidFill>
          <a:schemeClr val="tx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/>
            <a:t>2005-06</a:t>
          </a:r>
          <a:endParaRPr lang="en-GB" sz="1800" b="1" kern="1200" dirty="0"/>
        </a:p>
      </dsp:txBody>
      <dsp:txXfrm>
        <a:off x="160353" y="160976"/>
        <a:ext cx="774251" cy="774251"/>
      </dsp:txXfrm>
    </dsp:sp>
    <dsp:sp modelId="{0AA8EFF5-6301-4957-9018-5B3B166B8EC3}">
      <dsp:nvSpPr>
        <dsp:cNvPr id="0" name=""/>
        <dsp:cNvSpPr/>
      </dsp:nvSpPr>
      <dsp:spPr>
        <a:xfrm>
          <a:off x="4260861" y="440249"/>
          <a:ext cx="2473701" cy="1095505"/>
        </a:xfrm>
        <a:prstGeom prst="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0" tIns="156464" rIns="156464" bIns="156464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b="1" kern="1200" dirty="0" smtClean="0">
              <a:solidFill>
                <a:schemeClr val="bg1"/>
              </a:solidFill>
            </a:rPr>
            <a:t>24% - aged 25 years+</a:t>
          </a:r>
          <a:endParaRPr lang="en-GB" sz="2200" b="1" kern="1200" dirty="0">
            <a:solidFill>
              <a:schemeClr val="bg1"/>
            </a:solidFill>
          </a:endParaRPr>
        </a:p>
      </dsp:txBody>
      <dsp:txXfrm>
        <a:off x="4656653" y="440249"/>
        <a:ext cx="2077909" cy="1095505"/>
      </dsp:txXfrm>
    </dsp:sp>
    <dsp:sp modelId="{CD9E185D-9495-4201-B95C-02A4CB906B26}">
      <dsp:nvSpPr>
        <dsp:cNvPr id="0" name=""/>
        <dsp:cNvSpPr/>
      </dsp:nvSpPr>
      <dsp:spPr>
        <a:xfrm>
          <a:off x="4259005" y="1535754"/>
          <a:ext cx="2477413" cy="1095505"/>
        </a:xfrm>
        <a:prstGeom prst="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0" tIns="156464" rIns="156464" bIns="156464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b="1" kern="1200" dirty="0" smtClean="0">
              <a:solidFill>
                <a:schemeClr val="bg1"/>
              </a:solidFill>
            </a:rPr>
            <a:t>51% females</a:t>
          </a:r>
          <a:endParaRPr lang="en-GB" sz="2200" b="1" kern="1200" dirty="0">
            <a:solidFill>
              <a:schemeClr val="bg1"/>
            </a:solidFill>
          </a:endParaRPr>
        </a:p>
      </dsp:txBody>
      <dsp:txXfrm>
        <a:off x="4655391" y="1535754"/>
        <a:ext cx="2081027" cy="1095505"/>
      </dsp:txXfrm>
    </dsp:sp>
    <dsp:sp modelId="{06BEB276-4C99-4F70-ACD0-BFE1915ECD7A}">
      <dsp:nvSpPr>
        <dsp:cNvPr id="0" name=""/>
        <dsp:cNvSpPr/>
      </dsp:nvSpPr>
      <dsp:spPr>
        <a:xfrm>
          <a:off x="4260861" y="2631259"/>
          <a:ext cx="2473701" cy="1095505"/>
        </a:xfrm>
        <a:prstGeom prst="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0" tIns="156464" rIns="156464" bIns="156464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b="1" kern="1200" dirty="0" smtClean="0">
              <a:solidFill>
                <a:schemeClr val="bg1"/>
              </a:solidFill>
            </a:rPr>
            <a:t>8% BME</a:t>
          </a:r>
          <a:endParaRPr lang="en-GB" sz="2200" b="1" kern="1200" dirty="0">
            <a:solidFill>
              <a:schemeClr val="bg1"/>
            </a:solidFill>
          </a:endParaRPr>
        </a:p>
      </dsp:txBody>
      <dsp:txXfrm>
        <a:off x="4656653" y="2631259"/>
        <a:ext cx="2077909" cy="1095505"/>
      </dsp:txXfrm>
    </dsp:sp>
    <dsp:sp modelId="{A0F9D36F-9647-425A-B156-52097BBAF815}">
      <dsp:nvSpPr>
        <dsp:cNvPr id="0" name=""/>
        <dsp:cNvSpPr/>
      </dsp:nvSpPr>
      <dsp:spPr>
        <a:xfrm>
          <a:off x="4260861" y="3726764"/>
          <a:ext cx="2473701" cy="1095505"/>
        </a:xfrm>
        <a:prstGeom prst="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0" tIns="156464" rIns="156464" bIns="156464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b="1" kern="1200" dirty="0" smtClean="0">
              <a:solidFill>
                <a:schemeClr val="bg1"/>
              </a:solidFill>
            </a:rPr>
            <a:t>12% Business Administration</a:t>
          </a:r>
          <a:endParaRPr lang="en-GB" sz="2200" b="1" kern="1200" dirty="0">
            <a:solidFill>
              <a:schemeClr val="bg1"/>
            </a:solidFill>
          </a:endParaRPr>
        </a:p>
      </dsp:txBody>
      <dsp:txXfrm>
        <a:off x="4656653" y="3726764"/>
        <a:ext cx="2077909" cy="1095505"/>
      </dsp:txXfrm>
    </dsp:sp>
    <dsp:sp modelId="{C267A6D5-ADB2-48FB-82DD-139B8E81D5B9}">
      <dsp:nvSpPr>
        <dsp:cNvPr id="0" name=""/>
        <dsp:cNvSpPr/>
      </dsp:nvSpPr>
      <dsp:spPr>
        <a:xfrm>
          <a:off x="3462772" y="0"/>
          <a:ext cx="1094957" cy="1094957"/>
        </a:xfrm>
        <a:prstGeom prst="ellipse">
          <a:avLst/>
        </a:prstGeom>
        <a:solidFill>
          <a:schemeClr val="tx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/>
            <a:t>2009-10</a:t>
          </a:r>
          <a:endParaRPr lang="en-GB" sz="1800" b="1" kern="1200" dirty="0"/>
        </a:p>
      </dsp:txBody>
      <dsp:txXfrm>
        <a:off x="3623125" y="160353"/>
        <a:ext cx="774251" cy="7742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C882AA-2F6B-4431-8CC7-BB31309A46C1}" type="datetimeFigureOut">
              <a:rPr lang="en-GB" smtClean="0"/>
              <a:t>25/01/2016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C46B60-6465-4D97-BFAB-D027919997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6606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DB9F29-489A-4387-99D5-A6B460B8598F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48513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C46B60-6465-4D97-BFAB-D0279199978B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5854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C46B60-6465-4D97-BFAB-D0279199978B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11800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C46B60-6465-4D97-BFAB-D0279199978B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5547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C46B60-6465-4D97-BFAB-D0279199978B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5547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C46B60-6465-4D97-BFAB-D0279199978B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68789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C46B60-6465-4D97-BFAB-D0279199978B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1542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C46B60-6465-4D97-BFAB-D0279199978B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1542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C46B60-6465-4D97-BFAB-D0279199978B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80245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C46B60-6465-4D97-BFAB-D0279199978B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8747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DB9F29-489A-4387-99D5-A6B460B8598F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80371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DB9F29-489A-4387-99D5-A6B460B8598F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80371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DB9F29-489A-4387-99D5-A6B460B8598F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80371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C46B60-6465-4D97-BFAB-D0279199978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0353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C46B60-6465-4D97-BFAB-D0279199978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89155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C46B60-6465-4D97-BFAB-D0279199978B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87326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C46B60-6465-4D97-BFAB-D0279199978B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5829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C46B60-6465-4D97-BFAB-D0279199978B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0168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81CAE-F7B5-43E0-8C71-4937ADF9FEEC}" type="datetimeFigureOut">
              <a:rPr lang="en-GB" smtClean="0"/>
              <a:t>25/01/2016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C06F8-FB22-4C72-8490-B0E9D174C0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846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81CAE-F7B5-43E0-8C71-4937ADF9FEEC}" type="datetimeFigureOut">
              <a:rPr lang="en-GB" smtClean="0"/>
              <a:t>25/01/2016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C06F8-FB22-4C72-8490-B0E9D174C0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61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81CAE-F7B5-43E0-8C71-4937ADF9FEEC}" type="datetimeFigureOut">
              <a:rPr lang="en-GB" smtClean="0"/>
              <a:t>25/01/2016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C06F8-FB22-4C72-8490-B0E9D174C0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3504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81CAE-F7B5-43E0-8C71-4937ADF9FEEC}" type="datetimeFigureOut">
              <a:rPr lang="en-GB" smtClean="0"/>
              <a:t>25/01/2016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C06F8-FB22-4C72-8490-B0E9D174C0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706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81CAE-F7B5-43E0-8C71-4937ADF9FEEC}" type="datetimeFigureOut">
              <a:rPr lang="en-GB" smtClean="0"/>
              <a:t>25/01/2016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C06F8-FB22-4C72-8490-B0E9D174C0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6171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81CAE-F7B5-43E0-8C71-4937ADF9FEEC}" type="datetimeFigureOut">
              <a:rPr lang="en-GB" smtClean="0"/>
              <a:t>25/01/2016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C06F8-FB22-4C72-8490-B0E9D174C0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6326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81CAE-F7B5-43E0-8C71-4937ADF9FEEC}" type="datetimeFigureOut">
              <a:rPr lang="en-GB" smtClean="0"/>
              <a:t>25/01/2016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C06F8-FB22-4C72-8490-B0E9D174C0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725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81CAE-F7B5-43E0-8C71-4937ADF9FEEC}" type="datetimeFigureOut">
              <a:rPr lang="en-GB" smtClean="0"/>
              <a:t>25/01/2016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C06F8-FB22-4C72-8490-B0E9D174C0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9945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81CAE-F7B5-43E0-8C71-4937ADF9FEEC}" type="datetimeFigureOut">
              <a:rPr lang="en-GB" smtClean="0"/>
              <a:t>25/01/2016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C06F8-FB22-4C72-8490-B0E9D174C0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415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81CAE-F7B5-43E0-8C71-4937ADF9FEEC}" type="datetimeFigureOut">
              <a:rPr lang="en-GB" smtClean="0"/>
              <a:t>25/01/2016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C06F8-FB22-4C72-8490-B0E9D174C0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2409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81CAE-F7B5-43E0-8C71-4937ADF9FEEC}" type="datetimeFigureOut">
              <a:rPr lang="en-GB" smtClean="0"/>
              <a:t>25/01/2016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C06F8-FB22-4C72-8490-B0E9D174C0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90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81CAE-F7B5-43E0-8C71-4937ADF9FEEC}" type="datetimeFigureOut">
              <a:rPr lang="en-GB" smtClean="0"/>
              <a:t>25/01/2016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C06F8-FB22-4C72-8490-B0E9D174C0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556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3568" y="2420888"/>
            <a:ext cx="811158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chemeClr val="tx2">
                    <a:lumMod val="75000"/>
                  </a:schemeClr>
                </a:solidFill>
              </a:rPr>
              <a:t>Apprentice Pathways to Higher Education</a:t>
            </a:r>
          </a:p>
          <a:p>
            <a:pPr algn="ctr"/>
            <a:endParaRPr lang="en-GB" sz="36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GB" sz="3600" b="1" dirty="0" smtClean="0">
                <a:solidFill>
                  <a:schemeClr val="tx2">
                    <a:lumMod val="75000"/>
                  </a:schemeClr>
                </a:solidFill>
              </a:rPr>
              <a:t>Hugh Joslin and Sharon Smith</a:t>
            </a:r>
            <a:endParaRPr lang="en-GB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3" descr="FAC ED_HEALTH_FRON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44000" cy="124564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908720"/>
            <a:ext cx="1352550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0164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Progression Drivers and Barriers– </a:t>
            </a:r>
            <a:b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learner characteristics</a:t>
            </a: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509249"/>
            <a:ext cx="7209482" cy="4331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493651" y="836712"/>
            <a:ext cx="10664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 smtClean="0">
                <a:solidFill>
                  <a:schemeClr val="accent1">
                    <a:lumMod val="75000"/>
                  </a:schemeClr>
                </a:solidFill>
              </a:rPr>
              <a:t>AGE</a:t>
            </a:r>
            <a:endParaRPr lang="en-GB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Picture 6" descr="FAC ED_HEALTH_FRONT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5827575"/>
            <a:ext cx="9144000" cy="1030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059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1125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56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563" fill="hold">
                                          <p:stCondLst>
                                            <p:cond delay="563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563" fill="hold">
                                          <p:stCondLst>
                                            <p:cond delay="11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563" fill="hold">
                                          <p:stCondLst>
                                            <p:cond delay="168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1560" y="188640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 smtClean="0">
                <a:solidFill>
                  <a:schemeClr val="accent1">
                    <a:lumMod val="75000"/>
                  </a:schemeClr>
                </a:solidFill>
              </a:rPr>
              <a:t>Progression Drivers and Barriers– </a:t>
            </a:r>
            <a:br>
              <a:rPr lang="en-GB" sz="36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sz="3600" b="1" dirty="0" smtClean="0">
                <a:solidFill>
                  <a:schemeClr val="accent1">
                    <a:lumMod val="75000"/>
                  </a:schemeClr>
                </a:solidFill>
              </a:rPr>
              <a:t>learner characteristics</a:t>
            </a:r>
            <a:endParaRPr lang="en-GB" sz="3600" dirty="0"/>
          </a:p>
        </p:txBody>
      </p:sp>
      <p:pic>
        <p:nvPicPr>
          <p:cNvPr id="6" name="Picture 5" descr="Two bar charts are presented together. The first illustrates timing of HE entry by gender: 1-3 years or 4-7 years on showing differences by gemder where females are more likely to enter 4-7 years later.&#10;The second chart displays mode of HE entry and shows that females are more likely to enter full-time HE than males" title="2005/06 timing of progression by gender and HE mode by gender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68760"/>
            <a:ext cx="8856984" cy="547260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788517" y="634628"/>
            <a:ext cx="19623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 smtClean="0">
                <a:solidFill>
                  <a:schemeClr val="accent1">
                    <a:lumMod val="75000"/>
                  </a:schemeClr>
                </a:solidFill>
              </a:rPr>
              <a:t>GENDER</a:t>
            </a:r>
            <a:endParaRPr lang="en-GB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4" descr="uog-logo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80312" y="5741608"/>
            <a:ext cx="1368152" cy="745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3946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1125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56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563" fill="hold">
                                          <p:stCondLst>
                                            <p:cond delay="563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563" fill="hold">
                                          <p:stCondLst>
                                            <p:cond delay="11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563" fill="hold">
                                          <p:stCondLst>
                                            <p:cond delay="168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967" y="1251387"/>
            <a:ext cx="8791522" cy="560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-180528" y="392192"/>
            <a:ext cx="8229600" cy="591160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Progression Drivers and Barriers </a:t>
            </a:r>
            <a:b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49662" y="710880"/>
            <a:ext cx="38148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 smtClean="0">
                <a:solidFill>
                  <a:schemeClr val="accent1">
                    <a:lumMod val="75000"/>
                  </a:schemeClr>
                </a:solidFill>
              </a:rPr>
              <a:t>Framework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3200" b="1" dirty="0" smtClean="0">
                <a:solidFill>
                  <a:schemeClr val="accent1">
                    <a:lumMod val="75000"/>
                  </a:schemeClr>
                </a:solidFill>
              </a:rPr>
              <a:t>pathways</a:t>
            </a:r>
            <a:endParaRPr lang="en-GB" sz="2800" dirty="0"/>
          </a:p>
        </p:txBody>
      </p:sp>
      <p:pic>
        <p:nvPicPr>
          <p:cNvPr id="7" name="Picture 6" descr="uog-logo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72367" y="19681"/>
            <a:ext cx="1368152" cy="745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3853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1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6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625" fill="hold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625" fill="hold">
                                          <p:stCondLst>
                                            <p:cond delay="1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625" fill="hold">
                                          <p:stCondLst>
                                            <p:cond delay="18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331640" y="322808"/>
            <a:ext cx="8229600" cy="5911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solidFill>
                  <a:schemeClr val="accent1">
                    <a:lumMod val="75000"/>
                  </a:schemeClr>
                </a:solidFill>
              </a:rPr>
              <a:t>Progression Drivers and Barriers </a:t>
            </a:r>
            <a:br>
              <a:rPr lang="en-GB" sz="4000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en-GB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64696" y="836999"/>
            <a:ext cx="34902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 smtClean="0">
                <a:solidFill>
                  <a:schemeClr val="accent1">
                    <a:lumMod val="75000"/>
                  </a:schemeClr>
                </a:solidFill>
              </a:rPr>
              <a:t>Place and Provision</a:t>
            </a:r>
            <a:endParaRPr lang="en-GB" sz="2800" dirty="0"/>
          </a:p>
        </p:txBody>
      </p:sp>
      <p:pic>
        <p:nvPicPr>
          <p:cNvPr id="6" name="Picture 5" descr="Two bar charts are presented with a bar for each region showing % HE progression rates and second chart with a bar presenting delivery breakdown of HE entrants by region." title="% HE progression and delivery of HE by region "/>
          <p:cNvPicPr/>
          <p:nvPr/>
        </p:nvPicPr>
        <p:blipFill>
          <a:blip r:embed="rId3"/>
          <a:stretch>
            <a:fillRect/>
          </a:stretch>
        </p:blipFill>
        <p:spPr>
          <a:xfrm>
            <a:off x="179513" y="1488440"/>
            <a:ext cx="8485224" cy="4820880"/>
          </a:xfrm>
          <a:prstGeom prst="rect">
            <a:avLst/>
          </a:prstGeom>
        </p:spPr>
      </p:pic>
      <p:pic>
        <p:nvPicPr>
          <p:cNvPr id="7" name="Picture 6" descr="uog-logo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504" y="322808"/>
            <a:ext cx="1368152" cy="745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79513" y="1119108"/>
            <a:ext cx="3839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smtClean="0"/>
              <a:t>2005-06 cohort tracked for seven years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711724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1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6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625" fill="hold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625" fill="hold">
                                          <p:stCondLst>
                                            <p:cond delay="1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625" fill="hold">
                                          <p:stCondLst>
                                            <p:cond delay="18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-981171" y="1200708"/>
            <a:ext cx="8229600" cy="5911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dirty="0" smtClean="0">
                <a:solidFill>
                  <a:schemeClr val="accent1">
                    <a:lumMod val="75000"/>
                  </a:schemeClr>
                </a:solidFill>
              </a:rPr>
              <a:t>Progression Drivers and Barriers </a:t>
            </a:r>
            <a:br>
              <a:rPr lang="en-GB" sz="3600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en-GB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21091" y="1283816"/>
            <a:ext cx="31199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 smtClean="0">
                <a:solidFill>
                  <a:schemeClr val="accent1">
                    <a:lumMod val="75000"/>
                  </a:schemeClr>
                </a:solidFill>
              </a:rPr>
              <a:t>Provision (Mode)</a:t>
            </a:r>
            <a:endParaRPr lang="en-GB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553" y="1785483"/>
            <a:ext cx="7472018" cy="5015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FAC ED_HEALTH_FRONT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1"/>
            <a:ext cx="9144000" cy="956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810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1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6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625" fill="hold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625" fill="hold">
                                          <p:stCondLst>
                                            <p:cond delay="1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625" fill="hold">
                                          <p:stCondLst>
                                            <p:cond delay="18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98523" y="353183"/>
            <a:ext cx="8229600" cy="5911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solidFill>
                  <a:schemeClr val="accent1">
                    <a:lumMod val="75000"/>
                  </a:schemeClr>
                </a:solidFill>
              </a:rPr>
              <a:t>Progression Drivers and Barriers </a:t>
            </a:r>
            <a:br>
              <a:rPr lang="en-GB" sz="4000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en-GB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614905"/>
              </p:ext>
            </p:extLst>
          </p:nvPr>
        </p:nvGraphicFramePr>
        <p:xfrm>
          <a:off x="121445" y="1067832"/>
          <a:ext cx="8856984" cy="57901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626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88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88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88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88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88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798594">
                <a:tc>
                  <a:txBody>
                    <a:bodyPr/>
                    <a:lstStyle/>
                    <a:p>
                      <a:pPr algn="l" fontAlgn="ctr"/>
                      <a:r>
                        <a:rPr lang="en-GB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Framework</a:t>
                      </a:r>
                      <a:endParaRPr lang="en-GB" sz="24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First degree</a:t>
                      </a:r>
                      <a:endParaRPr lang="en-GB" sz="24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vert="vert27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Foundation degree</a:t>
                      </a:r>
                      <a:endParaRPr lang="en-GB" sz="24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vert="vert27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NVQ</a:t>
                      </a:r>
                      <a:endParaRPr lang="en-GB" sz="24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vert="vert27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OUG</a:t>
                      </a:r>
                      <a:endParaRPr lang="en-GB" sz="24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vert="vert27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HND</a:t>
                      </a:r>
                      <a:endParaRPr lang="en-GB" sz="24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vert="vert27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7692">
                <a:tc>
                  <a:txBody>
                    <a:bodyPr/>
                    <a:lstStyle/>
                    <a:p>
                      <a:pPr algn="l" fontAlgn="ctr"/>
                      <a:r>
                        <a:rPr lang="en-GB" sz="2400" b="1" u="none" strike="noStrike" dirty="0">
                          <a:effectLst/>
                        </a:rPr>
                        <a:t>Engineering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1" u="none" strike="noStrike">
                          <a:effectLst/>
                        </a:rPr>
                        <a:t>6%</a:t>
                      </a:r>
                      <a:endParaRPr lang="en-GB" sz="2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1" u="none" strike="noStrike">
                          <a:effectLst/>
                        </a:rPr>
                        <a:t>13%</a:t>
                      </a:r>
                      <a:endParaRPr lang="en-GB" sz="2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1" u="none" strike="noStrike">
                          <a:effectLst/>
                        </a:rPr>
                        <a:t>1%</a:t>
                      </a:r>
                      <a:endParaRPr lang="en-GB" sz="2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1" u="none" strike="noStrike">
                          <a:effectLst/>
                        </a:rPr>
                        <a:t>78%</a:t>
                      </a:r>
                      <a:endParaRPr lang="en-GB" sz="2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1" u="none" strike="noStrike">
                          <a:effectLst/>
                        </a:rPr>
                        <a:t>2%</a:t>
                      </a:r>
                      <a:endParaRPr lang="en-GB" sz="2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7692">
                <a:tc>
                  <a:txBody>
                    <a:bodyPr/>
                    <a:lstStyle/>
                    <a:p>
                      <a:pPr algn="l" fontAlgn="ctr"/>
                      <a:r>
                        <a:rPr lang="en-GB" sz="2400" b="1" u="none" strike="noStrike" dirty="0">
                          <a:effectLst/>
                        </a:rPr>
                        <a:t>Accountancy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1" u="none" strike="noStrike" dirty="0">
                          <a:effectLst/>
                        </a:rPr>
                        <a:t>3%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1" u="none" strike="noStrike" dirty="0">
                          <a:effectLst/>
                        </a:rPr>
                        <a:t>0%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1" u="none" strike="noStrike">
                          <a:effectLst/>
                        </a:rPr>
                        <a:t>95%</a:t>
                      </a:r>
                      <a:endParaRPr lang="en-GB" sz="2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1" u="none" strike="noStrike">
                          <a:effectLst/>
                        </a:rPr>
                        <a:t>3%</a:t>
                      </a:r>
                      <a:endParaRPr lang="en-GB" sz="2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1" u="none" strike="noStrike">
                          <a:effectLst/>
                        </a:rPr>
                        <a:t>0%</a:t>
                      </a:r>
                      <a:endParaRPr lang="en-GB" sz="2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7692">
                <a:tc>
                  <a:txBody>
                    <a:bodyPr/>
                    <a:lstStyle/>
                    <a:p>
                      <a:pPr algn="l" fontAlgn="ctr"/>
                      <a:r>
                        <a:rPr lang="en-GB" sz="2400" b="1" u="none" strike="noStrike">
                          <a:effectLst/>
                        </a:rPr>
                        <a:t>Business Administration</a:t>
                      </a:r>
                      <a:endParaRPr lang="en-GB" sz="2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1" u="none" strike="noStrike">
                          <a:effectLst/>
                        </a:rPr>
                        <a:t>34%</a:t>
                      </a:r>
                      <a:endParaRPr lang="en-GB" sz="2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1" u="none" strike="noStrike" dirty="0">
                          <a:effectLst/>
                        </a:rPr>
                        <a:t>12%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1" u="none" strike="noStrike">
                          <a:effectLst/>
                        </a:rPr>
                        <a:t>14%</a:t>
                      </a:r>
                      <a:endParaRPr lang="en-GB" sz="2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1" u="none" strike="noStrike">
                          <a:effectLst/>
                        </a:rPr>
                        <a:t>39%</a:t>
                      </a:r>
                      <a:endParaRPr lang="en-GB" sz="2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1" u="none" strike="noStrike">
                          <a:effectLst/>
                        </a:rPr>
                        <a:t>1%</a:t>
                      </a:r>
                      <a:endParaRPr lang="en-GB" sz="2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20806">
                <a:tc>
                  <a:txBody>
                    <a:bodyPr/>
                    <a:lstStyle/>
                    <a:p>
                      <a:pPr algn="l" fontAlgn="ctr"/>
                      <a:r>
                        <a:rPr lang="en-GB" sz="2400" b="1" u="none" strike="noStrike">
                          <a:effectLst/>
                        </a:rPr>
                        <a:t>Children’s Care Learning and Development</a:t>
                      </a:r>
                      <a:endParaRPr lang="en-GB" sz="2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1" u="none" strike="noStrike">
                          <a:effectLst/>
                        </a:rPr>
                        <a:t>19%</a:t>
                      </a:r>
                      <a:endParaRPr lang="en-GB" sz="2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1" u="none" strike="noStrike">
                          <a:effectLst/>
                        </a:rPr>
                        <a:t>52%</a:t>
                      </a:r>
                      <a:endParaRPr lang="en-GB" sz="2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1" u="none" strike="noStrike" dirty="0">
                          <a:effectLst/>
                        </a:rPr>
                        <a:t>9%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1" u="none" strike="noStrike" dirty="0">
                          <a:effectLst/>
                        </a:rPr>
                        <a:t>20%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1" u="none" strike="noStrike" dirty="0">
                          <a:effectLst/>
                        </a:rPr>
                        <a:t>0%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7692">
                <a:tc>
                  <a:txBody>
                    <a:bodyPr/>
                    <a:lstStyle/>
                    <a:p>
                      <a:pPr algn="l" fontAlgn="ctr"/>
                      <a:r>
                        <a:rPr lang="en-GB" sz="2400" b="1" u="none" strike="noStrike" dirty="0">
                          <a:effectLst/>
                        </a:rPr>
                        <a:t>Customer Service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1" u="none" strike="noStrike">
                          <a:effectLst/>
                        </a:rPr>
                        <a:t>44%</a:t>
                      </a:r>
                      <a:endParaRPr lang="en-GB" sz="2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1" u="none" strike="noStrike">
                          <a:effectLst/>
                        </a:rPr>
                        <a:t>15%</a:t>
                      </a:r>
                      <a:endParaRPr lang="en-GB" sz="2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1" u="none" strike="noStrike">
                          <a:effectLst/>
                        </a:rPr>
                        <a:t>6%</a:t>
                      </a:r>
                      <a:endParaRPr lang="en-GB" sz="2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1" u="none" strike="noStrike">
                          <a:effectLst/>
                        </a:rPr>
                        <a:t>33%</a:t>
                      </a:r>
                      <a:endParaRPr lang="en-GB" sz="2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1" u="none" strike="noStrike" dirty="0">
                          <a:effectLst/>
                        </a:rPr>
                        <a:t>2%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7236296" y="587207"/>
            <a:ext cx="17638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 smtClean="0">
                <a:solidFill>
                  <a:schemeClr val="accent1">
                    <a:lumMod val="75000"/>
                  </a:schemeClr>
                </a:solidFill>
              </a:rPr>
              <a:t>Provision</a:t>
            </a:r>
            <a:endParaRPr lang="en-GB" sz="2800" dirty="0"/>
          </a:p>
        </p:txBody>
      </p:sp>
      <p:pic>
        <p:nvPicPr>
          <p:cNvPr id="5" name="Picture 4" descr="uog-logo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504" y="134572"/>
            <a:ext cx="1368152" cy="745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17984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1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6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625" fill="hold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625" fill="hold">
                                          <p:stCondLst>
                                            <p:cond delay="12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625" fill="hold">
                                          <p:stCondLst>
                                            <p:cond delay="187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1253186"/>
            <a:ext cx="8229600" cy="5911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solidFill>
                  <a:schemeClr val="accent1">
                    <a:lumMod val="75000"/>
                  </a:schemeClr>
                </a:solidFill>
              </a:rPr>
              <a:t>Progression Drivers and Barriers </a:t>
            </a:r>
            <a:br>
              <a:rPr lang="en-GB" sz="4000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en-GB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4" descr="FAC ED_HEALTH_FRONT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49560"/>
            <a:ext cx="9144000" cy="95662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55216" y="1844346"/>
            <a:ext cx="823158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/>
              <a:t>Numbers of part-time undergraduate entrants almost halved between 2010-11 </a:t>
            </a:r>
            <a:r>
              <a:rPr lang="en-GB" sz="2000" b="1" dirty="0" smtClean="0"/>
              <a:t>and 2013-14. (120,000 less </a:t>
            </a:r>
            <a:r>
              <a:rPr lang="en-GB" sz="2000" b="1" dirty="0"/>
              <a:t>entrants to part-time </a:t>
            </a:r>
            <a:r>
              <a:rPr lang="en-GB" sz="2000" b="1" dirty="0" smtClean="0"/>
              <a:t>UG study </a:t>
            </a:r>
            <a:r>
              <a:rPr lang="en-GB" sz="2000" b="1" dirty="0"/>
              <a:t>in 2013-14 </a:t>
            </a:r>
            <a:r>
              <a:rPr lang="en-GB" sz="2000" b="1" dirty="0" smtClean="0"/>
              <a:t>than in 2010-11.</a:t>
            </a:r>
            <a:endParaRPr lang="en-GB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/>
              <a:t>F</a:t>
            </a:r>
            <a:r>
              <a:rPr lang="en-GB" sz="2000" b="1" dirty="0" smtClean="0"/>
              <a:t>alls attributed more to undergraduate courses other than first degrees.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/>
              <a:t>L</a:t>
            </a:r>
            <a:r>
              <a:rPr lang="en-GB" sz="2000" b="1" dirty="0" smtClean="0"/>
              <a:t>arge </a:t>
            </a:r>
            <a:r>
              <a:rPr lang="en-GB" sz="2000" b="1" dirty="0"/>
              <a:t>recent falls in foundation degree entry at full-time </a:t>
            </a:r>
            <a:r>
              <a:rPr lang="en-GB" sz="2000" b="1" dirty="0" smtClean="0"/>
              <a:t>UG level. Numbers </a:t>
            </a:r>
            <a:r>
              <a:rPr lang="en-GB" sz="2000" b="1" dirty="0"/>
              <a:t>of entrants dropped from 31,000 in 2010-11 to 25,000 in </a:t>
            </a:r>
            <a:r>
              <a:rPr lang="en-GB" sz="2000" b="1" dirty="0" smtClean="0"/>
              <a:t>2012-13</a:t>
            </a:r>
            <a:r>
              <a:rPr lang="en-GB" sz="2000" b="1" dirty="0"/>
              <a:t>. </a:t>
            </a:r>
            <a:endParaRPr lang="en-GB" sz="2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/>
              <a:t>The fall was mainly </a:t>
            </a:r>
            <a:r>
              <a:rPr lang="en-GB" sz="2000" b="1" dirty="0"/>
              <a:t>in </a:t>
            </a:r>
            <a:r>
              <a:rPr lang="en-GB" sz="2000" b="1" dirty="0" smtClean="0"/>
              <a:t>HEIs, </a:t>
            </a:r>
            <a:r>
              <a:rPr lang="en-GB" sz="2000" b="1" dirty="0"/>
              <a:t>offset by an increase of </a:t>
            </a:r>
            <a:r>
              <a:rPr lang="en-GB" sz="2000" b="1" dirty="0" smtClean="0"/>
              <a:t>3,000 entrants </a:t>
            </a:r>
            <a:r>
              <a:rPr lang="en-GB" sz="2000" b="1" dirty="0"/>
              <a:t>in </a:t>
            </a:r>
            <a:r>
              <a:rPr lang="en-GB" sz="2000" b="1" dirty="0" smtClean="0"/>
              <a:t>FECs. (The </a:t>
            </a:r>
            <a:r>
              <a:rPr lang="en-GB" sz="2000" b="1" dirty="0"/>
              <a:t>decline followed a period of growth in </a:t>
            </a:r>
            <a:r>
              <a:rPr lang="en-GB" sz="2000" b="1" dirty="0" smtClean="0"/>
              <a:t>full time foundation </a:t>
            </a:r>
            <a:r>
              <a:rPr lang="en-GB" sz="2000" b="1" dirty="0"/>
              <a:t>degrees up until 2009-10</a:t>
            </a:r>
            <a:r>
              <a:rPr lang="en-GB" sz="2000" b="1" dirty="0" smtClean="0"/>
              <a:t>.)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/>
              <a:t>Since </a:t>
            </a:r>
            <a:r>
              <a:rPr lang="en-GB" sz="2000" b="1" dirty="0"/>
              <a:t>2011-12 more full-time entrants to </a:t>
            </a:r>
            <a:r>
              <a:rPr lang="en-GB" sz="2000" b="1" dirty="0" smtClean="0"/>
              <a:t>UG courses </a:t>
            </a:r>
            <a:r>
              <a:rPr lang="en-GB" sz="2000" b="1" dirty="0"/>
              <a:t>other than first</a:t>
            </a:r>
          </a:p>
          <a:p>
            <a:pPr marL="324000" lvl="1"/>
            <a:r>
              <a:rPr lang="en-GB" sz="2000" b="1" dirty="0" smtClean="0"/>
              <a:t>degrees </a:t>
            </a:r>
            <a:r>
              <a:rPr lang="en-GB" sz="2000" b="1" dirty="0"/>
              <a:t>have been studying in further education colleges than in higher </a:t>
            </a:r>
            <a:r>
              <a:rPr lang="en-GB" sz="2000" b="1" dirty="0" smtClean="0"/>
              <a:t>education institutions.</a:t>
            </a:r>
          </a:p>
          <a:p>
            <a:pPr marL="324000" lvl="1"/>
            <a:r>
              <a:rPr lang="en-GB" sz="2000" b="1" i="1" dirty="0" smtClean="0"/>
              <a:t>HEFCE  Higher Education in England, 2014</a:t>
            </a:r>
            <a:endParaRPr lang="en-GB" sz="2000" b="1" i="1" dirty="0"/>
          </a:p>
        </p:txBody>
      </p:sp>
      <p:sp>
        <p:nvSpPr>
          <p:cNvPr id="7" name="Rectangle 6"/>
          <p:cNvSpPr/>
          <p:nvPr/>
        </p:nvSpPr>
        <p:spPr>
          <a:xfrm>
            <a:off x="6588224" y="5953163"/>
            <a:ext cx="17638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 smtClean="0">
                <a:solidFill>
                  <a:schemeClr val="accent1">
                    <a:lumMod val="75000"/>
                  </a:schemeClr>
                </a:solidFill>
              </a:rPr>
              <a:t>Provision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292105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1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6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625" fill="hold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625" fill="hold">
                                          <p:stCondLst>
                                            <p:cond delay="1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625" fill="hold">
                                          <p:stCondLst>
                                            <p:cond delay="18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46100" y="1317081"/>
            <a:ext cx="8229600" cy="5911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solidFill>
                  <a:schemeClr val="accent1">
                    <a:lumMod val="75000"/>
                  </a:schemeClr>
                </a:solidFill>
              </a:rPr>
              <a:t>Progression Drivers and Barriers </a:t>
            </a:r>
            <a:br>
              <a:rPr lang="en-GB" sz="4000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en-GB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4" descr="FAC ED_HEALTH_FRONT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386" y="0"/>
            <a:ext cx="9144000" cy="95662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588224" y="5953163"/>
            <a:ext cx="17638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 smtClean="0">
                <a:solidFill>
                  <a:schemeClr val="accent1">
                    <a:lumMod val="75000"/>
                  </a:schemeClr>
                </a:solidFill>
              </a:rPr>
              <a:t>Provision</a:t>
            </a:r>
            <a:endParaRPr lang="en-GB" sz="2800" dirty="0"/>
          </a:p>
        </p:txBody>
      </p:sp>
      <p:grpSp>
        <p:nvGrpSpPr>
          <p:cNvPr id="17" name="Group 258"/>
          <p:cNvGrpSpPr>
            <a:grpSpLocks/>
          </p:cNvGrpSpPr>
          <p:nvPr/>
        </p:nvGrpSpPr>
        <p:grpSpPr bwMode="auto">
          <a:xfrm>
            <a:off x="5435600" y="833438"/>
            <a:ext cx="1403350" cy="1587"/>
            <a:chOff x="8561" y="553"/>
            <a:chExt cx="2211" cy="2"/>
          </a:xfrm>
        </p:grpSpPr>
        <p:sp>
          <p:nvSpPr>
            <p:cNvPr id="18" name="Freeform 259"/>
            <p:cNvSpPr>
              <a:spLocks/>
            </p:cNvSpPr>
            <p:nvPr/>
          </p:nvSpPr>
          <p:spPr bwMode="auto">
            <a:xfrm>
              <a:off x="8561" y="553"/>
              <a:ext cx="2211" cy="2"/>
            </a:xfrm>
            <a:custGeom>
              <a:avLst/>
              <a:gdLst>
                <a:gd name="T0" fmla="+- 0 8561 8561"/>
                <a:gd name="T1" fmla="*/ T0 w 2211"/>
                <a:gd name="T2" fmla="+- 0 10772 8561"/>
                <a:gd name="T3" fmla="*/ T2 w 2211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2211">
                  <a:moveTo>
                    <a:pt x="0" y="0"/>
                  </a:moveTo>
                  <a:lnTo>
                    <a:pt x="2211" y="0"/>
                  </a:lnTo>
                </a:path>
              </a:pathLst>
            </a:custGeom>
            <a:noFill/>
            <a:ln w="25400">
              <a:solidFill>
                <a:srgbClr val="9EBEE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9" name="Group 43"/>
          <p:cNvGrpSpPr>
            <a:grpSpLocks/>
          </p:cNvGrpSpPr>
          <p:nvPr/>
        </p:nvGrpSpPr>
        <p:grpSpPr bwMode="auto">
          <a:xfrm>
            <a:off x="1587088" y="1844824"/>
            <a:ext cx="5788411" cy="3761739"/>
            <a:chOff x="1957" y="132"/>
            <a:chExt cx="6066" cy="3620"/>
          </a:xfrm>
        </p:grpSpPr>
        <p:grpSp>
          <p:nvGrpSpPr>
            <p:cNvPr id="20" name="Group 256"/>
            <p:cNvGrpSpPr>
              <a:grpSpLocks/>
            </p:cNvGrpSpPr>
            <p:nvPr/>
          </p:nvGrpSpPr>
          <p:grpSpPr bwMode="auto">
            <a:xfrm>
              <a:off x="1975" y="3655"/>
              <a:ext cx="6031" cy="2"/>
              <a:chOff x="1975" y="3655"/>
              <a:chExt cx="6031" cy="2"/>
            </a:xfrm>
          </p:grpSpPr>
          <p:sp>
            <p:nvSpPr>
              <p:cNvPr id="233" name="Freeform 257"/>
              <p:cNvSpPr>
                <a:spLocks/>
              </p:cNvSpPr>
              <p:nvPr/>
            </p:nvSpPr>
            <p:spPr bwMode="auto">
              <a:xfrm>
                <a:off x="1975" y="3655"/>
                <a:ext cx="6031" cy="2"/>
              </a:xfrm>
              <a:custGeom>
                <a:avLst/>
                <a:gdLst>
                  <a:gd name="T0" fmla="+- 0 1975 1975"/>
                  <a:gd name="T1" fmla="*/ T0 w 6031"/>
                  <a:gd name="T2" fmla="+- 0 8005 1975"/>
                  <a:gd name="T3" fmla="*/ T2 w 6031"/>
                </a:gdLst>
                <a:ahLst/>
                <a:cxnLst>
                  <a:cxn ang="0">
                    <a:pos x="T1" y="0"/>
                  </a:cxn>
                  <a:cxn ang="0">
                    <a:pos x="T3" y="0"/>
                  </a:cxn>
                </a:cxnLst>
                <a:rect l="0" t="0" r="r" b="b"/>
                <a:pathLst>
                  <a:path w="6031">
                    <a:moveTo>
                      <a:pt x="0" y="0"/>
                    </a:moveTo>
                    <a:lnTo>
                      <a:pt x="6030" y="0"/>
                    </a:lnTo>
                  </a:path>
                </a:pathLst>
              </a:custGeom>
              <a:noFill/>
              <a:ln w="22187">
                <a:solidFill>
                  <a:srgbClr val="D8D8D8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21" name="Group 254"/>
            <p:cNvGrpSpPr>
              <a:grpSpLocks/>
            </p:cNvGrpSpPr>
            <p:nvPr/>
          </p:nvGrpSpPr>
          <p:grpSpPr bwMode="auto">
            <a:xfrm>
              <a:off x="8003" y="150"/>
              <a:ext cx="2" cy="3578"/>
              <a:chOff x="8003" y="150"/>
              <a:chExt cx="2" cy="3578"/>
            </a:xfrm>
          </p:grpSpPr>
          <p:sp>
            <p:nvSpPr>
              <p:cNvPr id="232" name="Freeform 255"/>
              <p:cNvSpPr>
                <a:spLocks/>
              </p:cNvSpPr>
              <p:nvPr/>
            </p:nvSpPr>
            <p:spPr bwMode="auto">
              <a:xfrm>
                <a:off x="8003" y="150"/>
                <a:ext cx="2" cy="3578"/>
              </a:xfrm>
              <a:custGeom>
                <a:avLst/>
                <a:gdLst>
                  <a:gd name="T0" fmla="+- 0 3727 150"/>
                  <a:gd name="T1" fmla="*/ 3727 h 3578"/>
                  <a:gd name="T2" fmla="+- 0 150 150"/>
                  <a:gd name="T3" fmla="*/ 150 h 3578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3578">
                    <a:moveTo>
                      <a:pt x="0" y="3577"/>
                    </a:moveTo>
                    <a:lnTo>
                      <a:pt x="0" y="0"/>
                    </a:lnTo>
                  </a:path>
                </a:pathLst>
              </a:custGeom>
              <a:noFill/>
              <a:ln w="22187">
                <a:solidFill>
                  <a:srgbClr val="D8D8D8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22" name="Group 252"/>
            <p:cNvGrpSpPr>
              <a:grpSpLocks/>
            </p:cNvGrpSpPr>
            <p:nvPr/>
          </p:nvGrpSpPr>
          <p:grpSpPr bwMode="auto">
            <a:xfrm>
              <a:off x="7652" y="3647"/>
              <a:ext cx="2" cy="88"/>
              <a:chOff x="7652" y="3647"/>
              <a:chExt cx="2" cy="88"/>
            </a:xfrm>
          </p:grpSpPr>
          <p:sp>
            <p:nvSpPr>
              <p:cNvPr id="231" name="Freeform 253"/>
              <p:cNvSpPr>
                <a:spLocks/>
              </p:cNvSpPr>
              <p:nvPr/>
            </p:nvSpPr>
            <p:spPr bwMode="auto">
              <a:xfrm>
                <a:off x="7652" y="3647"/>
                <a:ext cx="2" cy="88"/>
              </a:xfrm>
              <a:custGeom>
                <a:avLst/>
                <a:gdLst>
                  <a:gd name="T0" fmla="+- 0 3734 3647"/>
                  <a:gd name="T1" fmla="*/ 3734 h 88"/>
                  <a:gd name="T2" fmla="+- 0 3647 3647"/>
                  <a:gd name="T3" fmla="*/ 3647 h 88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88">
                    <a:moveTo>
                      <a:pt x="0" y="87"/>
                    </a:moveTo>
                    <a:lnTo>
                      <a:pt x="0" y="0"/>
                    </a:lnTo>
                  </a:path>
                </a:pathLst>
              </a:custGeom>
              <a:noFill/>
              <a:ln w="22187">
                <a:solidFill>
                  <a:srgbClr val="D8D8D8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23" name="Group 250"/>
            <p:cNvGrpSpPr>
              <a:grpSpLocks/>
            </p:cNvGrpSpPr>
            <p:nvPr/>
          </p:nvGrpSpPr>
          <p:grpSpPr bwMode="auto">
            <a:xfrm>
              <a:off x="2473" y="3620"/>
              <a:ext cx="2" cy="88"/>
              <a:chOff x="2473" y="3620"/>
              <a:chExt cx="2" cy="88"/>
            </a:xfrm>
          </p:grpSpPr>
          <p:sp>
            <p:nvSpPr>
              <p:cNvPr id="230" name="Freeform 251"/>
              <p:cNvSpPr>
                <a:spLocks/>
              </p:cNvSpPr>
              <p:nvPr/>
            </p:nvSpPr>
            <p:spPr bwMode="auto">
              <a:xfrm>
                <a:off x="2473" y="3620"/>
                <a:ext cx="2" cy="88"/>
              </a:xfrm>
              <a:custGeom>
                <a:avLst/>
                <a:gdLst>
                  <a:gd name="T0" fmla="+- 0 3707 3620"/>
                  <a:gd name="T1" fmla="*/ 3707 h 88"/>
                  <a:gd name="T2" fmla="+- 0 3620 3620"/>
                  <a:gd name="T3" fmla="*/ 3620 h 88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88">
                    <a:moveTo>
                      <a:pt x="0" y="87"/>
                    </a:moveTo>
                    <a:lnTo>
                      <a:pt x="0" y="0"/>
                    </a:lnTo>
                  </a:path>
                </a:pathLst>
              </a:custGeom>
              <a:noFill/>
              <a:ln w="22187">
                <a:solidFill>
                  <a:srgbClr val="D8D8D8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24" name="Group 248"/>
            <p:cNvGrpSpPr>
              <a:grpSpLocks/>
            </p:cNvGrpSpPr>
            <p:nvPr/>
          </p:nvGrpSpPr>
          <p:grpSpPr bwMode="auto">
            <a:xfrm>
              <a:off x="3212" y="3620"/>
              <a:ext cx="2" cy="88"/>
              <a:chOff x="3212" y="3620"/>
              <a:chExt cx="2" cy="88"/>
            </a:xfrm>
          </p:grpSpPr>
          <p:sp>
            <p:nvSpPr>
              <p:cNvPr id="229" name="Freeform 249"/>
              <p:cNvSpPr>
                <a:spLocks/>
              </p:cNvSpPr>
              <p:nvPr/>
            </p:nvSpPr>
            <p:spPr bwMode="auto">
              <a:xfrm>
                <a:off x="3212" y="3620"/>
                <a:ext cx="2" cy="88"/>
              </a:xfrm>
              <a:custGeom>
                <a:avLst/>
                <a:gdLst>
                  <a:gd name="T0" fmla="+- 0 3707 3620"/>
                  <a:gd name="T1" fmla="*/ 3707 h 88"/>
                  <a:gd name="T2" fmla="+- 0 3620 3620"/>
                  <a:gd name="T3" fmla="*/ 3620 h 88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88">
                    <a:moveTo>
                      <a:pt x="0" y="87"/>
                    </a:moveTo>
                    <a:lnTo>
                      <a:pt x="0" y="0"/>
                    </a:lnTo>
                  </a:path>
                </a:pathLst>
              </a:custGeom>
              <a:noFill/>
              <a:ln w="22187">
                <a:solidFill>
                  <a:srgbClr val="D8D8D8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25" name="Group 246"/>
            <p:cNvGrpSpPr>
              <a:grpSpLocks/>
            </p:cNvGrpSpPr>
            <p:nvPr/>
          </p:nvGrpSpPr>
          <p:grpSpPr bwMode="auto">
            <a:xfrm>
              <a:off x="3950" y="3620"/>
              <a:ext cx="2" cy="88"/>
              <a:chOff x="3950" y="3620"/>
              <a:chExt cx="2" cy="88"/>
            </a:xfrm>
          </p:grpSpPr>
          <p:sp>
            <p:nvSpPr>
              <p:cNvPr id="228" name="Freeform 247"/>
              <p:cNvSpPr>
                <a:spLocks/>
              </p:cNvSpPr>
              <p:nvPr/>
            </p:nvSpPr>
            <p:spPr bwMode="auto">
              <a:xfrm>
                <a:off x="3950" y="3620"/>
                <a:ext cx="2" cy="88"/>
              </a:xfrm>
              <a:custGeom>
                <a:avLst/>
                <a:gdLst>
                  <a:gd name="T0" fmla="+- 0 3707 3620"/>
                  <a:gd name="T1" fmla="*/ 3707 h 88"/>
                  <a:gd name="T2" fmla="+- 0 3620 3620"/>
                  <a:gd name="T3" fmla="*/ 3620 h 88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88">
                    <a:moveTo>
                      <a:pt x="0" y="87"/>
                    </a:moveTo>
                    <a:lnTo>
                      <a:pt x="0" y="0"/>
                    </a:lnTo>
                  </a:path>
                </a:pathLst>
              </a:custGeom>
              <a:noFill/>
              <a:ln w="22187">
                <a:solidFill>
                  <a:srgbClr val="D8D8D8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26" name="Group 244"/>
            <p:cNvGrpSpPr>
              <a:grpSpLocks/>
            </p:cNvGrpSpPr>
            <p:nvPr/>
          </p:nvGrpSpPr>
          <p:grpSpPr bwMode="auto">
            <a:xfrm>
              <a:off x="4689" y="3620"/>
              <a:ext cx="2" cy="88"/>
              <a:chOff x="4689" y="3620"/>
              <a:chExt cx="2" cy="88"/>
            </a:xfrm>
          </p:grpSpPr>
          <p:sp>
            <p:nvSpPr>
              <p:cNvPr id="227" name="Freeform 245"/>
              <p:cNvSpPr>
                <a:spLocks/>
              </p:cNvSpPr>
              <p:nvPr/>
            </p:nvSpPr>
            <p:spPr bwMode="auto">
              <a:xfrm>
                <a:off x="4689" y="3620"/>
                <a:ext cx="2" cy="88"/>
              </a:xfrm>
              <a:custGeom>
                <a:avLst/>
                <a:gdLst>
                  <a:gd name="T0" fmla="+- 0 3707 3620"/>
                  <a:gd name="T1" fmla="*/ 3707 h 88"/>
                  <a:gd name="T2" fmla="+- 0 3620 3620"/>
                  <a:gd name="T3" fmla="*/ 3620 h 88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88">
                    <a:moveTo>
                      <a:pt x="0" y="87"/>
                    </a:moveTo>
                    <a:lnTo>
                      <a:pt x="0" y="0"/>
                    </a:lnTo>
                  </a:path>
                </a:pathLst>
              </a:custGeom>
              <a:noFill/>
              <a:ln w="22187">
                <a:solidFill>
                  <a:srgbClr val="D8D8D8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27" name="Group 242"/>
            <p:cNvGrpSpPr>
              <a:grpSpLocks/>
            </p:cNvGrpSpPr>
            <p:nvPr/>
          </p:nvGrpSpPr>
          <p:grpSpPr bwMode="auto">
            <a:xfrm>
              <a:off x="5427" y="3620"/>
              <a:ext cx="2" cy="88"/>
              <a:chOff x="5427" y="3620"/>
              <a:chExt cx="2" cy="88"/>
            </a:xfrm>
          </p:grpSpPr>
          <p:sp>
            <p:nvSpPr>
              <p:cNvPr id="226" name="Freeform 243"/>
              <p:cNvSpPr>
                <a:spLocks/>
              </p:cNvSpPr>
              <p:nvPr/>
            </p:nvSpPr>
            <p:spPr bwMode="auto">
              <a:xfrm>
                <a:off x="5427" y="3620"/>
                <a:ext cx="2" cy="88"/>
              </a:xfrm>
              <a:custGeom>
                <a:avLst/>
                <a:gdLst>
                  <a:gd name="T0" fmla="+- 0 3707 3620"/>
                  <a:gd name="T1" fmla="*/ 3707 h 88"/>
                  <a:gd name="T2" fmla="+- 0 3620 3620"/>
                  <a:gd name="T3" fmla="*/ 3620 h 88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88">
                    <a:moveTo>
                      <a:pt x="0" y="87"/>
                    </a:moveTo>
                    <a:lnTo>
                      <a:pt x="0" y="0"/>
                    </a:lnTo>
                  </a:path>
                </a:pathLst>
              </a:custGeom>
              <a:noFill/>
              <a:ln w="22187">
                <a:solidFill>
                  <a:srgbClr val="D8D8D8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28" name="Group 240"/>
            <p:cNvGrpSpPr>
              <a:grpSpLocks/>
            </p:cNvGrpSpPr>
            <p:nvPr/>
          </p:nvGrpSpPr>
          <p:grpSpPr bwMode="auto">
            <a:xfrm>
              <a:off x="6166" y="3620"/>
              <a:ext cx="2" cy="88"/>
              <a:chOff x="6166" y="3620"/>
              <a:chExt cx="2" cy="88"/>
            </a:xfrm>
          </p:grpSpPr>
          <p:sp>
            <p:nvSpPr>
              <p:cNvPr id="225" name="Freeform 241"/>
              <p:cNvSpPr>
                <a:spLocks/>
              </p:cNvSpPr>
              <p:nvPr/>
            </p:nvSpPr>
            <p:spPr bwMode="auto">
              <a:xfrm>
                <a:off x="6166" y="3620"/>
                <a:ext cx="2" cy="88"/>
              </a:xfrm>
              <a:custGeom>
                <a:avLst/>
                <a:gdLst>
                  <a:gd name="T0" fmla="+- 0 3707 3620"/>
                  <a:gd name="T1" fmla="*/ 3707 h 88"/>
                  <a:gd name="T2" fmla="+- 0 3620 3620"/>
                  <a:gd name="T3" fmla="*/ 3620 h 88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88">
                    <a:moveTo>
                      <a:pt x="0" y="87"/>
                    </a:moveTo>
                    <a:lnTo>
                      <a:pt x="0" y="0"/>
                    </a:lnTo>
                  </a:path>
                </a:pathLst>
              </a:custGeom>
              <a:noFill/>
              <a:ln w="22187">
                <a:solidFill>
                  <a:srgbClr val="D8D8D8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29" name="Group 238"/>
            <p:cNvGrpSpPr>
              <a:grpSpLocks/>
            </p:cNvGrpSpPr>
            <p:nvPr/>
          </p:nvGrpSpPr>
          <p:grpSpPr bwMode="auto">
            <a:xfrm>
              <a:off x="6904" y="3620"/>
              <a:ext cx="2" cy="88"/>
              <a:chOff x="6904" y="3620"/>
              <a:chExt cx="2" cy="88"/>
            </a:xfrm>
          </p:grpSpPr>
          <p:sp>
            <p:nvSpPr>
              <p:cNvPr id="224" name="Freeform 239"/>
              <p:cNvSpPr>
                <a:spLocks/>
              </p:cNvSpPr>
              <p:nvPr/>
            </p:nvSpPr>
            <p:spPr bwMode="auto">
              <a:xfrm>
                <a:off x="6904" y="3620"/>
                <a:ext cx="2" cy="88"/>
              </a:xfrm>
              <a:custGeom>
                <a:avLst/>
                <a:gdLst>
                  <a:gd name="T0" fmla="+- 0 3707 3620"/>
                  <a:gd name="T1" fmla="*/ 3707 h 88"/>
                  <a:gd name="T2" fmla="+- 0 3620 3620"/>
                  <a:gd name="T3" fmla="*/ 3620 h 88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88">
                    <a:moveTo>
                      <a:pt x="0" y="87"/>
                    </a:moveTo>
                    <a:lnTo>
                      <a:pt x="0" y="0"/>
                    </a:lnTo>
                  </a:path>
                </a:pathLst>
              </a:custGeom>
              <a:noFill/>
              <a:ln w="22187">
                <a:solidFill>
                  <a:srgbClr val="D8D8D8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30" name="Group 236"/>
            <p:cNvGrpSpPr>
              <a:grpSpLocks/>
            </p:cNvGrpSpPr>
            <p:nvPr/>
          </p:nvGrpSpPr>
          <p:grpSpPr bwMode="auto">
            <a:xfrm>
              <a:off x="2097" y="187"/>
              <a:ext cx="2" cy="3521"/>
              <a:chOff x="2097" y="187"/>
              <a:chExt cx="2" cy="3521"/>
            </a:xfrm>
          </p:grpSpPr>
          <p:sp>
            <p:nvSpPr>
              <p:cNvPr id="223" name="Freeform 237"/>
              <p:cNvSpPr>
                <a:spLocks/>
              </p:cNvSpPr>
              <p:nvPr/>
            </p:nvSpPr>
            <p:spPr bwMode="auto">
              <a:xfrm>
                <a:off x="2097" y="187"/>
                <a:ext cx="2" cy="3521"/>
              </a:xfrm>
              <a:custGeom>
                <a:avLst/>
                <a:gdLst>
                  <a:gd name="T0" fmla="+- 0 3707 187"/>
                  <a:gd name="T1" fmla="*/ 3707 h 3521"/>
                  <a:gd name="T2" fmla="+- 0 187 187"/>
                  <a:gd name="T3" fmla="*/ 187 h 3521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3521">
                    <a:moveTo>
                      <a:pt x="0" y="3520"/>
                    </a:moveTo>
                    <a:lnTo>
                      <a:pt x="0" y="0"/>
                    </a:lnTo>
                  </a:path>
                </a:pathLst>
              </a:custGeom>
              <a:noFill/>
              <a:ln w="22187">
                <a:solidFill>
                  <a:srgbClr val="D8D8D8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31" name="Group 234"/>
            <p:cNvGrpSpPr>
              <a:grpSpLocks/>
            </p:cNvGrpSpPr>
            <p:nvPr/>
          </p:nvGrpSpPr>
          <p:grpSpPr bwMode="auto">
            <a:xfrm>
              <a:off x="2027" y="2958"/>
              <a:ext cx="5967" cy="2"/>
              <a:chOff x="2027" y="2958"/>
              <a:chExt cx="5967" cy="2"/>
            </a:xfrm>
          </p:grpSpPr>
          <p:sp>
            <p:nvSpPr>
              <p:cNvPr id="222" name="Freeform 235"/>
              <p:cNvSpPr>
                <a:spLocks/>
              </p:cNvSpPr>
              <p:nvPr/>
            </p:nvSpPr>
            <p:spPr bwMode="auto">
              <a:xfrm>
                <a:off x="2027" y="2958"/>
                <a:ext cx="5967" cy="2"/>
              </a:xfrm>
              <a:custGeom>
                <a:avLst/>
                <a:gdLst>
                  <a:gd name="T0" fmla="+- 0 2027 2027"/>
                  <a:gd name="T1" fmla="*/ T0 w 5967"/>
                  <a:gd name="T2" fmla="+- 0 7994 2027"/>
                  <a:gd name="T3" fmla="*/ T2 w 5967"/>
                </a:gdLst>
                <a:ahLst/>
                <a:cxnLst>
                  <a:cxn ang="0">
                    <a:pos x="T1" y="0"/>
                  </a:cxn>
                  <a:cxn ang="0">
                    <a:pos x="T3" y="0"/>
                  </a:cxn>
                </a:cxnLst>
                <a:rect l="0" t="0" r="r" b="b"/>
                <a:pathLst>
                  <a:path w="5967">
                    <a:moveTo>
                      <a:pt x="0" y="0"/>
                    </a:moveTo>
                    <a:lnTo>
                      <a:pt x="5967" y="0"/>
                    </a:lnTo>
                  </a:path>
                </a:pathLst>
              </a:custGeom>
              <a:noFill/>
              <a:ln w="22187">
                <a:solidFill>
                  <a:srgbClr val="D8D8D8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32" name="Group 232"/>
            <p:cNvGrpSpPr>
              <a:grpSpLocks/>
            </p:cNvGrpSpPr>
            <p:nvPr/>
          </p:nvGrpSpPr>
          <p:grpSpPr bwMode="auto">
            <a:xfrm>
              <a:off x="2027" y="2261"/>
              <a:ext cx="5967" cy="2"/>
              <a:chOff x="2027" y="2261"/>
              <a:chExt cx="5967" cy="2"/>
            </a:xfrm>
          </p:grpSpPr>
          <p:sp>
            <p:nvSpPr>
              <p:cNvPr id="221" name="Freeform 233"/>
              <p:cNvSpPr>
                <a:spLocks/>
              </p:cNvSpPr>
              <p:nvPr/>
            </p:nvSpPr>
            <p:spPr bwMode="auto">
              <a:xfrm>
                <a:off x="2027" y="2261"/>
                <a:ext cx="5967" cy="2"/>
              </a:xfrm>
              <a:custGeom>
                <a:avLst/>
                <a:gdLst>
                  <a:gd name="T0" fmla="+- 0 2027 2027"/>
                  <a:gd name="T1" fmla="*/ T0 w 5967"/>
                  <a:gd name="T2" fmla="+- 0 7994 2027"/>
                  <a:gd name="T3" fmla="*/ T2 w 5967"/>
                </a:gdLst>
                <a:ahLst/>
                <a:cxnLst>
                  <a:cxn ang="0">
                    <a:pos x="T1" y="0"/>
                  </a:cxn>
                  <a:cxn ang="0">
                    <a:pos x="T3" y="0"/>
                  </a:cxn>
                </a:cxnLst>
                <a:rect l="0" t="0" r="r" b="b"/>
                <a:pathLst>
                  <a:path w="5967">
                    <a:moveTo>
                      <a:pt x="0" y="0"/>
                    </a:moveTo>
                    <a:lnTo>
                      <a:pt x="5967" y="0"/>
                    </a:lnTo>
                  </a:path>
                </a:pathLst>
              </a:custGeom>
              <a:noFill/>
              <a:ln w="22187">
                <a:solidFill>
                  <a:srgbClr val="D8D8D8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33" name="Group 230"/>
            <p:cNvGrpSpPr>
              <a:grpSpLocks/>
            </p:cNvGrpSpPr>
            <p:nvPr/>
          </p:nvGrpSpPr>
          <p:grpSpPr bwMode="auto">
            <a:xfrm>
              <a:off x="1975" y="1564"/>
              <a:ext cx="5967" cy="2"/>
              <a:chOff x="1975" y="1564"/>
              <a:chExt cx="5967" cy="2"/>
            </a:xfrm>
          </p:grpSpPr>
          <p:sp>
            <p:nvSpPr>
              <p:cNvPr id="220" name="Freeform 231"/>
              <p:cNvSpPr>
                <a:spLocks/>
              </p:cNvSpPr>
              <p:nvPr/>
            </p:nvSpPr>
            <p:spPr bwMode="auto">
              <a:xfrm>
                <a:off x="1975" y="1564"/>
                <a:ext cx="5967" cy="2"/>
              </a:xfrm>
              <a:custGeom>
                <a:avLst/>
                <a:gdLst>
                  <a:gd name="T0" fmla="+- 0 1975 1975"/>
                  <a:gd name="T1" fmla="*/ T0 w 5967"/>
                  <a:gd name="T2" fmla="+- 0 7942 1975"/>
                  <a:gd name="T3" fmla="*/ T2 w 5967"/>
                </a:gdLst>
                <a:ahLst/>
                <a:cxnLst>
                  <a:cxn ang="0">
                    <a:pos x="T1" y="0"/>
                  </a:cxn>
                  <a:cxn ang="0">
                    <a:pos x="T3" y="0"/>
                  </a:cxn>
                </a:cxnLst>
                <a:rect l="0" t="0" r="r" b="b"/>
                <a:pathLst>
                  <a:path w="5967">
                    <a:moveTo>
                      <a:pt x="0" y="0"/>
                    </a:moveTo>
                    <a:lnTo>
                      <a:pt x="5967" y="0"/>
                    </a:lnTo>
                  </a:path>
                </a:pathLst>
              </a:custGeom>
              <a:noFill/>
              <a:ln w="22187">
                <a:solidFill>
                  <a:srgbClr val="D8D8D8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34" name="Group 228"/>
            <p:cNvGrpSpPr>
              <a:grpSpLocks/>
            </p:cNvGrpSpPr>
            <p:nvPr/>
          </p:nvGrpSpPr>
          <p:grpSpPr bwMode="auto">
            <a:xfrm>
              <a:off x="2027" y="867"/>
              <a:ext cx="5967" cy="2"/>
              <a:chOff x="2027" y="867"/>
              <a:chExt cx="5967" cy="2"/>
            </a:xfrm>
          </p:grpSpPr>
          <p:sp>
            <p:nvSpPr>
              <p:cNvPr id="219" name="Freeform 229"/>
              <p:cNvSpPr>
                <a:spLocks/>
              </p:cNvSpPr>
              <p:nvPr/>
            </p:nvSpPr>
            <p:spPr bwMode="auto">
              <a:xfrm>
                <a:off x="2027" y="867"/>
                <a:ext cx="5967" cy="2"/>
              </a:xfrm>
              <a:custGeom>
                <a:avLst/>
                <a:gdLst>
                  <a:gd name="T0" fmla="+- 0 2027 2027"/>
                  <a:gd name="T1" fmla="*/ T0 w 5967"/>
                  <a:gd name="T2" fmla="+- 0 7994 2027"/>
                  <a:gd name="T3" fmla="*/ T2 w 5967"/>
                </a:gdLst>
                <a:ahLst/>
                <a:cxnLst>
                  <a:cxn ang="0">
                    <a:pos x="T1" y="0"/>
                  </a:cxn>
                  <a:cxn ang="0">
                    <a:pos x="T3" y="0"/>
                  </a:cxn>
                </a:cxnLst>
                <a:rect l="0" t="0" r="r" b="b"/>
                <a:pathLst>
                  <a:path w="5967">
                    <a:moveTo>
                      <a:pt x="0" y="0"/>
                    </a:moveTo>
                    <a:lnTo>
                      <a:pt x="5967" y="0"/>
                    </a:lnTo>
                  </a:path>
                </a:pathLst>
              </a:custGeom>
              <a:noFill/>
              <a:ln w="22187">
                <a:solidFill>
                  <a:srgbClr val="D8D8D8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35" name="Group 226"/>
            <p:cNvGrpSpPr>
              <a:grpSpLocks/>
            </p:cNvGrpSpPr>
            <p:nvPr/>
          </p:nvGrpSpPr>
          <p:grpSpPr bwMode="auto">
            <a:xfrm>
              <a:off x="2027" y="169"/>
              <a:ext cx="5967" cy="2"/>
              <a:chOff x="2027" y="169"/>
              <a:chExt cx="5967" cy="2"/>
            </a:xfrm>
          </p:grpSpPr>
          <p:sp>
            <p:nvSpPr>
              <p:cNvPr id="218" name="Freeform 227"/>
              <p:cNvSpPr>
                <a:spLocks/>
              </p:cNvSpPr>
              <p:nvPr/>
            </p:nvSpPr>
            <p:spPr bwMode="auto">
              <a:xfrm>
                <a:off x="2027" y="169"/>
                <a:ext cx="5967" cy="2"/>
              </a:xfrm>
              <a:custGeom>
                <a:avLst/>
                <a:gdLst>
                  <a:gd name="T0" fmla="+- 0 2027 2027"/>
                  <a:gd name="T1" fmla="*/ T0 w 5967"/>
                  <a:gd name="T2" fmla="+- 0 7994 2027"/>
                  <a:gd name="T3" fmla="*/ T2 w 5967"/>
                </a:gdLst>
                <a:ahLst/>
                <a:cxnLst>
                  <a:cxn ang="0">
                    <a:pos x="T1" y="0"/>
                  </a:cxn>
                  <a:cxn ang="0">
                    <a:pos x="T3" y="0"/>
                  </a:cxn>
                </a:cxnLst>
                <a:rect l="0" t="0" r="r" b="b"/>
                <a:pathLst>
                  <a:path w="5967">
                    <a:moveTo>
                      <a:pt x="0" y="0"/>
                    </a:moveTo>
                    <a:lnTo>
                      <a:pt x="5967" y="0"/>
                    </a:lnTo>
                  </a:path>
                </a:pathLst>
              </a:custGeom>
              <a:noFill/>
              <a:ln w="22187">
                <a:solidFill>
                  <a:srgbClr val="D8D8D8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36" name="Group 224"/>
            <p:cNvGrpSpPr>
              <a:grpSpLocks/>
            </p:cNvGrpSpPr>
            <p:nvPr/>
          </p:nvGrpSpPr>
          <p:grpSpPr bwMode="auto">
            <a:xfrm>
              <a:off x="2466" y="3417"/>
              <a:ext cx="739" cy="63"/>
              <a:chOff x="2466" y="3417"/>
              <a:chExt cx="739" cy="63"/>
            </a:xfrm>
          </p:grpSpPr>
          <p:sp>
            <p:nvSpPr>
              <p:cNvPr id="217" name="Freeform 225"/>
              <p:cNvSpPr>
                <a:spLocks/>
              </p:cNvSpPr>
              <p:nvPr/>
            </p:nvSpPr>
            <p:spPr bwMode="auto">
              <a:xfrm>
                <a:off x="2466" y="3417"/>
                <a:ext cx="739" cy="63"/>
              </a:xfrm>
              <a:custGeom>
                <a:avLst/>
                <a:gdLst>
                  <a:gd name="T0" fmla="+- 0 3205 2466"/>
                  <a:gd name="T1" fmla="*/ T0 w 739"/>
                  <a:gd name="T2" fmla="+- 0 3417 3417"/>
                  <a:gd name="T3" fmla="*/ 3417 h 63"/>
                  <a:gd name="T4" fmla="+- 0 2466 2466"/>
                  <a:gd name="T5" fmla="*/ T4 w 739"/>
                  <a:gd name="T6" fmla="+- 0 3480 3417"/>
                  <a:gd name="T7" fmla="*/ 3480 h 6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</a:cxnLst>
                <a:rect l="0" t="0" r="r" b="b"/>
                <a:pathLst>
                  <a:path w="739" h="63">
                    <a:moveTo>
                      <a:pt x="739" y="0"/>
                    </a:moveTo>
                    <a:lnTo>
                      <a:pt x="0" y="63"/>
                    </a:lnTo>
                  </a:path>
                </a:pathLst>
              </a:custGeom>
              <a:noFill/>
              <a:ln w="22187">
                <a:solidFill>
                  <a:srgbClr val="F7941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37" name="Group 222"/>
            <p:cNvGrpSpPr>
              <a:grpSpLocks/>
            </p:cNvGrpSpPr>
            <p:nvPr/>
          </p:nvGrpSpPr>
          <p:grpSpPr bwMode="auto">
            <a:xfrm>
              <a:off x="3205" y="2643"/>
              <a:ext cx="739" cy="775"/>
              <a:chOff x="3205" y="2643"/>
              <a:chExt cx="739" cy="775"/>
            </a:xfrm>
          </p:grpSpPr>
          <p:sp>
            <p:nvSpPr>
              <p:cNvPr id="216" name="Freeform 223"/>
              <p:cNvSpPr>
                <a:spLocks/>
              </p:cNvSpPr>
              <p:nvPr/>
            </p:nvSpPr>
            <p:spPr bwMode="auto">
              <a:xfrm>
                <a:off x="3205" y="2643"/>
                <a:ext cx="739" cy="775"/>
              </a:xfrm>
              <a:custGeom>
                <a:avLst/>
                <a:gdLst>
                  <a:gd name="T0" fmla="+- 0 3943 3205"/>
                  <a:gd name="T1" fmla="*/ T0 w 739"/>
                  <a:gd name="T2" fmla="+- 0 2643 2643"/>
                  <a:gd name="T3" fmla="*/ 2643 h 775"/>
                  <a:gd name="T4" fmla="+- 0 3205 3205"/>
                  <a:gd name="T5" fmla="*/ T4 w 739"/>
                  <a:gd name="T6" fmla="+- 0 3417 2643"/>
                  <a:gd name="T7" fmla="*/ 3417 h 77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</a:cxnLst>
                <a:rect l="0" t="0" r="r" b="b"/>
                <a:pathLst>
                  <a:path w="739" h="775">
                    <a:moveTo>
                      <a:pt x="738" y="0"/>
                    </a:moveTo>
                    <a:lnTo>
                      <a:pt x="0" y="774"/>
                    </a:lnTo>
                  </a:path>
                </a:pathLst>
              </a:custGeom>
              <a:noFill/>
              <a:ln w="22187">
                <a:solidFill>
                  <a:srgbClr val="F7941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38" name="Group 220"/>
            <p:cNvGrpSpPr>
              <a:grpSpLocks/>
            </p:cNvGrpSpPr>
            <p:nvPr/>
          </p:nvGrpSpPr>
          <p:grpSpPr bwMode="auto">
            <a:xfrm>
              <a:off x="3943" y="2577"/>
              <a:ext cx="739" cy="67"/>
              <a:chOff x="3943" y="2577"/>
              <a:chExt cx="739" cy="67"/>
            </a:xfrm>
          </p:grpSpPr>
          <p:sp>
            <p:nvSpPr>
              <p:cNvPr id="215" name="Freeform 221"/>
              <p:cNvSpPr>
                <a:spLocks/>
              </p:cNvSpPr>
              <p:nvPr/>
            </p:nvSpPr>
            <p:spPr bwMode="auto">
              <a:xfrm>
                <a:off x="3943" y="2577"/>
                <a:ext cx="739" cy="67"/>
              </a:xfrm>
              <a:custGeom>
                <a:avLst/>
                <a:gdLst>
                  <a:gd name="T0" fmla="+- 0 4682 3943"/>
                  <a:gd name="T1" fmla="*/ T0 w 739"/>
                  <a:gd name="T2" fmla="+- 0 2577 2577"/>
                  <a:gd name="T3" fmla="*/ 2577 h 67"/>
                  <a:gd name="T4" fmla="+- 0 3943 3943"/>
                  <a:gd name="T5" fmla="*/ T4 w 739"/>
                  <a:gd name="T6" fmla="+- 0 2643 2577"/>
                  <a:gd name="T7" fmla="*/ 2643 h 67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</a:cxnLst>
                <a:rect l="0" t="0" r="r" b="b"/>
                <a:pathLst>
                  <a:path w="739" h="67">
                    <a:moveTo>
                      <a:pt x="739" y="0"/>
                    </a:moveTo>
                    <a:lnTo>
                      <a:pt x="0" y="66"/>
                    </a:lnTo>
                  </a:path>
                </a:pathLst>
              </a:custGeom>
              <a:noFill/>
              <a:ln w="22187">
                <a:solidFill>
                  <a:srgbClr val="F7941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39" name="Group 218"/>
            <p:cNvGrpSpPr>
              <a:grpSpLocks/>
            </p:cNvGrpSpPr>
            <p:nvPr/>
          </p:nvGrpSpPr>
          <p:grpSpPr bwMode="auto">
            <a:xfrm>
              <a:off x="4682" y="2577"/>
              <a:ext cx="739" cy="134"/>
              <a:chOff x="4682" y="2577"/>
              <a:chExt cx="739" cy="134"/>
            </a:xfrm>
          </p:grpSpPr>
          <p:sp>
            <p:nvSpPr>
              <p:cNvPr id="214" name="Freeform 219"/>
              <p:cNvSpPr>
                <a:spLocks/>
              </p:cNvSpPr>
              <p:nvPr/>
            </p:nvSpPr>
            <p:spPr bwMode="auto">
              <a:xfrm>
                <a:off x="4682" y="2577"/>
                <a:ext cx="739" cy="134"/>
              </a:xfrm>
              <a:custGeom>
                <a:avLst/>
                <a:gdLst>
                  <a:gd name="T0" fmla="+- 0 5420 4682"/>
                  <a:gd name="T1" fmla="*/ T0 w 739"/>
                  <a:gd name="T2" fmla="+- 0 2710 2577"/>
                  <a:gd name="T3" fmla="*/ 2710 h 134"/>
                  <a:gd name="T4" fmla="+- 0 4682 4682"/>
                  <a:gd name="T5" fmla="*/ T4 w 739"/>
                  <a:gd name="T6" fmla="+- 0 2577 2577"/>
                  <a:gd name="T7" fmla="*/ 2577 h 13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</a:cxnLst>
                <a:rect l="0" t="0" r="r" b="b"/>
                <a:pathLst>
                  <a:path w="739" h="134">
                    <a:moveTo>
                      <a:pt x="738" y="133"/>
                    </a:moveTo>
                    <a:lnTo>
                      <a:pt x="0" y="0"/>
                    </a:lnTo>
                  </a:path>
                </a:pathLst>
              </a:custGeom>
              <a:noFill/>
              <a:ln w="22187">
                <a:solidFill>
                  <a:srgbClr val="F7941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40" name="Group 216"/>
            <p:cNvGrpSpPr>
              <a:grpSpLocks/>
            </p:cNvGrpSpPr>
            <p:nvPr/>
          </p:nvGrpSpPr>
          <p:grpSpPr bwMode="auto">
            <a:xfrm>
              <a:off x="5420" y="2710"/>
              <a:ext cx="739" cy="81"/>
              <a:chOff x="5420" y="2710"/>
              <a:chExt cx="739" cy="81"/>
            </a:xfrm>
          </p:grpSpPr>
          <p:sp>
            <p:nvSpPr>
              <p:cNvPr id="213" name="Freeform 217"/>
              <p:cNvSpPr>
                <a:spLocks/>
              </p:cNvSpPr>
              <p:nvPr/>
            </p:nvSpPr>
            <p:spPr bwMode="auto">
              <a:xfrm>
                <a:off x="5420" y="2710"/>
                <a:ext cx="739" cy="81"/>
              </a:xfrm>
              <a:custGeom>
                <a:avLst/>
                <a:gdLst>
                  <a:gd name="T0" fmla="+- 0 6159 5420"/>
                  <a:gd name="T1" fmla="*/ T0 w 739"/>
                  <a:gd name="T2" fmla="+- 0 2791 2710"/>
                  <a:gd name="T3" fmla="*/ 2791 h 81"/>
                  <a:gd name="T4" fmla="+- 0 5420 5420"/>
                  <a:gd name="T5" fmla="*/ T4 w 739"/>
                  <a:gd name="T6" fmla="+- 0 2710 2710"/>
                  <a:gd name="T7" fmla="*/ 2710 h 8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</a:cxnLst>
                <a:rect l="0" t="0" r="r" b="b"/>
                <a:pathLst>
                  <a:path w="739" h="81">
                    <a:moveTo>
                      <a:pt x="739" y="81"/>
                    </a:moveTo>
                    <a:lnTo>
                      <a:pt x="0" y="0"/>
                    </a:lnTo>
                  </a:path>
                </a:pathLst>
              </a:custGeom>
              <a:noFill/>
              <a:ln w="22187">
                <a:solidFill>
                  <a:srgbClr val="F7941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41" name="Group 214"/>
            <p:cNvGrpSpPr>
              <a:grpSpLocks/>
            </p:cNvGrpSpPr>
            <p:nvPr/>
          </p:nvGrpSpPr>
          <p:grpSpPr bwMode="auto">
            <a:xfrm>
              <a:off x="6159" y="2791"/>
              <a:ext cx="739" cy="210"/>
              <a:chOff x="6159" y="2791"/>
              <a:chExt cx="739" cy="210"/>
            </a:xfrm>
          </p:grpSpPr>
          <p:sp>
            <p:nvSpPr>
              <p:cNvPr id="212" name="Freeform 215"/>
              <p:cNvSpPr>
                <a:spLocks/>
              </p:cNvSpPr>
              <p:nvPr/>
            </p:nvSpPr>
            <p:spPr bwMode="auto">
              <a:xfrm>
                <a:off x="6159" y="2791"/>
                <a:ext cx="739" cy="210"/>
              </a:xfrm>
              <a:custGeom>
                <a:avLst/>
                <a:gdLst>
                  <a:gd name="T0" fmla="+- 0 6897 6159"/>
                  <a:gd name="T1" fmla="*/ T0 w 739"/>
                  <a:gd name="T2" fmla="+- 0 3000 2791"/>
                  <a:gd name="T3" fmla="*/ 3000 h 210"/>
                  <a:gd name="T4" fmla="+- 0 6159 6159"/>
                  <a:gd name="T5" fmla="*/ T4 w 739"/>
                  <a:gd name="T6" fmla="+- 0 2791 2791"/>
                  <a:gd name="T7" fmla="*/ 2791 h 21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</a:cxnLst>
                <a:rect l="0" t="0" r="r" b="b"/>
                <a:pathLst>
                  <a:path w="739" h="210">
                    <a:moveTo>
                      <a:pt x="738" y="209"/>
                    </a:moveTo>
                    <a:lnTo>
                      <a:pt x="0" y="0"/>
                    </a:lnTo>
                  </a:path>
                </a:pathLst>
              </a:custGeom>
              <a:noFill/>
              <a:ln w="22187">
                <a:solidFill>
                  <a:srgbClr val="F7941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42" name="Group 212"/>
            <p:cNvGrpSpPr>
              <a:grpSpLocks/>
            </p:cNvGrpSpPr>
            <p:nvPr/>
          </p:nvGrpSpPr>
          <p:grpSpPr bwMode="auto">
            <a:xfrm>
              <a:off x="6897" y="3000"/>
              <a:ext cx="739" cy="267"/>
              <a:chOff x="6897" y="3000"/>
              <a:chExt cx="739" cy="267"/>
            </a:xfrm>
          </p:grpSpPr>
          <p:sp>
            <p:nvSpPr>
              <p:cNvPr id="211" name="Freeform 213"/>
              <p:cNvSpPr>
                <a:spLocks/>
              </p:cNvSpPr>
              <p:nvPr/>
            </p:nvSpPr>
            <p:spPr bwMode="auto">
              <a:xfrm>
                <a:off x="6897" y="3000"/>
                <a:ext cx="739" cy="267"/>
              </a:xfrm>
              <a:custGeom>
                <a:avLst/>
                <a:gdLst>
                  <a:gd name="T0" fmla="+- 0 7636 6897"/>
                  <a:gd name="T1" fmla="*/ T0 w 739"/>
                  <a:gd name="T2" fmla="+- 0 3267 3000"/>
                  <a:gd name="T3" fmla="*/ 3267 h 267"/>
                  <a:gd name="T4" fmla="+- 0 6897 6897"/>
                  <a:gd name="T5" fmla="*/ T4 w 739"/>
                  <a:gd name="T6" fmla="+- 0 3000 3000"/>
                  <a:gd name="T7" fmla="*/ 3000 h 267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</a:cxnLst>
                <a:rect l="0" t="0" r="r" b="b"/>
                <a:pathLst>
                  <a:path w="739" h="267">
                    <a:moveTo>
                      <a:pt x="739" y="267"/>
                    </a:moveTo>
                    <a:lnTo>
                      <a:pt x="0" y="0"/>
                    </a:lnTo>
                  </a:path>
                </a:pathLst>
              </a:custGeom>
              <a:noFill/>
              <a:ln w="22187">
                <a:solidFill>
                  <a:srgbClr val="F7941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43" name="Group 210"/>
            <p:cNvGrpSpPr>
              <a:grpSpLocks/>
            </p:cNvGrpSpPr>
            <p:nvPr/>
          </p:nvGrpSpPr>
          <p:grpSpPr bwMode="auto">
            <a:xfrm>
              <a:off x="2466" y="3435"/>
              <a:ext cx="739" cy="46"/>
              <a:chOff x="2466" y="3435"/>
              <a:chExt cx="739" cy="46"/>
            </a:xfrm>
          </p:grpSpPr>
          <p:sp>
            <p:nvSpPr>
              <p:cNvPr id="210" name="Freeform 211"/>
              <p:cNvSpPr>
                <a:spLocks/>
              </p:cNvSpPr>
              <p:nvPr/>
            </p:nvSpPr>
            <p:spPr bwMode="auto">
              <a:xfrm>
                <a:off x="2466" y="3435"/>
                <a:ext cx="739" cy="46"/>
              </a:xfrm>
              <a:custGeom>
                <a:avLst/>
                <a:gdLst>
                  <a:gd name="T0" fmla="+- 0 3205 2466"/>
                  <a:gd name="T1" fmla="*/ T0 w 739"/>
                  <a:gd name="T2" fmla="+- 0 3481 3435"/>
                  <a:gd name="T3" fmla="*/ 3481 h 46"/>
                  <a:gd name="T4" fmla="+- 0 2466 2466"/>
                  <a:gd name="T5" fmla="*/ T4 w 739"/>
                  <a:gd name="T6" fmla="+- 0 3435 3435"/>
                  <a:gd name="T7" fmla="*/ 3435 h 4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</a:cxnLst>
                <a:rect l="0" t="0" r="r" b="b"/>
                <a:pathLst>
                  <a:path w="739" h="46">
                    <a:moveTo>
                      <a:pt x="739" y="46"/>
                    </a:moveTo>
                    <a:lnTo>
                      <a:pt x="0" y="0"/>
                    </a:lnTo>
                  </a:path>
                </a:pathLst>
              </a:custGeom>
              <a:noFill/>
              <a:ln w="22187">
                <a:solidFill>
                  <a:srgbClr val="00A79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44" name="Group 208"/>
            <p:cNvGrpSpPr>
              <a:grpSpLocks/>
            </p:cNvGrpSpPr>
            <p:nvPr/>
          </p:nvGrpSpPr>
          <p:grpSpPr bwMode="auto">
            <a:xfrm>
              <a:off x="3205" y="3481"/>
              <a:ext cx="739" cy="22"/>
              <a:chOff x="3205" y="3481"/>
              <a:chExt cx="739" cy="22"/>
            </a:xfrm>
          </p:grpSpPr>
          <p:sp>
            <p:nvSpPr>
              <p:cNvPr id="209" name="Freeform 209"/>
              <p:cNvSpPr>
                <a:spLocks/>
              </p:cNvSpPr>
              <p:nvPr/>
            </p:nvSpPr>
            <p:spPr bwMode="auto">
              <a:xfrm>
                <a:off x="3205" y="3481"/>
                <a:ext cx="739" cy="22"/>
              </a:xfrm>
              <a:custGeom>
                <a:avLst/>
                <a:gdLst>
                  <a:gd name="T0" fmla="+- 0 3943 3205"/>
                  <a:gd name="T1" fmla="*/ T0 w 739"/>
                  <a:gd name="T2" fmla="+- 0 3503 3481"/>
                  <a:gd name="T3" fmla="*/ 3503 h 22"/>
                  <a:gd name="T4" fmla="+- 0 3205 3205"/>
                  <a:gd name="T5" fmla="*/ T4 w 739"/>
                  <a:gd name="T6" fmla="+- 0 3481 3481"/>
                  <a:gd name="T7" fmla="*/ 3481 h 2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</a:cxnLst>
                <a:rect l="0" t="0" r="r" b="b"/>
                <a:pathLst>
                  <a:path w="739" h="22">
                    <a:moveTo>
                      <a:pt x="738" y="22"/>
                    </a:moveTo>
                    <a:lnTo>
                      <a:pt x="0" y="0"/>
                    </a:lnTo>
                  </a:path>
                </a:pathLst>
              </a:custGeom>
              <a:noFill/>
              <a:ln w="22187">
                <a:solidFill>
                  <a:srgbClr val="00A79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45" name="Group 206"/>
            <p:cNvGrpSpPr>
              <a:grpSpLocks/>
            </p:cNvGrpSpPr>
            <p:nvPr/>
          </p:nvGrpSpPr>
          <p:grpSpPr bwMode="auto">
            <a:xfrm>
              <a:off x="3943" y="3496"/>
              <a:ext cx="739" cy="7"/>
              <a:chOff x="3943" y="3496"/>
              <a:chExt cx="739" cy="7"/>
            </a:xfrm>
          </p:grpSpPr>
          <p:sp>
            <p:nvSpPr>
              <p:cNvPr id="208" name="Freeform 207"/>
              <p:cNvSpPr>
                <a:spLocks/>
              </p:cNvSpPr>
              <p:nvPr/>
            </p:nvSpPr>
            <p:spPr bwMode="auto">
              <a:xfrm>
                <a:off x="3943" y="3496"/>
                <a:ext cx="739" cy="7"/>
              </a:xfrm>
              <a:custGeom>
                <a:avLst/>
                <a:gdLst>
                  <a:gd name="T0" fmla="+- 0 4682 3943"/>
                  <a:gd name="T1" fmla="*/ T0 w 739"/>
                  <a:gd name="T2" fmla="+- 0 3496 3496"/>
                  <a:gd name="T3" fmla="*/ 3496 h 7"/>
                  <a:gd name="T4" fmla="+- 0 3943 3943"/>
                  <a:gd name="T5" fmla="*/ T4 w 739"/>
                  <a:gd name="T6" fmla="+- 0 3503 3496"/>
                  <a:gd name="T7" fmla="*/ 3503 h 7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</a:cxnLst>
                <a:rect l="0" t="0" r="r" b="b"/>
                <a:pathLst>
                  <a:path w="739" h="7">
                    <a:moveTo>
                      <a:pt x="739" y="0"/>
                    </a:moveTo>
                    <a:lnTo>
                      <a:pt x="0" y="7"/>
                    </a:lnTo>
                  </a:path>
                </a:pathLst>
              </a:custGeom>
              <a:noFill/>
              <a:ln w="22187">
                <a:solidFill>
                  <a:srgbClr val="00A79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46" name="Group 204"/>
            <p:cNvGrpSpPr>
              <a:grpSpLocks/>
            </p:cNvGrpSpPr>
            <p:nvPr/>
          </p:nvGrpSpPr>
          <p:grpSpPr bwMode="auto">
            <a:xfrm>
              <a:off x="4682" y="3474"/>
              <a:ext cx="739" cy="23"/>
              <a:chOff x="4682" y="3474"/>
              <a:chExt cx="739" cy="23"/>
            </a:xfrm>
          </p:grpSpPr>
          <p:sp>
            <p:nvSpPr>
              <p:cNvPr id="207" name="Freeform 205"/>
              <p:cNvSpPr>
                <a:spLocks/>
              </p:cNvSpPr>
              <p:nvPr/>
            </p:nvSpPr>
            <p:spPr bwMode="auto">
              <a:xfrm>
                <a:off x="4682" y="3474"/>
                <a:ext cx="739" cy="23"/>
              </a:xfrm>
              <a:custGeom>
                <a:avLst/>
                <a:gdLst>
                  <a:gd name="T0" fmla="+- 0 5420 4682"/>
                  <a:gd name="T1" fmla="*/ T0 w 739"/>
                  <a:gd name="T2" fmla="+- 0 3474 3474"/>
                  <a:gd name="T3" fmla="*/ 3474 h 23"/>
                  <a:gd name="T4" fmla="+- 0 4682 4682"/>
                  <a:gd name="T5" fmla="*/ T4 w 739"/>
                  <a:gd name="T6" fmla="+- 0 3496 3474"/>
                  <a:gd name="T7" fmla="*/ 3496 h 2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</a:cxnLst>
                <a:rect l="0" t="0" r="r" b="b"/>
                <a:pathLst>
                  <a:path w="739" h="23">
                    <a:moveTo>
                      <a:pt x="738" y="0"/>
                    </a:moveTo>
                    <a:lnTo>
                      <a:pt x="0" y="22"/>
                    </a:lnTo>
                  </a:path>
                </a:pathLst>
              </a:custGeom>
              <a:noFill/>
              <a:ln w="22187">
                <a:solidFill>
                  <a:srgbClr val="00A79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47" name="Group 202"/>
            <p:cNvGrpSpPr>
              <a:grpSpLocks/>
            </p:cNvGrpSpPr>
            <p:nvPr/>
          </p:nvGrpSpPr>
          <p:grpSpPr bwMode="auto">
            <a:xfrm>
              <a:off x="5420" y="3474"/>
              <a:ext cx="739" cy="66"/>
              <a:chOff x="5420" y="3474"/>
              <a:chExt cx="739" cy="66"/>
            </a:xfrm>
          </p:grpSpPr>
          <p:sp>
            <p:nvSpPr>
              <p:cNvPr id="206" name="Freeform 203"/>
              <p:cNvSpPr>
                <a:spLocks/>
              </p:cNvSpPr>
              <p:nvPr/>
            </p:nvSpPr>
            <p:spPr bwMode="auto">
              <a:xfrm>
                <a:off x="5420" y="3474"/>
                <a:ext cx="739" cy="66"/>
              </a:xfrm>
              <a:custGeom>
                <a:avLst/>
                <a:gdLst>
                  <a:gd name="T0" fmla="+- 0 6159 5420"/>
                  <a:gd name="T1" fmla="*/ T0 w 739"/>
                  <a:gd name="T2" fmla="+- 0 3539 3474"/>
                  <a:gd name="T3" fmla="*/ 3539 h 66"/>
                  <a:gd name="T4" fmla="+- 0 5420 5420"/>
                  <a:gd name="T5" fmla="*/ T4 w 739"/>
                  <a:gd name="T6" fmla="+- 0 3474 3474"/>
                  <a:gd name="T7" fmla="*/ 3474 h 6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</a:cxnLst>
                <a:rect l="0" t="0" r="r" b="b"/>
                <a:pathLst>
                  <a:path w="739" h="66">
                    <a:moveTo>
                      <a:pt x="739" y="65"/>
                    </a:moveTo>
                    <a:lnTo>
                      <a:pt x="0" y="0"/>
                    </a:lnTo>
                  </a:path>
                </a:pathLst>
              </a:custGeom>
              <a:noFill/>
              <a:ln w="22187">
                <a:solidFill>
                  <a:srgbClr val="00A79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48" name="Group 200"/>
            <p:cNvGrpSpPr>
              <a:grpSpLocks/>
            </p:cNvGrpSpPr>
            <p:nvPr/>
          </p:nvGrpSpPr>
          <p:grpSpPr bwMode="auto">
            <a:xfrm>
              <a:off x="6159" y="3513"/>
              <a:ext cx="739" cy="26"/>
              <a:chOff x="6159" y="3513"/>
              <a:chExt cx="739" cy="26"/>
            </a:xfrm>
          </p:grpSpPr>
          <p:sp>
            <p:nvSpPr>
              <p:cNvPr id="205" name="Freeform 201"/>
              <p:cNvSpPr>
                <a:spLocks/>
              </p:cNvSpPr>
              <p:nvPr/>
            </p:nvSpPr>
            <p:spPr bwMode="auto">
              <a:xfrm>
                <a:off x="6159" y="3513"/>
                <a:ext cx="739" cy="26"/>
              </a:xfrm>
              <a:custGeom>
                <a:avLst/>
                <a:gdLst>
                  <a:gd name="T0" fmla="+- 0 6897 6159"/>
                  <a:gd name="T1" fmla="*/ T0 w 739"/>
                  <a:gd name="T2" fmla="+- 0 3513 3513"/>
                  <a:gd name="T3" fmla="*/ 3513 h 26"/>
                  <a:gd name="T4" fmla="+- 0 6159 6159"/>
                  <a:gd name="T5" fmla="*/ T4 w 739"/>
                  <a:gd name="T6" fmla="+- 0 3539 3513"/>
                  <a:gd name="T7" fmla="*/ 3539 h 2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</a:cxnLst>
                <a:rect l="0" t="0" r="r" b="b"/>
                <a:pathLst>
                  <a:path w="739" h="26">
                    <a:moveTo>
                      <a:pt x="738" y="0"/>
                    </a:moveTo>
                    <a:lnTo>
                      <a:pt x="0" y="26"/>
                    </a:lnTo>
                  </a:path>
                </a:pathLst>
              </a:custGeom>
              <a:noFill/>
              <a:ln w="22187">
                <a:solidFill>
                  <a:srgbClr val="00A79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49" name="Group 198"/>
            <p:cNvGrpSpPr>
              <a:grpSpLocks/>
            </p:cNvGrpSpPr>
            <p:nvPr/>
          </p:nvGrpSpPr>
          <p:grpSpPr bwMode="auto">
            <a:xfrm>
              <a:off x="6897" y="3513"/>
              <a:ext cx="739" cy="73"/>
              <a:chOff x="6897" y="3513"/>
              <a:chExt cx="739" cy="73"/>
            </a:xfrm>
          </p:grpSpPr>
          <p:sp>
            <p:nvSpPr>
              <p:cNvPr id="204" name="Freeform 199"/>
              <p:cNvSpPr>
                <a:spLocks/>
              </p:cNvSpPr>
              <p:nvPr/>
            </p:nvSpPr>
            <p:spPr bwMode="auto">
              <a:xfrm>
                <a:off x="6897" y="3513"/>
                <a:ext cx="739" cy="73"/>
              </a:xfrm>
              <a:custGeom>
                <a:avLst/>
                <a:gdLst>
                  <a:gd name="T0" fmla="+- 0 7636 6897"/>
                  <a:gd name="T1" fmla="*/ T0 w 739"/>
                  <a:gd name="T2" fmla="+- 0 3586 3513"/>
                  <a:gd name="T3" fmla="*/ 3586 h 73"/>
                  <a:gd name="T4" fmla="+- 0 6897 6897"/>
                  <a:gd name="T5" fmla="*/ T4 w 739"/>
                  <a:gd name="T6" fmla="+- 0 3513 3513"/>
                  <a:gd name="T7" fmla="*/ 3513 h 7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</a:cxnLst>
                <a:rect l="0" t="0" r="r" b="b"/>
                <a:pathLst>
                  <a:path w="739" h="73">
                    <a:moveTo>
                      <a:pt x="739" y="73"/>
                    </a:moveTo>
                    <a:lnTo>
                      <a:pt x="0" y="0"/>
                    </a:lnTo>
                  </a:path>
                </a:pathLst>
              </a:custGeom>
              <a:noFill/>
              <a:ln w="22187">
                <a:solidFill>
                  <a:srgbClr val="00A79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50" name="Group 196"/>
            <p:cNvGrpSpPr>
              <a:grpSpLocks/>
            </p:cNvGrpSpPr>
            <p:nvPr/>
          </p:nvGrpSpPr>
          <p:grpSpPr bwMode="auto">
            <a:xfrm>
              <a:off x="2466" y="3105"/>
              <a:ext cx="739" cy="28"/>
              <a:chOff x="2466" y="3105"/>
              <a:chExt cx="739" cy="28"/>
            </a:xfrm>
          </p:grpSpPr>
          <p:sp>
            <p:nvSpPr>
              <p:cNvPr id="203" name="Freeform 197"/>
              <p:cNvSpPr>
                <a:spLocks/>
              </p:cNvSpPr>
              <p:nvPr/>
            </p:nvSpPr>
            <p:spPr bwMode="auto">
              <a:xfrm>
                <a:off x="2466" y="3105"/>
                <a:ext cx="739" cy="28"/>
              </a:xfrm>
              <a:custGeom>
                <a:avLst/>
                <a:gdLst>
                  <a:gd name="T0" fmla="+- 0 3205 2466"/>
                  <a:gd name="T1" fmla="*/ T0 w 739"/>
                  <a:gd name="T2" fmla="+- 0 3105 3105"/>
                  <a:gd name="T3" fmla="*/ 3105 h 28"/>
                  <a:gd name="T4" fmla="+- 0 2466 2466"/>
                  <a:gd name="T5" fmla="*/ T4 w 739"/>
                  <a:gd name="T6" fmla="+- 0 3132 3105"/>
                  <a:gd name="T7" fmla="*/ 3132 h 2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</a:cxnLst>
                <a:rect l="0" t="0" r="r" b="b"/>
                <a:pathLst>
                  <a:path w="739" h="28">
                    <a:moveTo>
                      <a:pt x="739" y="0"/>
                    </a:moveTo>
                    <a:lnTo>
                      <a:pt x="0" y="27"/>
                    </a:lnTo>
                  </a:path>
                </a:pathLst>
              </a:custGeom>
              <a:noFill/>
              <a:ln w="22187">
                <a:solidFill>
                  <a:srgbClr val="A97B5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51" name="Group 194"/>
            <p:cNvGrpSpPr>
              <a:grpSpLocks/>
            </p:cNvGrpSpPr>
            <p:nvPr/>
          </p:nvGrpSpPr>
          <p:grpSpPr bwMode="auto">
            <a:xfrm>
              <a:off x="3205" y="3105"/>
              <a:ext cx="739" cy="160"/>
              <a:chOff x="3205" y="3105"/>
              <a:chExt cx="739" cy="160"/>
            </a:xfrm>
          </p:grpSpPr>
          <p:sp>
            <p:nvSpPr>
              <p:cNvPr id="202" name="Freeform 195"/>
              <p:cNvSpPr>
                <a:spLocks/>
              </p:cNvSpPr>
              <p:nvPr/>
            </p:nvSpPr>
            <p:spPr bwMode="auto">
              <a:xfrm>
                <a:off x="3205" y="3105"/>
                <a:ext cx="739" cy="160"/>
              </a:xfrm>
              <a:custGeom>
                <a:avLst/>
                <a:gdLst>
                  <a:gd name="T0" fmla="+- 0 3943 3205"/>
                  <a:gd name="T1" fmla="*/ T0 w 739"/>
                  <a:gd name="T2" fmla="+- 0 3265 3105"/>
                  <a:gd name="T3" fmla="*/ 3265 h 160"/>
                  <a:gd name="T4" fmla="+- 0 3205 3205"/>
                  <a:gd name="T5" fmla="*/ T4 w 739"/>
                  <a:gd name="T6" fmla="+- 0 3105 3105"/>
                  <a:gd name="T7" fmla="*/ 3105 h 16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</a:cxnLst>
                <a:rect l="0" t="0" r="r" b="b"/>
                <a:pathLst>
                  <a:path w="739" h="160">
                    <a:moveTo>
                      <a:pt x="738" y="160"/>
                    </a:moveTo>
                    <a:lnTo>
                      <a:pt x="0" y="0"/>
                    </a:lnTo>
                  </a:path>
                </a:pathLst>
              </a:custGeom>
              <a:noFill/>
              <a:ln w="22187">
                <a:solidFill>
                  <a:srgbClr val="A97B5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52" name="Group 192"/>
            <p:cNvGrpSpPr>
              <a:grpSpLocks/>
            </p:cNvGrpSpPr>
            <p:nvPr/>
          </p:nvGrpSpPr>
          <p:grpSpPr bwMode="auto">
            <a:xfrm>
              <a:off x="3943" y="3221"/>
              <a:ext cx="739" cy="45"/>
              <a:chOff x="3943" y="3221"/>
              <a:chExt cx="739" cy="45"/>
            </a:xfrm>
          </p:grpSpPr>
          <p:sp>
            <p:nvSpPr>
              <p:cNvPr id="201" name="Freeform 193"/>
              <p:cNvSpPr>
                <a:spLocks/>
              </p:cNvSpPr>
              <p:nvPr/>
            </p:nvSpPr>
            <p:spPr bwMode="auto">
              <a:xfrm>
                <a:off x="3943" y="3221"/>
                <a:ext cx="739" cy="45"/>
              </a:xfrm>
              <a:custGeom>
                <a:avLst/>
                <a:gdLst>
                  <a:gd name="T0" fmla="+- 0 4682 3943"/>
                  <a:gd name="T1" fmla="*/ T0 w 739"/>
                  <a:gd name="T2" fmla="+- 0 3221 3221"/>
                  <a:gd name="T3" fmla="*/ 3221 h 45"/>
                  <a:gd name="T4" fmla="+- 0 3943 3943"/>
                  <a:gd name="T5" fmla="*/ T4 w 739"/>
                  <a:gd name="T6" fmla="+- 0 3265 3221"/>
                  <a:gd name="T7" fmla="*/ 3265 h 4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</a:cxnLst>
                <a:rect l="0" t="0" r="r" b="b"/>
                <a:pathLst>
                  <a:path w="739" h="45">
                    <a:moveTo>
                      <a:pt x="739" y="0"/>
                    </a:moveTo>
                    <a:lnTo>
                      <a:pt x="0" y="44"/>
                    </a:lnTo>
                  </a:path>
                </a:pathLst>
              </a:custGeom>
              <a:noFill/>
              <a:ln w="22187">
                <a:solidFill>
                  <a:srgbClr val="A97B5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53" name="Group 190"/>
            <p:cNvGrpSpPr>
              <a:grpSpLocks/>
            </p:cNvGrpSpPr>
            <p:nvPr/>
          </p:nvGrpSpPr>
          <p:grpSpPr bwMode="auto">
            <a:xfrm>
              <a:off x="4682" y="3221"/>
              <a:ext cx="739" cy="78"/>
              <a:chOff x="4682" y="3221"/>
              <a:chExt cx="739" cy="78"/>
            </a:xfrm>
          </p:grpSpPr>
          <p:sp>
            <p:nvSpPr>
              <p:cNvPr id="200" name="Freeform 191"/>
              <p:cNvSpPr>
                <a:spLocks/>
              </p:cNvSpPr>
              <p:nvPr/>
            </p:nvSpPr>
            <p:spPr bwMode="auto">
              <a:xfrm>
                <a:off x="4682" y="3221"/>
                <a:ext cx="739" cy="78"/>
              </a:xfrm>
              <a:custGeom>
                <a:avLst/>
                <a:gdLst>
                  <a:gd name="T0" fmla="+- 0 5420 4682"/>
                  <a:gd name="T1" fmla="*/ T0 w 739"/>
                  <a:gd name="T2" fmla="+- 0 3298 3221"/>
                  <a:gd name="T3" fmla="*/ 3298 h 78"/>
                  <a:gd name="T4" fmla="+- 0 4682 4682"/>
                  <a:gd name="T5" fmla="*/ T4 w 739"/>
                  <a:gd name="T6" fmla="+- 0 3221 3221"/>
                  <a:gd name="T7" fmla="*/ 3221 h 7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</a:cxnLst>
                <a:rect l="0" t="0" r="r" b="b"/>
                <a:pathLst>
                  <a:path w="739" h="78">
                    <a:moveTo>
                      <a:pt x="738" y="77"/>
                    </a:moveTo>
                    <a:lnTo>
                      <a:pt x="0" y="0"/>
                    </a:lnTo>
                  </a:path>
                </a:pathLst>
              </a:custGeom>
              <a:noFill/>
              <a:ln w="22187">
                <a:solidFill>
                  <a:srgbClr val="A97B5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54" name="Group 188"/>
            <p:cNvGrpSpPr>
              <a:grpSpLocks/>
            </p:cNvGrpSpPr>
            <p:nvPr/>
          </p:nvGrpSpPr>
          <p:grpSpPr bwMode="auto">
            <a:xfrm>
              <a:off x="5420" y="3298"/>
              <a:ext cx="739" cy="48"/>
              <a:chOff x="5420" y="3298"/>
              <a:chExt cx="739" cy="48"/>
            </a:xfrm>
          </p:grpSpPr>
          <p:sp>
            <p:nvSpPr>
              <p:cNvPr id="199" name="Freeform 189"/>
              <p:cNvSpPr>
                <a:spLocks/>
              </p:cNvSpPr>
              <p:nvPr/>
            </p:nvSpPr>
            <p:spPr bwMode="auto">
              <a:xfrm>
                <a:off x="5420" y="3298"/>
                <a:ext cx="739" cy="48"/>
              </a:xfrm>
              <a:custGeom>
                <a:avLst/>
                <a:gdLst>
                  <a:gd name="T0" fmla="+- 0 6159 5420"/>
                  <a:gd name="T1" fmla="*/ T0 w 739"/>
                  <a:gd name="T2" fmla="+- 0 3345 3298"/>
                  <a:gd name="T3" fmla="*/ 3345 h 48"/>
                  <a:gd name="T4" fmla="+- 0 5420 5420"/>
                  <a:gd name="T5" fmla="*/ T4 w 739"/>
                  <a:gd name="T6" fmla="+- 0 3298 3298"/>
                  <a:gd name="T7" fmla="*/ 3298 h 4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</a:cxnLst>
                <a:rect l="0" t="0" r="r" b="b"/>
                <a:pathLst>
                  <a:path w="739" h="48">
                    <a:moveTo>
                      <a:pt x="739" y="47"/>
                    </a:moveTo>
                    <a:lnTo>
                      <a:pt x="0" y="0"/>
                    </a:lnTo>
                  </a:path>
                </a:pathLst>
              </a:custGeom>
              <a:noFill/>
              <a:ln w="22187">
                <a:solidFill>
                  <a:srgbClr val="A97B5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55" name="Group 186"/>
            <p:cNvGrpSpPr>
              <a:grpSpLocks/>
            </p:cNvGrpSpPr>
            <p:nvPr/>
          </p:nvGrpSpPr>
          <p:grpSpPr bwMode="auto">
            <a:xfrm>
              <a:off x="6159" y="3345"/>
              <a:ext cx="739" cy="79"/>
              <a:chOff x="6159" y="3345"/>
              <a:chExt cx="739" cy="79"/>
            </a:xfrm>
          </p:grpSpPr>
          <p:sp>
            <p:nvSpPr>
              <p:cNvPr id="198" name="Freeform 187"/>
              <p:cNvSpPr>
                <a:spLocks/>
              </p:cNvSpPr>
              <p:nvPr/>
            </p:nvSpPr>
            <p:spPr bwMode="auto">
              <a:xfrm>
                <a:off x="6159" y="3345"/>
                <a:ext cx="739" cy="79"/>
              </a:xfrm>
              <a:custGeom>
                <a:avLst/>
                <a:gdLst>
                  <a:gd name="T0" fmla="+- 0 6897 6159"/>
                  <a:gd name="T1" fmla="*/ T0 w 739"/>
                  <a:gd name="T2" fmla="+- 0 3424 3345"/>
                  <a:gd name="T3" fmla="*/ 3424 h 79"/>
                  <a:gd name="T4" fmla="+- 0 6159 6159"/>
                  <a:gd name="T5" fmla="*/ T4 w 739"/>
                  <a:gd name="T6" fmla="+- 0 3345 3345"/>
                  <a:gd name="T7" fmla="*/ 3345 h 7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</a:cxnLst>
                <a:rect l="0" t="0" r="r" b="b"/>
                <a:pathLst>
                  <a:path w="739" h="79">
                    <a:moveTo>
                      <a:pt x="738" y="79"/>
                    </a:moveTo>
                    <a:lnTo>
                      <a:pt x="0" y="0"/>
                    </a:lnTo>
                  </a:path>
                </a:pathLst>
              </a:custGeom>
              <a:noFill/>
              <a:ln w="22187">
                <a:solidFill>
                  <a:srgbClr val="A97B5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56" name="Group 184"/>
            <p:cNvGrpSpPr>
              <a:grpSpLocks/>
            </p:cNvGrpSpPr>
            <p:nvPr/>
          </p:nvGrpSpPr>
          <p:grpSpPr bwMode="auto">
            <a:xfrm>
              <a:off x="6897" y="3424"/>
              <a:ext cx="739" cy="74"/>
              <a:chOff x="6897" y="3424"/>
              <a:chExt cx="739" cy="74"/>
            </a:xfrm>
          </p:grpSpPr>
          <p:sp>
            <p:nvSpPr>
              <p:cNvPr id="197" name="Freeform 185"/>
              <p:cNvSpPr>
                <a:spLocks/>
              </p:cNvSpPr>
              <p:nvPr/>
            </p:nvSpPr>
            <p:spPr bwMode="auto">
              <a:xfrm>
                <a:off x="6897" y="3424"/>
                <a:ext cx="739" cy="74"/>
              </a:xfrm>
              <a:custGeom>
                <a:avLst/>
                <a:gdLst>
                  <a:gd name="T0" fmla="+- 0 7636 6897"/>
                  <a:gd name="T1" fmla="*/ T0 w 739"/>
                  <a:gd name="T2" fmla="+- 0 3497 3424"/>
                  <a:gd name="T3" fmla="*/ 3497 h 74"/>
                  <a:gd name="T4" fmla="+- 0 6897 6897"/>
                  <a:gd name="T5" fmla="*/ T4 w 739"/>
                  <a:gd name="T6" fmla="+- 0 3424 3424"/>
                  <a:gd name="T7" fmla="*/ 3424 h 7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</a:cxnLst>
                <a:rect l="0" t="0" r="r" b="b"/>
                <a:pathLst>
                  <a:path w="739" h="74">
                    <a:moveTo>
                      <a:pt x="739" y="73"/>
                    </a:moveTo>
                    <a:lnTo>
                      <a:pt x="0" y="0"/>
                    </a:lnTo>
                  </a:path>
                </a:pathLst>
              </a:custGeom>
              <a:noFill/>
              <a:ln w="22187">
                <a:solidFill>
                  <a:srgbClr val="A97B5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57" name="Group 182"/>
            <p:cNvGrpSpPr>
              <a:grpSpLocks/>
            </p:cNvGrpSpPr>
            <p:nvPr/>
          </p:nvGrpSpPr>
          <p:grpSpPr bwMode="auto">
            <a:xfrm>
              <a:off x="2466" y="2598"/>
              <a:ext cx="739" cy="238"/>
              <a:chOff x="2466" y="2598"/>
              <a:chExt cx="739" cy="238"/>
            </a:xfrm>
          </p:grpSpPr>
          <p:sp>
            <p:nvSpPr>
              <p:cNvPr id="196" name="Freeform 183"/>
              <p:cNvSpPr>
                <a:spLocks/>
              </p:cNvSpPr>
              <p:nvPr/>
            </p:nvSpPr>
            <p:spPr bwMode="auto">
              <a:xfrm>
                <a:off x="2466" y="2598"/>
                <a:ext cx="739" cy="238"/>
              </a:xfrm>
              <a:custGeom>
                <a:avLst/>
                <a:gdLst>
                  <a:gd name="T0" fmla="+- 0 3205 2466"/>
                  <a:gd name="T1" fmla="*/ T0 w 739"/>
                  <a:gd name="T2" fmla="+- 0 2835 2598"/>
                  <a:gd name="T3" fmla="*/ 2835 h 238"/>
                  <a:gd name="T4" fmla="+- 0 2466 2466"/>
                  <a:gd name="T5" fmla="*/ T4 w 739"/>
                  <a:gd name="T6" fmla="+- 0 2598 2598"/>
                  <a:gd name="T7" fmla="*/ 2598 h 23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</a:cxnLst>
                <a:rect l="0" t="0" r="r" b="b"/>
                <a:pathLst>
                  <a:path w="739" h="238">
                    <a:moveTo>
                      <a:pt x="739" y="237"/>
                    </a:moveTo>
                    <a:lnTo>
                      <a:pt x="0" y="0"/>
                    </a:lnTo>
                  </a:path>
                </a:pathLst>
              </a:custGeom>
              <a:noFill/>
              <a:ln w="22187">
                <a:solidFill>
                  <a:srgbClr val="2B389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58" name="Group 180"/>
            <p:cNvGrpSpPr>
              <a:grpSpLocks/>
            </p:cNvGrpSpPr>
            <p:nvPr/>
          </p:nvGrpSpPr>
          <p:grpSpPr bwMode="auto">
            <a:xfrm>
              <a:off x="3205" y="2835"/>
              <a:ext cx="739" cy="61"/>
              <a:chOff x="3205" y="2835"/>
              <a:chExt cx="739" cy="61"/>
            </a:xfrm>
          </p:grpSpPr>
          <p:sp>
            <p:nvSpPr>
              <p:cNvPr id="195" name="Freeform 181"/>
              <p:cNvSpPr>
                <a:spLocks/>
              </p:cNvSpPr>
              <p:nvPr/>
            </p:nvSpPr>
            <p:spPr bwMode="auto">
              <a:xfrm>
                <a:off x="3205" y="2835"/>
                <a:ext cx="739" cy="61"/>
              </a:xfrm>
              <a:custGeom>
                <a:avLst/>
                <a:gdLst>
                  <a:gd name="T0" fmla="+- 0 3943 3205"/>
                  <a:gd name="T1" fmla="*/ T0 w 739"/>
                  <a:gd name="T2" fmla="+- 0 2896 2835"/>
                  <a:gd name="T3" fmla="*/ 2896 h 61"/>
                  <a:gd name="T4" fmla="+- 0 3205 3205"/>
                  <a:gd name="T5" fmla="*/ T4 w 739"/>
                  <a:gd name="T6" fmla="+- 0 2835 2835"/>
                  <a:gd name="T7" fmla="*/ 2835 h 6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</a:cxnLst>
                <a:rect l="0" t="0" r="r" b="b"/>
                <a:pathLst>
                  <a:path w="739" h="61">
                    <a:moveTo>
                      <a:pt x="738" y="61"/>
                    </a:moveTo>
                    <a:lnTo>
                      <a:pt x="0" y="0"/>
                    </a:lnTo>
                  </a:path>
                </a:pathLst>
              </a:custGeom>
              <a:noFill/>
              <a:ln w="22187">
                <a:solidFill>
                  <a:srgbClr val="2B389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59" name="Group 178"/>
            <p:cNvGrpSpPr>
              <a:grpSpLocks/>
            </p:cNvGrpSpPr>
            <p:nvPr/>
          </p:nvGrpSpPr>
          <p:grpSpPr bwMode="auto">
            <a:xfrm>
              <a:off x="3943" y="2896"/>
              <a:ext cx="739" cy="69"/>
              <a:chOff x="3943" y="2896"/>
              <a:chExt cx="739" cy="69"/>
            </a:xfrm>
          </p:grpSpPr>
          <p:sp>
            <p:nvSpPr>
              <p:cNvPr id="194" name="Freeform 179"/>
              <p:cNvSpPr>
                <a:spLocks/>
              </p:cNvSpPr>
              <p:nvPr/>
            </p:nvSpPr>
            <p:spPr bwMode="auto">
              <a:xfrm>
                <a:off x="3943" y="2896"/>
                <a:ext cx="739" cy="69"/>
              </a:xfrm>
              <a:custGeom>
                <a:avLst/>
                <a:gdLst>
                  <a:gd name="T0" fmla="+- 0 4682 3943"/>
                  <a:gd name="T1" fmla="*/ T0 w 739"/>
                  <a:gd name="T2" fmla="+- 0 2965 2896"/>
                  <a:gd name="T3" fmla="*/ 2965 h 69"/>
                  <a:gd name="T4" fmla="+- 0 3943 3943"/>
                  <a:gd name="T5" fmla="*/ T4 w 739"/>
                  <a:gd name="T6" fmla="+- 0 2896 2896"/>
                  <a:gd name="T7" fmla="*/ 2896 h 6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</a:cxnLst>
                <a:rect l="0" t="0" r="r" b="b"/>
                <a:pathLst>
                  <a:path w="739" h="69">
                    <a:moveTo>
                      <a:pt x="739" y="69"/>
                    </a:moveTo>
                    <a:lnTo>
                      <a:pt x="0" y="0"/>
                    </a:lnTo>
                  </a:path>
                </a:pathLst>
              </a:custGeom>
              <a:noFill/>
              <a:ln w="22187">
                <a:solidFill>
                  <a:srgbClr val="2B389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60" name="Group 176"/>
            <p:cNvGrpSpPr>
              <a:grpSpLocks/>
            </p:cNvGrpSpPr>
            <p:nvPr/>
          </p:nvGrpSpPr>
          <p:grpSpPr bwMode="auto">
            <a:xfrm>
              <a:off x="4682" y="2965"/>
              <a:ext cx="739" cy="57"/>
              <a:chOff x="4682" y="2965"/>
              <a:chExt cx="739" cy="57"/>
            </a:xfrm>
          </p:grpSpPr>
          <p:sp>
            <p:nvSpPr>
              <p:cNvPr id="193" name="Freeform 177"/>
              <p:cNvSpPr>
                <a:spLocks/>
              </p:cNvSpPr>
              <p:nvPr/>
            </p:nvSpPr>
            <p:spPr bwMode="auto">
              <a:xfrm>
                <a:off x="4682" y="2965"/>
                <a:ext cx="739" cy="57"/>
              </a:xfrm>
              <a:custGeom>
                <a:avLst/>
                <a:gdLst>
                  <a:gd name="T0" fmla="+- 0 5420 4682"/>
                  <a:gd name="T1" fmla="*/ T0 w 739"/>
                  <a:gd name="T2" fmla="+- 0 3021 2965"/>
                  <a:gd name="T3" fmla="*/ 3021 h 57"/>
                  <a:gd name="T4" fmla="+- 0 4682 4682"/>
                  <a:gd name="T5" fmla="*/ T4 w 739"/>
                  <a:gd name="T6" fmla="+- 0 2965 2965"/>
                  <a:gd name="T7" fmla="*/ 2965 h 57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</a:cxnLst>
                <a:rect l="0" t="0" r="r" b="b"/>
                <a:pathLst>
                  <a:path w="739" h="57">
                    <a:moveTo>
                      <a:pt x="738" y="56"/>
                    </a:moveTo>
                    <a:lnTo>
                      <a:pt x="0" y="0"/>
                    </a:lnTo>
                  </a:path>
                </a:pathLst>
              </a:custGeom>
              <a:noFill/>
              <a:ln w="22187">
                <a:solidFill>
                  <a:srgbClr val="2B389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61" name="Group 174"/>
            <p:cNvGrpSpPr>
              <a:grpSpLocks/>
            </p:cNvGrpSpPr>
            <p:nvPr/>
          </p:nvGrpSpPr>
          <p:grpSpPr bwMode="auto">
            <a:xfrm>
              <a:off x="5420" y="3021"/>
              <a:ext cx="739" cy="139"/>
              <a:chOff x="5420" y="3021"/>
              <a:chExt cx="739" cy="139"/>
            </a:xfrm>
          </p:grpSpPr>
          <p:sp>
            <p:nvSpPr>
              <p:cNvPr id="192" name="Freeform 175"/>
              <p:cNvSpPr>
                <a:spLocks/>
              </p:cNvSpPr>
              <p:nvPr/>
            </p:nvSpPr>
            <p:spPr bwMode="auto">
              <a:xfrm>
                <a:off x="5420" y="3021"/>
                <a:ext cx="739" cy="139"/>
              </a:xfrm>
              <a:custGeom>
                <a:avLst/>
                <a:gdLst>
                  <a:gd name="T0" fmla="+- 0 6159 5420"/>
                  <a:gd name="T1" fmla="*/ T0 w 739"/>
                  <a:gd name="T2" fmla="+- 0 3159 3021"/>
                  <a:gd name="T3" fmla="*/ 3159 h 139"/>
                  <a:gd name="T4" fmla="+- 0 5420 5420"/>
                  <a:gd name="T5" fmla="*/ T4 w 739"/>
                  <a:gd name="T6" fmla="+- 0 3021 3021"/>
                  <a:gd name="T7" fmla="*/ 3021 h 13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</a:cxnLst>
                <a:rect l="0" t="0" r="r" b="b"/>
                <a:pathLst>
                  <a:path w="739" h="139">
                    <a:moveTo>
                      <a:pt x="739" y="138"/>
                    </a:moveTo>
                    <a:lnTo>
                      <a:pt x="0" y="0"/>
                    </a:lnTo>
                  </a:path>
                </a:pathLst>
              </a:custGeom>
              <a:noFill/>
              <a:ln w="22187">
                <a:solidFill>
                  <a:srgbClr val="2B389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62" name="Group 172"/>
            <p:cNvGrpSpPr>
              <a:grpSpLocks/>
            </p:cNvGrpSpPr>
            <p:nvPr/>
          </p:nvGrpSpPr>
          <p:grpSpPr bwMode="auto">
            <a:xfrm>
              <a:off x="6159" y="3159"/>
              <a:ext cx="739" cy="60"/>
              <a:chOff x="6159" y="3159"/>
              <a:chExt cx="739" cy="60"/>
            </a:xfrm>
          </p:grpSpPr>
          <p:sp>
            <p:nvSpPr>
              <p:cNvPr id="191" name="Freeform 173"/>
              <p:cNvSpPr>
                <a:spLocks/>
              </p:cNvSpPr>
              <p:nvPr/>
            </p:nvSpPr>
            <p:spPr bwMode="auto">
              <a:xfrm>
                <a:off x="6159" y="3159"/>
                <a:ext cx="739" cy="60"/>
              </a:xfrm>
              <a:custGeom>
                <a:avLst/>
                <a:gdLst>
                  <a:gd name="T0" fmla="+- 0 6897 6159"/>
                  <a:gd name="T1" fmla="*/ T0 w 739"/>
                  <a:gd name="T2" fmla="+- 0 3218 3159"/>
                  <a:gd name="T3" fmla="*/ 3218 h 60"/>
                  <a:gd name="T4" fmla="+- 0 6159 6159"/>
                  <a:gd name="T5" fmla="*/ T4 w 739"/>
                  <a:gd name="T6" fmla="+- 0 3159 3159"/>
                  <a:gd name="T7" fmla="*/ 3159 h 6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</a:cxnLst>
                <a:rect l="0" t="0" r="r" b="b"/>
                <a:pathLst>
                  <a:path w="739" h="60">
                    <a:moveTo>
                      <a:pt x="738" y="59"/>
                    </a:moveTo>
                    <a:lnTo>
                      <a:pt x="0" y="0"/>
                    </a:lnTo>
                  </a:path>
                </a:pathLst>
              </a:custGeom>
              <a:noFill/>
              <a:ln w="22187">
                <a:solidFill>
                  <a:srgbClr val="2B389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63" name="Group 170"/>
            <p:cNvGrpSpPr>
              <a:grpSpLocks/>
            </p:cNvGrpSpPr>
            <p:nvPr/>
          </p:nvGrpSpPr>
          <p:grpSpPr bwMode="auto">
            <a:xfrm>
              <a:off x="6897" y="3218"/>
              <a:ext cx="739" cy="94"/>
              <a:chOff x="6897" y="3218"/>
              <a:chExt cx="739" cy="94"/>
            </a:xfrm>
          </p:grpSpPr>
          <p:sp>
            <p:nvSpPr>
              <p:cNvPr id="190" name="Freeform 171"/>
              <p:cNvSpPr>
                <a:spLocks/>
              </p:cNvSpPr>
              <p:nvPr/>
            </p:nvSpPr>
            <p:spPr bwMode="auto">
              <a:xfrm>
                <a:off x="6897" y="3218"/>
                <a:ext cx="739" cy="94"/>
              </a:xfrm>
              <a:custGeom>
                <a:avLst/>
                <a:gdLst>
                  <a:gd name="T0" fmla="+- 0 7636 6897"/>
                  <a:gd name="T1" fmla="*/ T0 w 739"/>
                  <a:gd name="T2" fmla="+- 0 3312 3218"/>
                  <a:gd name="T3" fmla="*/ 3312 h 94"/>
                  <a:gd name="T4" fmla="+- 0 6897 6897"/>
                  <a:gd name="T5" fmla="*/ T4 w 739"/>
                  <a:gd name="T6" fmla="+- 0 3218 3218"/>
                  <a:gd name="T7" fmla="*/ 3218 h 9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</a:cxnLst>
                <a:rect l="0" t="0" r="r" b="b"/>
                <a:pathLst>
                  <a:path w="739" h="94">
                    <a:moveTo>
                      <a:pt x="739" y="94"/>
                    </a:moveTo>
                    <a:lnTo>
                      <a:pt x="0" y="0"/>
                    </a:lnTo>
                  </a:path>
                </a:pathLst>
              </a:custGeom>
              <a:noFill/>
              <a:ln w="22187">
                <a:solidFill>
                  <a:srgbClr val="2B389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64" name="Group 168"/>
            <p:cNvGrpSpPr>
              <a:grpSpLocks/>
            </p:cNvGrpSpPr>
            <p:nvPr/>
          </p:nvGrpSpPr>
          <p:grpSpPr bwMode="auto">
            <a:xfrm>
              <a:off x="2466" y="1834"/>
              <a:ext cx="739" cy="205"/>
              <a:chOff x="2466" y="1834"/>
              <a:chExt cx="739" cy="205"/>
            </a:xfrm>
          </p:grpSpPr>
          <p:sp>
            <p:nvSpPr>
              <p:cNvPr id="189" name="Freeform 169"/>
              <p:cNvSpPr>
                <a:spLocks/>
              </p:cNvSpPr>
              <p:nvPr/>
            </p:nvSpPr>
            <p:spPr bwMode="auto">
              <a:xfrm>
                <a:off x="2466" y="1834"/>
                <a:ext cx="739" cy="205"/>
              </a:xfrm>
              <a:custGeom>
                <a:avLst/>
                <a:gdLst>
                  <a:gd name="T0" fmla="+- 0 3205 2466"/>
                  <a:gd name="T1" fmla="*/ T0 w 739"/>
                  <a:gd name="T2" fmla="+- 0 1834 1834"/>
                  <a:gd name="T3" fmla="*/ 1834 h 205"/>
                  <a:gd name="T4" fmla="+- 0 2466 2466"/>
                  <a:gd name="T5" fmla="*/ T4 w 739"/>
                  <a:gd name="T6" fmla="+- 0 2039 1834"/>
                  <a:gd name="T7" fmla="*/ 2039 h 20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</a:cxnLst>
                <a:rect l="0" t="0" r="r" b="b"/>
                <a:pathLst>
                  <a:path w="739" h="205">
                    <a:moveTo>
                      <a:pt x="739" y="0"/>
                    </a:moveTo>
                    <a:lnTo>
                      <a:pt x="0" y="205"/>
                    </a:lnTo>
                  </a:path>
                </a:pathLst>
              </a:custGeom>
              <a:noFill/>
              <a:ln w="22187">
                <a:solidFill>
                  <a:srgbClr val="7F3F98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65" name="Group 166"/>
            <p:cNvGrpSpPr>
              <a:grpSpLocks/>
            </p:cNvGrpSpPr>
            <p:nvPr/>
          </p:nvGrpSpPr>
          <p:grpSpPr bwMode="auto">
            <a:xfrm>
              <a:off x="3205" y="1376"/>
              <a:ext cx="739" cy="459"/>
              <a:chOff x="3205" y="1376"/>
              <a:chExt cx="739" cy="459"/>
            </a:xfrm>
          </p:grpSpPr>
          <p:sp>
            <p:nvSpPr>
              <p:cNvPr id="188" name="Freeform 167"/>
              <p:cNvSpPr>
                <a:spLocks/>
              </p:cNvSpPr>
              <p:nvPr/>
            </p:nvSpPr>
            <p:spPr bwMode="auto">
              <a:xfrm>
                <a:off x="3205" y="1376"/>
                <a:ext cx="739" cy="459"/>
              </a:xfrm>
              <a:custGeom>
                <a:avLst/>
                <a:gdLst>
                  <a:gd name="T0" fmla="+- 0 3943 3205"/>
                  <a:gd name="T1" fmla="*/ T0 w 739"/>
                  <a:gd name="T2" fmla="+- 0 1376 1376"/>
                  <a:gd name="T3" fmla="*/ 1376 h 459"/>
                  <a:gd name="T4" fmla="+- 0 3205 3205"/>
                  <a:gd name="T5" fmla="*/ T4 w 739"/>
                  <a:gd name="T6" fmla="+- 0 1834 1376"/>
                  <a:gd name="T7" fmla="*/ 1834 h 45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</a:cxnLst>
                <a:rect l="0" t="0" r="r" b="b"/>
                <a:pathLst>
                  <a:path w="739" h="459">
                    <a:moveTo>
                      <a:pt x="738" y="0"/>
                    </a:moveTo>
                    <a:lnTo>
                      <a:pt x="0" y="458"/>
                    </a:lnTo>
                  </a:path>
                </a:pathLst>
              </a:custGeom>
              <a:noFill/>
              <a:ln w="22187">
                <a:solidFill>
                  <a:srgbClr val="7F3F98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66" name="Group 164"/>
            <p:cNvGrpSpPr>
              <a:grpSpLocks/>
            </p:cNvGrpSpPr>
            <p:nvPr/>
          </p:nvGrpSpPr>
          <p:grpSpPr bwMode="auto">
            <a:xfrm>
              <a:off x="3943" y="988"/>
              <a:ext cx="739" cy="389"/>
              <a:chOff x="3943" y="988"/>
              <a:chExt cx="739" cy="389"/>
            </a:xfrm>
          </p:grpSpPr>
          <p:sp>
            <p:nvSpPr>
              <p:cNvPr id="187" name="Freeform 165"/>
              <p:cNvSpPr>
                <a:spLocks/>
              </p:cNvSpPr>
              <p:nvPr/>
            </p:nvSpPr>
            <p:spPr bwMode="auto">
              <a:xfrm>
                <a:off x="3943" y="988"/>
                <a:ext cx="739" cy="389"/>
              </a:xfrm>
              <a:custGeom>
                <a:avLst/>
                <a:gdLst>
                  <a:gd name="T0" fmla="+- 0 4682 3943"/>
                  <a:gd name="T1" fmla="*/ T0 w 739"/>
                  <a:gd name="T2" fmla="+- 0 988 988"/>
                  <a:gd name="T3" fmla="*/ 988 h 389"/>
                  <a:gd name="T4" fmla="+- 0 3943 3943"/>
                  <a:gd name="T5" fmla="*/ T4 w 739"/>
                  <a:gd name="T6" fmla="+- 0 1376 988"/>
                  <a:gd name="T7" fmla="*/ 1376 h 38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</a:cxnLst>
                <a:rect l="0" t="0" r="r" b="b"/>
                <a:pathLst>
                  <a:path w="739" h="389">
                    <a:moveTo>
                      <a:pt x="739" y="0"/>
                    </a:moveTo>
                    <a:lnTo>
                      <a:pt x="0" y="388"/>
                    </a:lnTo>
                  </a:path>
                </a:pathLst>
              </a:custGeom>
              <a:noFill/>
              <a:ln w="22187">
                <a:solidFill>
                  <a:srgbClr val="7F3F98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67" name="Group 162"/>
            <p:cNvGrpSpPr>
              <a:grpSpLocks/>
            </p:cNvGrpSpPr>
            <p:nvPr/>
          </p:nvGrpSpPr>
          <p:grpSpPr bwMode="auto">
            <a:xfrm>
              <a:off x="4682" y="660"/>
              <a:ext cx="739" cy="328"/>
              <a:chOff x="4682" y="660"/>
              <a:chExt cx="739" cy="328"/>
            </a:xfrm>
          </p:grpSpPr>
          <p:sp>
            <p:nvSpPr>
              <p:cNvPr id="186" name="Freeform 163"/>
              <p:cNvSpPr>
                <a:spLocks/>
              </p:cNvSpPr>
              <p:nvPr/>
            </p:nvSpPr>
            <p:spPr bwMode="auto">
              <a:xfrm>
                <a:off x="4682" y="660"/>
                <a:ext cx="739" cy="328"/>
              </a:xfrm>
              <a:custGeom>
                <a:avLst/>
                <a:gdLst>
                  <a:gd name="T0" fmla="+- 0 5420 4682"/>
                  <a:gd name="T1" fmla="*/ T0 w 739"/>
                  <a:gd name="T2" fmla="+- 0 660 660"/>
                  <a:gd name="T3" fmla="*/ 660 h 328"/>
                  <a:gd name="T4" fmla="+- 0 4682 4682"/>
                  <a:gd name="T5" fmla="*/ T4 w 739"/>
                  <a:gd name="T6" fmla="+- 0 988 660"/>
                  <a:gd name="T7" fmla="*/ 988 h 32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</a:cxnLst>
                <a:rect l="0" t="0" r="r" b="b"/>
                <a:pathLst>
                  <a:path w="739" h="328">
                    <a:moveTo>
                      <a:pt x="738" y="0"/>
                    </a:moveTo>
                    <a:lnTo>
                      <a:pt x="0" y="328"/>
                    </a:lnTo>
                  </a:path>
                </a:pathLst>
              </a:custGeom>
              <a:noFill/>
              <a:ln w="22187">
                <a:solidFill>
                  <a:srgbClr val="7F3F98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68" name="Group 160"/>
            <p:cNvGrpSpPr>
              <a:grpSpLocks/>
            </p:cNvGrpSpPr>
            <p:nvPr/>
          </p:nvGrpSpPr>
          <p:grpSpPr bwMode="auto">
            <a:xfrm>
              <a:off x="5420" y="660"/>
              <a:ext cx="739" cy="264"/>
              <a:chOff x="5420" y="660"/>
              <a:chExt cx="739" cy="264"/>
            </a:xfrm>
          </p:grpSpPr>
          <p:sp>
            <p:nvSpPr>
              <p:cNvPr id="185" name="Freeform 161"/>
              <p:cNvSpPr>
                <a:spLocks/>
              </p:cNvSpPr>
              <p:nvPr/>
            </p:nvSpPr>
            <p:spPr bwMode="auto">
              <a:xfrm>
                <a:off x="5420" y="660"/>
                <a:ext cx="739" cy="264"/>
              </a:xfrm>
              <a:custGeom>
                <a:avLst/>
                <a:gdLst>
                  <a:gd name="T0" fmla="+- 0 6159 5420"/>
                  <a:gd name="T1" fmla="*/ T0 w 739"/>
                  <a:gd name="T2" fmla="+- 0 923 660"/>
                  <a:gd name="T3" fmla="*/ 923 h 264"/>
                  <a:gd name="T4" fmla="+- 0 5420 5420"/>
                  <a:gd name="T5" fmla="*/ T4 w 739"/>
                  <a:gd name="T6" fmla="+- 0 660 660"/>
                  <a:gd name="T7" fmla="*/ 660 h 26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</a:cxnLst>
                <a:rect l="0" t="0" r="r" b="b"/>
                <a:pathLst>
                  <a:path w="739" h="264">
                    <a:moveTo>
                      <a:pt x="739" y="263"/>
                    </a:moveTo>
                    <a:lnTo>
                      <a:pt x="0" y="0"/>
                    </a:lnTo>
                  </a:path>
                </a:pathLst>
              </a:custGeom>
              <a:noFill/>
              <a:ln w="22187">
                <a:solidFill>
                  <a:srgbClr val="7F3F98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69" name="Group 158"/>
            <p:cNvGrpSpPr>
              <a:grpSpLocks/>
            </p:cNvGrpSpPr>
            <p:nvPr/>
          </p:nvGrpSpPr>
          <p:grpSpPr bwMode="auto">
            <a:xfrm>
              <a:off x="6159" y="923"/>
              <a:ext cx="739" cy="167"/>
              <a:chOff x="6159" y="923"/>
              <a:chExt cx="739" cy="167"/>
            </a:xfrm>
          </p:grpSpPr>
          <p:sp>
            <p:nvSpPr>
              <p:cNvPr id="184" name="Freeform 159"/>
              <p:cNvSpPr>
                <a:spLocks/>
              </p:cNvSpPr>
              <p:nvPr/>
            </p:nvSpPr>
            <p:spPr bwMode="auto">
              <a:xfrm>
                <a:off x="6159" y="923"/>
                <a:ext cx="739" cy="167"/>
              </a:xfrm>
              <a:custGeom>
                <a:avLst/>
                <a:gdLst>
                  <a:gd name="T0" fmla="+- 0 6897 6159"/>
                  <a:gd name="T1" fmla="*/ T0 w 739"/>
                  <a:gd name="T2" fmla="+- 0 1090 923"/>
                  <a:gd name="T3" fmla="*/ 1090 h 167"/>
                  <a:gd name="T4" fmla="+- 0 6159 6159"/>
                  <a:gd name="T5" fmla="*/ T4 w 739"/>
                  <a:gd name="T6" fmla="+- 0 923 923"/>
                  <a:gd name="T7" fmla="*/ 923 h 167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</a:cxnLst>
                <a:rect l="0" t="0" r="r" b="b"/>
                <a:pathLst>
                  <a:path w="739" h="167">
                    <a:moveTo>
                      <a:pt x="738" y="167"/>
                    </a:moveTo>
                    <a:lnTo>
                      <a:pt x="0" y="0"/>
                    </a:lnTo>
                  </a:path>
                </a:pathLst>
              </a:custGeom>
              <a:noFill/>
              <a:ln w="22187">
                <a:solidFill>
                  <a:srgbClr val="7F3F98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70" name="Group 156"/>
            <p:cNvGrpSpPr>
              <a:grpSpLocks/>
            </p:cNvGrpSpPr>
            <p:nvPr/>
          </p:nvGrpSpPr>
          <p:grpSpPr bwMode="auto">
            <a:xfrm>
              <a:off x="6897" y="1090"/>
              <a:ext cx="739" cy="912"/>
              <a:chOff x="6897" y="1090"/>
              <a:chExt cx="739" cy="912"/>
            </a:xfrm>
          </p:grpSpPr>
          <p:sp>
            <p:nvSpPr>
              <p:cNvPr id="183" name="Freeform 157"/>
              <p:cNvSpPr>
                <a:spLocks/>
              </p:cNvSpPr>
              <p:nvPr/>
            </p:nvSpPr>
            <p:spPr bwMode="auto">
              <a:xfrm>
                <a:off x="6897" y="1090"/>
                <a:ext cx="739" cy="912"/>
              </a:xfrm>
              <a:custGeom>
                <a:avLst/>
                <a:gdLst>
                  <a:gd name="T0" fmla="+- 0 7636 6897"/>
                  <a:gd name="T1" fmla="*/ T0 w 739"/>
                  <a:gd name="T2" fmla="+- 0 2001 1090"/>
                  <a:gd name="T3" fmla="*/ 2001 h 912"/>
                  <a:gd name="T4" fmla="+- 0 6897 6897"/>
                  <a:gd name="T5" fmla="*/ T4 w 739"/>
                  <a:gd name="T6" fmla="+- 0 1090 1090"/>
                  <a:gd name="T7" fmla="*/ 1090 h 91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</a:cxnLst>
                <a:rect l="0" t="0" r="r" b="b"/>
                <a:pathLst>
                  <a:path w="739" h="912">
                    <a:moveTo>
                      <a:pt x="739" y="911"/>
                    </a:moveTo>
                    <a:lnTo>
                      <a:pt x="0" y="0"/>
                    </a:lnTo>
                  </a:path>
                </a:pathLst>
              </a:custGeom>
              <a:noFill/>
              <a:ln w="22187">
                <a:solidFill>
                  <a:srgbClr val="7F3F98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71" name="Group 154"/>
            <p:cNvGrpSpPr>
              <a:grpSpLocks/>
            </p:cNvGrpSpPr>
            <p:nvPr/>
          </p:nvGrpSpPr>
          <p:grpSpPr bwMode="auto">
            <a:xfrm>
              <a:off x="2414" y="3427"/>
              <a:ext cx="105" cy="105"/>
              <a:chOff x="2414" y="3427"/>
              <a:chExt cx="105" cy="105"/>
            </a:xfrm>
          </p:grpSpPr>
          <p:sp>
            <p:nvSpPr>
              <p:cNvPr id="182" name="Freeform 155"/>
              <p:cNvSpPr>
                <a:spLocks/>
              </p:cNvSpPr>
              <p:nvPr/>
            </p:nvSpPr>
            <p:spPr bwMode="auto">
              <a:xfrm>
                <a:off x="2414" y="3427"/>
                <a:ext cx="105" cy="105"/>
              </a:xfrm>
              <a:custGeom>
                <a:avLst/>
                <a:gdLst>
                  <a:gd name="T0" fmla="+- 0 2414 2414"/>
                  <a:gd name="T1" fmla="*/ T0 w 105"/>
                  <a:gd name="T2" fmla="+- 0 3532 3427"/>
                  <a:gd name="T3" fmla="*/ 3532 h 105"/>
                  <a:gd name="T4" fmla="+- 0 2519 2414"/>
                  <a:gd name="T5" fmla="*/ T4 w 105"/>
                  <a:gd name="T6" fmla="+- 0 3532 3427"/>
                  <a:gd name="T7" fmla="*/ 3532 h 105"/>
                  <a:gd name="T8" fmla="+- 0 2519 2414"/>
                  <a:gd name="T9" fmla="*/ T8 w 105"/>
                  <a:gd name="T10" fmla="+- 0 3427 3427"/>
                  <a:gd name="T11" fmla="*/ 3427 h 105"/>
                  <a:gd name="T12" fmla="+- 0 2414 2414"/>
                  <a:gd name="T13" fmla="*/ T12 w 105"/>
                  <a:gd name="T14" fmla="+- 0 3427 3427"/>
                  <a:gd name="T15" fmla="*/ 3427 h 105"/>
                  <a:gd name="T16" fmla="+- 0 2414 2414"/>
                  <a:gd name="T17" fmla="*/ T16 w 105"/>
                  <a:gd name="T18" fmla="+- 0 3532 3427"/>
                  <a:gd name="T19" fmla="*/ 3532 h 10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05" h="105">
                    <a:moveTo>
                      <a:pt x="0" y="105"/>
                    </a:moveTo>
                    <a:lnTo>
                      <a:pt x="105" y="105"/>
                    </a:lnTo>
                    <a:lnTo>
                      <a:pt x="105" y="0"/>
                    </a:lnTo>
                    <a:lnTo>
                      <a:pt x="0" y="0"/>
                    </a:lnTo>
                    <a:lnTo>
                      <a:pt x="0" y="10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72" name="Group 152"/>
            <p:cNvGrpSpPr>
              <a:grpSpLocks/>
            </p:cNvGrpSpPr>
            <p:nvPr/>
          </p:nvGrpSpPr>
          <p:grpSpPr bwMode="auto">
            <a:xfrm>
              <a:off x="2414" y="3427"/>
              <a:ext cx="105" cy="105"/>
              <a:chOff x="2414" y="3427"/>
              <a:chExt cx="105" cy="105"/>
            </a:xfrm>
          </p:grpSpPr>
          <p:sp>
            <p:nvSpPr>
              <p:cNvPr id="181" name="Freeform 153"/>
              <p:cNvSpPr>
                <a:spLocks/>
              </p:cNvSpPr>
              <p:nvPr/>
            </p:nvSpPr>
            <p:spPr bwMode="auto">
              <a:xfrm>
                <a:off x="2414" y="3427"/>
                <a:ext cx="105" cy="105"/>
              </a:xfrm>
              <a:custGeom>
                <a:avLst/>
                <a:gdLst>
                  <a:gd name="T0" fmla="+- 0 2414 2414"/>
                  <a:gd name="T1" fmla="*/ T0 w 105"/>
                  <a:gd name="T2" fmla="+- 0 3532 3427"/>
                  <a:gd name="T3" fmla="*/ 3532 h 105"/>
                  <a:gd name="T4" fmla="+- 0 2519 2414"/>
                  <a:gd name="T5" fmla="*/ T4 w 105"/>
                  <a:gd name="T6" fmla="+- 0 3532 3427"/>
                  <a:gd name="T7" fmla="*/ 3532 h 105"/>
                  <a:gd name="T8" fmla="+- 0 2519 2414"/>
                  <a:gd name="T9" fmla="*/ T8 w 105"/>
                  <a:gd name="T10" fmla="+- 0 3427 3427"/>
                  <a:gd name="T11" fmla="*/ 3427 h 105"/>
                  <a:gd name="T12" fmla="+- 0 2414 2414"/>
                  <a:gd name="T13" fmla="*/ T12 w 105"/>
                  <a:gd name="T14" fmla="+- 0 3427 3427"/>
                  <a:gd name="T15" fmla="*/ 3427 h 105"/>
                  <a:gd name="T16" fmla="+- 0 2414 2414"/>
                  <a:gd name="T17" fmla="*/ T16 w 105"/>
                  <a:gd name="T18" fmla="+- 0 3532 3427"/>
                  <a:gd name="T19" fmla="*/ 3532 h 10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05" h="105">
                    <a:moveTo>
                      <a:pt x="0" y="105"/>
                    </a:moveTo>
                    <a:lnTo>
                      <a:pt x="105" y="105"/>
                    </a:lnTo>
                    <a:lnTo>
                      <a:pt x="105" y="0"/>
                    </a:lnTo>
                    <a:lnTo>
                      <a:pt x="0" y="0"/>
                    </a:lnTo>
                    <a:lnTo>
                      <a:pt x="0" y="105"/>
                    </a:lnTo>
                    <a:close/>
                  </a:path>
                </a:pathLst>
              </a:custGeom>
              <a:noFill/>
              <a:ln w="11087">
                <a:solidFill>
                  <a:srgbClr val="F7941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73" name="Group 150"/>
            <p:cNvGrpSpPr>
              <a:grpSpLocks/>
            </p:cNvGrpSpPr>
            <p:nvPr/>
          </p:nvGrpSpPr>
          <p:grpSpPr bwMode="auto">
            <a:xfrm>
              <a:off x="3152" y="3365"/>
              <a:ext cx="105" cy="105"/>
              <a:chOff x="3152" y="3365"/>
              <a:chExt cx="105" cy="105"/>
            </a:xfrm>
          </p:grpSpPr>
          <p:sp>
            <p:nvSpPr>
              <p:cNvPr id="180" name="Freeform 151"/>
              <p:cNvSpPr>
                <a:spLocks/>
              </p:cNvSpPr>
              <p:nvPr/>
            </p:nvSpPr>
            <p:spPr bwMode="auto">
              <a:xfrm>
                <a:off x="3152" y="3365"/>
                <a:ext cx="105" cy="105"/>
              </a:xfrm>
              <a:custGeom>
                <a:avLst/>
                <a:gdLst>
                  <a:gd name="T0" fmla="+- 0 3152 3152"/>
                  <a:gd name="T1" fmla="*/ T0 w 105"/>
                  <a:gd name="T2" fmla="+- 0 3470 3365"/>
                  <a:gd name="T3" fmla="*/ 3470 h 105"/>
                  <a:gd name="T4" fmla="+- 0 3257 3152"/>
                  <a:gd name="T5" fmla="*/ T4 w 105"/>
                  <a:gd name="T6" fmla="+- 0 3470 3365"/>
                  <a:gd name="T7" fmla="*/ 3470 h 105"/>
                  <a:gd name="T8" fmla="+- 0 3257 3152"/>
                  <a:gd name="T9" fmla="*/ T8 w 105"/>
                  <a:gd name="T10" fmla="+- 0 3365 3365"/>
                  <a:gd name="T11" fmla="*/ 3365 h 105"/>
                  <a:gd name="T12" fmla="+- 0 3152 3152"/>
                  <a:gd name="T13" fmla="*/ T12 w 105"/>
                  <a:gd name="T14" fmla="+- 0 3365 3365"/>
                  <a:gd name="T15" fmla="*/ 3365 h 105"/>
                  <a:gd name="T16" fmla="+- 0 3152 3152"/>
                  <a:gd name="T17" fmla="*/ T16 w 105"/>
                  <a:gd name="T18" fmla="+- 0 3470 3365"/>
                  <a:gd name="T19" fmla="*/ 3470 h 10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05" h="105">
                    <a:moveTo>
                      <a:pt x="0" y="105"/>
                    </a:moveTo>
                    <a:lnTo>
                      <a:pt x="105" y="105"/>
                    </a:lnTo>
                    <a:lnTo>
                      <a:pt x="105" y="0"/>
                    </a:lnTo>
                    <a:lnTo>
                      <a:pt x="0" y="0"/>
                    </a:lnTo>
                    <a:lnTo>
                      <a:pt x="0" y="10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74" name="Group 148"/>
            <p:cNvGrpSpPr>
              <a:grpSpLocks/>
            </p:cNvGrpSpPr>
            <p:nvPr/>
          </p:nvGrpSpPr>
          <p:grpSpPr bwMode="auto">
            <a:xfrm>
              <a:off x="3152" y="3365"/>
              <a:ext cx="105" cy="105"/>
              <a:chOff x="3152" y="3365"/>
              <a:chExt cx="105" cy="105"/>
            </a:xfrm>
          </p:grpSpPr>
          <p:sp>
            <p:nvSpPr>
              <p:cNvPr id="179" name="Freeform 149"/>
              <p:cNvSpPr>
                <a:spLocks/>
              </p:cNvSpPr>
              <p:nvPr/>
            </p:nvSpPr>
            <p:spPr bwMode="auto">
              <a:xfrm>
                <a:off x="3152" y="3365"/>
                <a:ext cx="105" cy="105"/>
              </a:xfrm>
              <a:custGeom>
                <a:avLst/>
                <a:gdLst>
                  <a:gd name="T0" fmla="+- 0 3152 3152"/>
                  <a:gd name="T1" fmla="*/ T0 w 105"/>
                  <a:gd name="T2" fmla="+- 0 3470 3365"/>
                  <a:gd name="T3" fmla="*/ 3470 h 105"/>
                  <a:gd name="T4" fmla="+- 0 3257 3152"/>
                  <a:gd name="T5" fmla="*/ T4 w 105"/>
                  <a:gd name="T6" fmla="+- 0 3470 3365"/>
                  <a:gd name="T7" fmla="*/ 3470 h 105"/>
                  <a:gd name="T8" fmla="+- 0 3257 3152"/>
                  <a:gd name="T9" fmla="*/ T8 w 105"/>
                  <a:gd name="T10" fmla="+- 0 3365 3365"/>
                  <a:gd name="T11" fmla="*/ 3365 h 105"/>
                  <a:gd name="T12" fmla="+- 0 3152 3152"/>
                  <a:gd name="T13" fmla="*/ T12 w 105"/>
                  <a:gd name="T14" fmla="+- 0 3365 3365"/>
                  <a:gd name="T15" fmla="*/ 3365 h 105"/>
                  <a:gd name="T16" fmla="+- 0 3152 3152"/>
                  <a:gd name="T17" fmla="*/ T16 w 105"/>
                  <a:gd name="T18" fmla="+- 0 3470 3365"/>
                  <a:gd name="T19" fmla="*/ 3470 h 10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05" h="105">
                    <a:moveTo>
                      <a:pt x="0" y="105"/>
                    </a:moveTo>
                    <a:lnTo>
                      <a:pt x="105" y="105"/>
                    </a:lnTo>
                    <a:lnTo>
                      <a:pt x="105" y="0"/>
                    </a:lnTo>
                    <a:lnTo>
                      <a:pt x="0" y="0"/>
                    </a:lnTo>
                    <a:lnTo>
                      <a:pt x="0" y="105"/>
                    </a:lnTo>
                    <a:close/>
                  </a:path>
                </a:pathLst>
              </a:custGeom>
              <a:noFill/>
              <a:ln w="11087">
                <a:solidFill>
                  <a:srgbClr val="F7941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75" name="Group 146"/>
            <p:cNvGrpSpPr>
              <a:grpSpLocks/>
            </p:cNvGrpSpPr>
            <p:nvPr/>
          </p:nvGrpSpPr>
          <p:grpSpPr bwMode="auto">
            <a:xfrm>
              <a:off x="3891" y="2591"/>
              <a:ext cx="105" cy="105"/>
              <a:chOff x="3891" y="2591"/>
              <a:chExt cx="105" cy="105"/>
            </a:xfrm>
          </p:grpSpPr>
          <p:sp>
            <p:nvSpPr>
              <p:cNvPr id="178" name="Freeform 147"/>
              <p:cNvSpPr>
                <a:spLocks/>
              </p:cNvSpPr>
              <p:nvPr/>
            </p:nvSpPr>
            <p:spPr bwMode="auto">
              <a:xfrm>
                <a:off x="3891" y="2591"/>
                <a:ext cx="105" cy="105"/>
              </a:xfrm>
              <a:custGeom>
                <a:avLst/>
                <a:gdLst>
                  <a:gd name="T0" fmla="+- 0 3891 3891"/>
                  <a:gd name="T1" fmla="*/ T0 w 105"/>
                  <a:gd name="T2" fmla="+- 0 2695 2591"/>
                  <a:gd name="T3" fmla="*/ 2695 h 105"/>
                  <a:gd name="T4" fmla="+- 0 3996 3891"/>
                  <a:gd name="T5" fmla="*/ T4 w 105"/>
                  <a:gd name="T6" fmla="+- 0 2695 2591"/>
                  <a:gd name="T7" fmla="*/ 2695 h 105"/>
                  <a:gd name="T8" fmla="+- 0 3996 3891"/>
                  <a:gd name="T9" fmla="*/ T8 w 105"/>
                  <a:gd name="T10" fmla="+- 0 2591 2591"/>
                  <a:gd name="T11" fmla="*/ 2591 h 105"/>
                  <a:gd name="T12" fmla="+- 0 3891 3891"/>
                  <a:gd name="T13" fmla="*/ T12 w 105"/>
                  <a:gd name="T14" fmla="+- 0 2591 2591"/>
                  <a:gd name="T15" fmla="*/ 2591 h 105"/>
                  <a:gd name="T16" fmla="+- 0 3891 3891"/>
                  <a:gd name="T17" fmla="*/ T16 w 105"/>
                  <a:gd name="T18" fmla="+- 0 2695 2591"/>
                  <a:gd name="T19" fmla="*/ 2695 h 10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05" h="105">
                    <a:moveTo>
                      <a:pt x="0" y="104"/>
                    </a:moveTo>
                    <a:lnTo>
                      <a:pt x="105" y="104"/>
                    </a:lnTo>
                    <a:lnTo>
                      <a:pt x="105" y="0"/>
                    </a:lnTo>
                    <a:lnTo>
                      <a:pt x="0" y="0"/>
                    </a:lnTo>
                    <a:lnTo>
                      <a:pt x="0" y="10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76" name="Group 144"/>
            <p:cNvGrpSpPr>
              <a:grpSpLocks/>
            </p:cNvGrpSpPr>
            <p:nvPr/>
          </p:nvGrpSpPr>
          <p:grpSpPr bwMode="auto">
            <a:xfrm>
              <a:off x="3891" y="2591"/>
              <a:ext cx="105" cy="105"/>
              <a:chOff x="3891" y="2591"/>
              <a:chExt cx="105" cy="105"/>
            </a:xfrm>
          </p:grpSpPr>
          <p:sp>
            <p:nvSpPr>
              <p:cNvPr id="177" name="Freeform 145"/>
              <p:cNvSpPr>
                <a:spLocks/>
              </p:cNvSpPr>
              <p:nvPr/>
            </p:nvSpPr>
            <p:spPr bwMode="auto">
              <a:xfrm>
                <a:off x="3891" y="2591"/>
                <a:ext cx="105" cy="105"/>
              </a:xfrm>
              <a:custGeom>
                <a:avLst/>
                <a:gdLst>
                  <a:gd name="T0" fmla="+- 0 3891 3891"/>
                  <a:gd name="T1" fmla="*/ T0 w 105"/>
                  <a:gd name="T2" fmla="+- 0 2695 2591"/>
                  <a:gd name="T3" fmla="*/ 2695 h 105"/>
                  <a:gd name="T4" fmla="+- 0 3996 3891"/>
                  <a:gd name="T5" fmla="*/ T4 w 105"/>
                  <a:gd name="T6" fmla="+- 0 2695 2591"/>
                  <a:gd name="T7" fmla="*/ 2695 h 105"/>
                  <a:gd name="T8" fmla="+- 0 3996 3891"/>
                  <a:gd name="T9" fmla="*/ T8 w 105"/>
                  <a:gd name="T10" fmla="+- 0 2591 2591"/>
                  <a:gd name="T11" fmla="*/ 2591 h 105"/>
                  <a:gd name="T12" fmla="+- 0 3891 3891"/>
                  <a:gd name="T13" fmla="*/ T12 w 105"/>
                  <a:gd name="T14" fmla="+- 0 2591 2591"/>
                  <a:gd name="T15" fmla="*/ 2591 h 105"/>
                  <a:gd name="T16" fmla="+- 0 3891 3891"/>
                  <a:gd name="T17" fmla="*/ T16 w 105"/>
                  <a:gd name="T18" fmla="+- 0 2695 2591"/>
                  <a:gd name="T19" fmla="*/ 2695 h 10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05" h="105">
                    <a:moveTo>
                      <a:pt x="0" y="104"/>
                    </a:moveTo>
                    <a:lnTo>
                      <a:pt x="105" y="104"/>
                    </a:lnTo>
                    <a:lnTo>
                      <a:pt x="105" y="0"/>
                    </a:lnTo>
                    <a:lnTo>
                      <a:pt x="0" y="0"/>
                    </a:lnTo>
                    <a:lnTo>
                      <a:pt x="0" y="104"/>
                    </a:lnTo>
                    <a:close/>
                  </a:path>
                </a:pathLst>
              </a:custGeom>
              <a:noFill/>
              <a:ln w="11087">
                <a:solidFill>
                  <a:srgbClr val="F7941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77" name="Group 142"/>
            <p:cNvGrpSpPr>
              <a:grpSpLocks/>
            </p:cNvGrpSpPr>
            <p:nvPr/>
          </p:nvGrpSpPr>
          <p:grpSpPr bwMode="auto">
            <a:xfrm>
              <a:off x="4629" y="2524"/>
              <a:ext cx="105" cy="105"/>
              <a:chOff x="4629" y="2524"/>
              <a:chExt cx="105" cy="105"/>
            </a:xfrm>
          </p:grpSpPr>
          <p:sp>
            <p:nvSpPr>
              <p:cNvPr id="176" name="Freeform 143"/>
              <p:cNvSpPr>
                <a:spLocks/>
              </p:cNvSpPr>
              <p:nvPr/>
            </p:nvSpPr>
            <p:spPr bwMode="auto">
              <a:xfrm>
                <a:off x="4629" y="2524"/>
                <a:ext cx="105" cy="105"/>
              </a:xfrm>
              <a:custGeom>
                <a:avLst/>
                <a:gdLst>
                  <a:gd name="T0" fmla="+- 0 4629 4629"/>
                  <a:gd name="T1" fmla="*/ T0 w 105"/>
                  <a:gd name="T2" fmla="+- 0 2629 2524"/>
                  <a:gd name="T3" fmla="*/ 2629 h 105"/>
                  <a:gd name="T4" fmla="+- 0 4734 4629"/>
                  <a:gd name="T5" fmla="*/ T4 w 105"/>
                  <a:gd name="T6" fmla="+- 0 2629 2524"/>
                  <a:gd name="T7" fmla="*/ 2629 h 105"/>
                  <a:gd name="T8" fmla="+- 0 4734 4629"/>
                  <a:gd name="T9" fmla="*/ T8 w 105"/>
                  <a:gd name="T10" fmla="+- 0 2524 2524"/>
                  <a:gd name="T11" fmla="*/ 2524 h 105"/>
                  <a:gd name="T12" fmla="+- 0 4629 4629"/>
                  <a:gd name="T13" fmla="*/ T12 w 105"/>
                  <a:gd name="T14" fmla="+- 0 2524 2524"/>
                  <a:gd name="T15" fmla="*/ 2524 h 105"/>
                  <a:gd name="T16" fmla="+- 0 4629 4629"/>
                  <a:gd name="T17" fmla="*/ T16 w 105"/>
                  <a:gd name="T18" fmla="+- 0 2629 2524"/>
                  <a:gd name="T19" fmla="*/ 2629 h 10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05" h="105">
                    <a:moveTo>
                      <a:pt x="0" y="105"/>
                    </a:moveTo>
                    <a:lnTo>
                      <a:pt x="105" y="105"/>
                    </a:lnTo>
                    <a:lnTo>
                      <a:pt x="105" y="0"/>
                    </a:lnTo>
                    <a:lnTo>
                      <a:pt x="0" y="0"/>
                    </a:lnTo>
                    <a:lnTo>
                      <a:pt x="0" y="10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78" name="Group 140"/>
            <p:cNvGrpSpPr>
              <a:grpSpLocks/>
            </p:cNvGrpSpPr>
            <p:nvPr/>
          </p:nvGrpSpPr>
          <p:grpSpPr bwMode="auto">
            <a:xfrm>
              <a:off x="4629" y="2524"/>
              <a:ext cx="105" cy="105"/>
              <a:chOff x="4629" y="2524"/>
              <a:chExt cx="105" cy="105"/>
            </a:xfrm>
          </p:grpSpPr>
          <p:sp>
            <p:nvSpPr>
              <p:cNvPr id="175" name="Freeform 141"/>
              <p:cNvSpPr>
                <a:spLocks/>
              </p:cNvSpPr>
              <p:nvPr/>
            </p:nvSpPr>
            <p:spPr bwMode="auto">
              <a:xfrm>
                <a:off x="4629" y="2524"/>
                <a:ext cx="105" cy="105"/>
              </a:xfrm>
              <a:custGeom>
                <a:avLst/>
                <a:gdLst>
                  <a:gd name="T0" fmla="+- 0 4629 4629"/>
                  <a:gd name="T1" fmla="*/ T0 w 105"/>
                  <a:gd name="T2" fmla="+- 0 2629 2524"/>
                  <a:gd name="T3" fmla="*/ 2629 h 105"/>
                  <a:gd name="T4" fmla="+- 0 4734 4629"/>
                  <a:gd name="T5" fmla="*/ T4 w 105"/>
                  <a:gd name="T6" fmla="+- 0 2629 2524"/>
                  <a:gd name="T7" fmla="*/ 2629 h 105"/>
                  <a:gd name="T8" fmla="+- 0 4734 4629"/>
                  <a:gd name="T9" fmla="*/ T8 w 105"/>
                  <a:gd name="T10" fmla="+- 0 2524 2524"/>
                  <a:gd name="T11" fmla="*/ 2524 h 105"/>
                  <a:gd name="T12" fmla="+- 0 4629 4629"/>
                  <a:gd name="T13" fmla="*/ T12 w 105"/>
                  <a:gd name="T14" fmla="+- 0 2524 2524"/>
                  <a:gd name="T15" fmla="*/ 2524 h 105"/>
                  <a:gd name="T16" fmla="+- 0 4629 4629"/>
                  <a:gd name="T17" fmla="*/ T16 w 105"/>
                  <a:gd name="T18" fmla="+- 0 2629 2524"/>
                  <a:gd name="T19" fmla="*/ 2629 h 10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05" h="105">
                    <a:moveTo>
                      <a:pt x="0" y="105"/>
                    </a:moveTo>
                    <a:lnTo>
                      <a:pt x="105" y="105"/>
                    </a:lnTo>
                    <a:lnTo>
                      <a:pt x="105" y="0"/>
                    </a:lnTo>
                    <a:lnTo>
                      <a:pt x="0" y="0"/>
                    </a:lnTo>
                    <a:lnTo>
                      <a:pt x="0" y="105"/>
                    </a:lnTo>
                    <a:close/>
                  </a:path>
                </a:pathLst>
              </a:custGeom>
              <a:noFill/>
              <a:ln w="11087">
                <a:solidFill>
                  <a:srgbClr val="F7941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79" name="Group 138"/>
            <p:cNvGrpSpPr>
              <a:grpSpLocks/>
            </p:cNvGrpSpPr>
            <p:nvPr/>
          </p:nvGrpSpPr>
          <p:grpSpPr bwMode="auto">
            <a:xfrm>
              <a:off x="5368" y="2658"/>
              <a:ext cx="105" cy="105"/>
              <a:chOff x="5368" y="2658"/>
              <a:chExt cx="105" cy="105"/>
            </a:xfrm>
          </p:grpSpPr>
          <p:sp>
            <p:nvSpPr>
              <p:cNvPr id="174" name="Freeform 139"/>
              <p:cNvSpPr>
                <a:spLocks/>
              </p:cNvSpPr>
              <p:nvPr/>
            </p:nvSpPr>
            <p:spPr bwMode="auto">
              <a:xfrm>
                <a:off x="5368" y="2658"/>
                <a:ext cx="105" cy="105"/>
              </a:xfrm>
              <a:custGeom>
                <a:avLst/>
                <a:gdLst>
                  <a:gd name="T0" fmla="+- 0 5368 5368"/>
                  <a:gd name="T1" fmla="*/ T0 w 105"/>
                  <a:gd name="T2" fmla="+- 0 2763 2658"/>
                  <a:gd name="T3" fmla="*/ 2763 h 105"/>
                  <a:gd name="T4" fmla="+- 0 5473 5368"/>
                  <a:gd name="T5" fmla="*/ T4 w 105"/>
                  <a:gd name="T6" fmla="+- 0 2763 2658"/>
                  <a:gd name="T7" fmla="*/ 2763 h 105"/>
                  <a:gd name="T8" fmla="+- 0 5473 5368"/>
                  <a:gd name="T9" fmla="*/ T8 w 105"/>
                  <a:gd name="T10" fmla="+- 0 2658 2658"/>
                  <a:gd name="T11" fmla="*/ 2658 h 105"/>
                  <a:gd name="T12" fmla="+- 0 5368 5368"/>
                  <a:gd name="T13" fmla="*/ T12 w 105"/>
                  <a:gd name="T14" fmla="+- 0 2658 2658"/>
                  <a:gd name="T15" fmla="*/ 2658 h 105"/>
                  <a:gd name="T16" fmla="+- 0 5368 5368"/>
                  <a:gd name="T17" fmla="*/ T16 w 105"/>
                  <a:gd name="T18" fmla="+- 0 2763 2658"/>
                  <a:gd name="T19" fmla="*/ 2763 h 10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05" h="105">
                    <a:moveTo>
                      <a:pt x="0" y="105"/>
                    </a:moveTo>
                    <a:lnTo>
                      <a:pt x="105" y="105"/>
                    </a:lnTo>
                    <a:lnTo>
                      <a:pt x="105" y="0"/>
                    </a:lnTo>
                    <a:lnTo>
                      <a:pt x="0" y="0"/>
                    </a:lnTo>
                    <a:lnTo>
                      <a:pt x="0" y="10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80" name="Group 136"/>
            <p:cNvGrpSpPr>
              <a:grpSpLocks/>
            </p:cNvGrpSpPr>
            <p:nvPr/>
          </p:nvGrpSpPr>
          <p:grpSpPr bwMode="auto">
            <a:xfrm>
              <a:off x="5368" y="2658"/>
              <a:ext cx="105" cy="105"/>
              <a:chOff x="5368" y="2658"/>
              <a:chExt cx="105" cy="105"/>
            </a:xfrm>
          </p:grpSpPr>
          <p:sp>
            <p:nvSpPr>
              <p:cNvPr id="173" name="Freeform 137"/>
              <p:cNvSpPr>
                <a:spLocks/>
              </p:cNvSpPr>
              <p:nvPr/>
            </p:nvSpPr>
            <p:spPr bwMode="auto">
              <a:xfrm>
                <a:off x="5368" y="2658"/>
                <a:ext cx="105" cy="105"/>
              </a:xfrm>
              <a:custGeom>
                <a:avLst/>
                <a:gdLst>
                  <a:gd name="T0" fmla="+- 0 5368 5368"/>
                  <a:gd name="T1" fmla="*/ T0 w 105"/>
                  <a:gd name="T2" fmla="+- 0 2763 2658"/>
                  <a:gd name="T3" fmla="*/ 2763 h 105"/>
                  <a:gd name="T4" fmla="+- 0 5473 5368"/>
                  <a:gd name="T5" fmla="*/ T4 w 105"/>
                  <a:gd name="T6" fmla="+- 0 2763 2658"/>
                  <a:gd name="T7" fmla="*/ 2763 h 105"/>
                  <a:gd name="T8" fmla="+- 0 5473 5368"/>
                  <a:gd name="T9" fmla="*/ T8 w 105"/>
                  <a:gd name="T10" fmla="+- 0 2658 2658"/>
                  <a:gd name="T11" fmla="*/ 2658 h 105"/>
                  <a:gd name="T12" fmla="+- 0 5368 5368"/>
                  <a:gd name="T13" fmla="*/ T12 w 105"/>
                  <a:gd name="T14" fmla="+- 0 2658 2658"/>
                  <a:gd name="T15" fmla="*/ 2658 h 105"/>
                  <a:gd name="T16" fmla="+- 0 5368 5368"/>
                  <a:gd name="T17" fmla="*/ T16 w 105"/>
                  <a:gd name="T18" fmla="+- 0 2763 2658"/>
                  <a:gd name="T19" fmla="*/ 2763 h 10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05" h="105">
                    <a:moveTo>
                      <a:pt x="0" y="105"/>
                    </a:moveTo>
                    <a:lnTo>
                      <a:pt x="105" y="105"/>
                    </a:lnTo>
                    <a:lnTo>
                      <a:pt x="105" y="0"/>
                    </a:lnTo>
                    <a:lnTo>
                      <a:pt x="0" y="0"/>
                    </a:lnTo>
                    <a:lnTo>
                      <a:pt x="0" y="105"/>
                    </a:lnTo>
                    <a:close/>
                  </a:path>
                </a:pathLst>
              </a:custGeom>
              <a:noFill/>
              <a:ln w="11087">
                <a:solidFill>
                  <a:srgbClr val="F7941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81" name="Group 134"/>
            <p:cNvGrpSpPr>
              <a:grpSpLocks/>
            </p:cNvGrpSpPr>
            <p:nvPr/>
          </p:nvGrpSpPr>
          <p:grpSpPr bwMode="auto">
            <a:xfrm>
              <a:off x="6106" y="2738"/>
              <a:ext cx="105" cy="105"/>
              <a:chOff x="6106" y="2738"/>
              <a:chExt cx="105" cy="105"/>
            </a:xfrm>
          </p:grpSpPr>
          <p:sp>
            <p:nvSpPr>
              <p:cNvPr id="172" name="Freeform 135"/>
              <p:cNvSpPr>
                <a:spLocks/>
              </p:cNvSpPr>
              <p:nvPr/>
            </p:nvSpPr>
            <p:spPr bwMode="auto">
              <a:xfrm>
                <a:off x="6106" y="2738"/>
                <a:ext cx="105" cy="105"/>
              </a:xfrm>
              <a:custGeom>
                <a:avLst/>
                <a:gdLst>
                  <a:gd name="T0" fmla="+- 0 6106 6106"/>
                  <a:gd name="T1" fmla="*/ T0 w 105"/>
                  <a:gd name="T2" fmla="+- 0 2843 2738"/>
                  <a:gd name="T3" fmla="*/ 2843 h 105"/>
                  <a:gd name="T4" fmla="+- 0 6211 6106"/>
                  <a:gd name="T5" fmla="*/ T4 w 105"/>
                  <a:gd name="T6" fmla="+- 0 2843 2738"/>
                  <a:gd name="T7" fmla="*/ 2843 h 105"/>
                  <a:gd name="T8" fmla="+- 0 6211 6106"/>
                  <a:gd name="T9" fmla="*/ T8 w 105"/>
                  <a:gd name="T10" fmla="+- 0 2738 2738"/>
                  <a:gd name="T11" fmla="*/ 2738 h 105"/>
                  <a:gd name="T12" fmla="+- 0 6106 6106"/>
                  <a:gd name="T13" fmla="*/ T12 w 105"/>
                  <a:gd name="T14" fmla="+- 0 2738 2738"/>
                  <a:gd name="T15" fmla="*/ 2738 h 105"/>
                  <a:gd name="T16" fmla="+- 0 6106 6106"/>
                  <a:gd name="T17" fmla="*/ T16 w 105"/>
                  <a:gd name="T18" fmla="+- 0 2843 2738"/>
                  <a:gd name="T19" fmla="*/ 2843 h 10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05" h="105">
                    <a:moveTo>
                      <a:pt x="0" y="105"/>
                    </a:moveTo>
                    <a:lnTo>
                      <a:pt x="105" y="105"/>
                    </a:lnTo>
                    <a:lnTo>
                      <a:pt x="105" y="0"/>
                    </a:lnTo>
                    <a:lnTo>
                      <a:pt x="0" y="0"/>
                    </a:lnTo>
                    <a:lnTo>
                      <a:pt x="0" y="10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82" name="Group 132"/>
            <p:cNvGrpSpPr>
              <a:grpSpLocks/>
            </p:cNvGrpSpPr>
            <p:nvPr/>
          </p:nvGrpSpPr>
          <p:grpSpPr bwMode="auto">
            <a:xfrm>
              <a:off x="6106" y="2738"/>
              <a:ext cx="105" cy="105"/>
              <a:chOff x="6106" y="2738"/>
              <a:chExt cx="105" cy="105"/>
            </a:xfrm>
          </p:grpSpPr>
          <p:sp>
            <p:nvSpPr>
              <p:cNvPr id="171" name="Freeform 133"/>
              <p:cNvSpPr>
                <a:spLocks/>
              </p:cNvSpPr>
              <p:nvPr/>
            </p:nvSpPr>
            <p:spPr bwMode="auto">
              <a:xfrm>
                <a:off x="6106" y="2738"/>
                <a:ext cx="105" cy="105"/>
              </a:xfrm>
              <a:custGeom>
                <a:avLst/>
                <a:gdLst>
                  <a:gd name="T0" fmla="+- 0 6106 6106"/>
                  <a:gd name="T1" fmla="*/ T0 w 105"/>
                  <a:gd name="T2" fmla="+- 0 2843 2738"/>
                  <a:gd name="T3" fmla="*/ 2843 h 105"/>
                  <a:gd name="T4" fmla="+- 0 6211 6106"/>
                  <a:gd name="T5" fmla="*/ T4 w 105"/>
                  <a:gd name="T6" fmla="+- 0 2843 2738"/>
                  <a:gd name="T7" fmla="*/ 2843 h 105"/>
                  <a:gd name="T8" fmla="+- 0 6211 6106"/>
                  <a:gd name="T9" fmla="*/ T8 w 105"/>
                  <a:gd name="T10" fmla="+- 0 2738 2738"/>
                  <a:gd name="T11" fmla="*/ 2738 h 105"/>
                  <a:gd name="T12" fmla="+- 0 6106 6106"/>
                  <a:gd name="T13" fmla="*/ T12 w 105"/>
                  <a:gd name="T14" fmla="+- 0 2738 2738"/>
                  <a:gd name="T15" fmla="*/ 2738 h 105"/>
                  <a:gd name="T16" fmla="+- 0 6106 6106"/>
                  <a:gd name="T17" fmla="*/ T16 w 105"/>
                  <a:gd name="T18" fmla="+- 0 2843 2738"/>
                  <a:gd name="T19" fmla="*/ 2843 h 10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05" h="105">
                    <a:moveTo>
                      <a:pt x="0" y="105"/>
                    </a:moveTo>
                    <a:lnTo>
                      <a:pt x="105" y="105"/>
                    </a:lnTo>
                    <a:lnTo>
                      <a:pt x="105" y="0"/>
                    </a:lnTo>
                    <a:lnTo>
                      <a:pt x="0" y="0"/>
                    </a:lnTo>
                    <a:lnTo>
                      <a:pt x="0" y="105"/>
                    </a:lnTo>
                    <a:close/>
                  </a:path>
                </a:pathLst>
              </a:custGeom>
              <a:noFill/>
              <a:ln w="11087">
                <a:solidFill>
                  <a:srgbClr val="F7941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83" name="Group 130"/>
            <p:cNvGrpSpPr>
              <a:grpSpLocks/>
            </p:cNvGrpSpPr>
            <p:nvPr/>
          </p:nvGrpSpPr>
          <p:grpSpPr bwMode="auto">
            <a:xfrm>
              <a:off x="6845" y="2948"/>
              <a:ext cx="105" cy="105"/>
              <a:chOff x="6845" y="2948"/>
              <a:chExt cx="105" cy="105"/>
            </a:xfrm>
          </p:grpSpPr>
          <p:sp>
            <p:nvSpPr>
              <p:cNvPr id="170" name="Freeform 131"/>
              <p:cNvSpPr>
                <a:spLocks/>
              </p:cNvSpPr>
              <p:nvPr/>
            </p:nvSpPr>
            <p:spPr bwMode="auto">
              <a:xfrm>
                <a:off x="6845" y="2948"/>
                <a:ext cx="105" cy="105"/>
              </a:xfrm>
              <a:custGeom>
                <a:avLst/>
                <a:gdLst>
                  <a:gd name="T0" fmla="+- 0 6845 6845"/>
                  <a:gd name="T1" fmla="*/ T0 w 105"/>
                  <a:gd name="T2" fmla="+- 0 3052 2948"/>
                  <a:gd name="T3" fmla="*/ 3052 h 105"/>
                  <a:gd name="T4" fmla="+- 0 6950 6845"/>
                  <a:gd name="T5" fmla="*/ T4 w 105"/>
                  <a:gd name="T6" fmla="+- 0 3052 2948"/>
                  <a:gd name="T7" fmla="*/ 3052 h 105"/>
                  <a:gd name="T8" fmla="+- 0 6950 6845"/>
                  <a:gd name="T9" fmla="*/ T8 w 105"/>
                  <a:gd name="T10" fmla="+- 0 2948 2948"/>
                  <a:gd name="T11" fmla="*/ 2948 h 105"/>
                  <a:gd name="T12" fmla="+- 0 6845 6845"/>
                  <a:gd name="T13" fmla="*/ T12 w 105"/>
                  <a:gd name="T14" fmla="+- 0 2948 2948"/>
                  <a:gd name="T15" fmla="*/ 2948 h 105"/>
                  <a:gd name="T16" fmla="+- 0 6845 6845"/>
                  <a:gd name="T17" fmla="*/ T16 w 105"/>
                  <a:gd name="T18" fmla="+- 0 3052 2948"/>
                  <a:gd name="T19" fmla="*/ 3052 h 10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05" h="105">
                    <a:moveTo>
                      <a:pt x="0" y="104"/>
                    </a:moveTo>
                    <a:lnTo>
                      <a:pt x="105" y="104"/>
                    </a:lnTo>
                    <a:lnTo>
                      <a:pt x="105" y="0"/>
                    </a:lnTo>
                    <a:lnTo>
                      <a:pt x="0" y="0"/>
                    </a:lnTo>
                    <a:lnTo>
                      <a:pt x="0" y="10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84" name="Group 128"/>
            <p:cNvGrpSpPr>
              <a:grpSpLocks/>
            </p:cNvGrpSpPr>
            <p:nvPr/>
          </p:nvGrpSpPr>
          <p:grpSpPr bwMode="auto">
            <a:xfrm>
              <a:off x="6845" y="2948"/>
              <a:ext cx="105" cy="105"/>
              <a:chOff x="6845" y="2948"/>
              <a:chExt cx="105" cy="105"/>
            </a:xfrm>
          </p:grpSpPr>
          <p:sp>
            <p:nvSpPr>
              <p:cNvPr id="169" name="Freeform 129"/>
              <p:cNvSpPr>
                <a:spLocks/>
              </p:cNvSpPr>
              <p:nvPr/>
            </p:nvSpPr>
            <p:spPr bwMode="auto">
              <a:xfrm>
                <a:off x="6845" y="2948"/>
                <a:ext cx="105" cy="105"/>
              </a:xfrm>
              <a:custGeom>
                <a:avLst/>
                <a:gdLst>
                  <a:gd name="T0" fmla="+- 0 6845 6845"/>
                  <a:gd name="T1" fmla="*/ T0 w 105"/>
                  <a:gd name="T2" fmla="+- 0 3052 2948"/>
                  <a:gd name="T3" fmla="*/ 3052 h 105"/>
                  <a:gd name="T4" fmla="+- 0 6950 6845"/>
                  <a:gd name="T5" fmla="*/ T4 w 105"/>
                  <a:gd name="T6" fmla="+- 0 3052 2948"/>
                  <a:gd name="T7" fmla="*/ 3052 h 105"/>
                  <a:gd name="T8" fmla="+- 0 6950 6845"/>
                  <a:gd name="T9" fmla="*/ T8 w 105"/>
                  <a:gd name="T10" fmla="+- 0 2948 2948"/>
                  <a:gd name="T11" fmla="*/ 2948 h 105"/>
                  <a:gd name="T12" fmla="+- 0 6845 6845"/>
                  <a:gd name="T13" fmla="*/ T12 w 105"/>
                  <a:gd name="T14" fmla="+- 0 2948 2948"/>
                  <a:gd name="T15" fmla="*/ 2948 h 105"/>
                  <a:gd name="T16" fmla="+- 0 6845 6845"/>
                  <a:gd name="T17" fmla="*/ T16 w 105"/>
                  <a:gd name="T18" fmla="+- 0 3052 2948"/>
                  <a:gd name="T19" fmla="*/ 3052 h 10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05" h="105">
                    <a:moveTo>
                      <a:pt x="0" y="104"/>
                    </a:moveTo>
                    <a:lnTo>
                      <a:pt x="105" y="104"/>
                    </a:lnTo>
                    <a:lnTo>
                      <a:pt x="105" y="0"/>
                    </a:lnTo>
                    <a:lnTo>
                      <a:pt x="0" y="0"/>
                    </a:lnTo>
                    <a:lnTo>
                      <a:pt x="0" y="104"/>
                    </a:lnTo>
                    <a:close/>
                  </a:path>
                </a:pathLst>
              </a:custGeom>
              <a:noFill/>
              <a:ln w="11087">
                <a:solidFill>
                  <a:srgbClr val="F7941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85" name="Group 126"/>
            <p:cNvGrpSpPr>
              <a:grpSpLocks/>
            </p:cNvGrpSpPr>
            <p:nvPr/>
          </p:nvGrpSpPr>
          <p:grpSpPr bwMode="auto">
            <a:xfrm>
              <a:off x="7583" y="3214"/>
              <a:ext cx="105" cy="105"/>
              <a:chOff x="7583" y="3214"/>
              <a:chExt cx="105" cy="105"/>
            </a:xfrm>
          </p:grpSpPr>
          <p:sp>
            <p:nvSpPr>
              <p:cNvPr id="168" name="Freeform 127"/>
              <p:cNvSpPr>
                <a:spLocks/>
              </p:cNvSpPr>
              <p:nvPr/>
            </p:nvSpPr>
            <p:spPr bwMode="auto">
              <a:xfrm>
                <a:off x="7583" y="3214"/>
                <a:ext cx="105" cy="105"/>
              </a:xfrm>
              <a:custGeom>
                <a:avLst/>
                <a:gdLst>
                  <a:gd name="T0" fmla="+- 0 7583 7583"/>
                  <a:gd name="T1" fmla="*/ T0 w 105"/>
                  <a:gd name="T2" fmla="+- 0 3319 3214"/>
                  <a:gd name="T3" fmla="*/ 3319 h 105"/>
                  <a:gd name="T4" fmla="+- 0 7688 7583"/>
                  <a:gd name="T5" fmla="*/ T4 w 105"/>
                  <a:gd name="T6" fmla="+- 0 3319 3214"/>
                  <a:gd name="T7" fmla="*/ 3319 h 105"/>
                  <a:gd name="T8" fmla="+- 0 7688 7583"/>
                  <a:gd name="T9" fmla="*/ T8 w 105"/>
                  <a:gd name="T10" fmla="+- 0 3214 3214"/>
                  <a:gd name="T11" fmla="*/ 3214 h 105"/>
                  <a:gd name="T12" fmla="+- 0 7583 7583"/>
                  <a:gd name="T13" fmla="*/ T12 w 105"/>
                  <a:gd name="T14" fmla="+- 0 3214 3214"/>
                  <a:gd name="T15" fmla="*/ 3214 h 105"/>
                  <a:gd name="T16" fmla="+- 0 7583 7583"/>
                  <a:gd name="T17" fmla="*/ T16 w 105"/>
                  <a:gd name="T18" fmla="+- 0 3319 3214"/>
                  <a:gd name="T19" fmla="*/ 3319 h 10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05" h="105">
                    <a:moveTo>
                      <a:pt x="0" y="105"/>
                    </a:moveTo>
                    <a:lnTo>
                      <a:pt x="105" y="105"/>
                    </a:lnTo>
                    <a:lnTo>
                      <a:pt x="105" y="0"/>
                    </a:lnTo>
                    <a:lnTo>
                      <a:pt x="0" y="0"/>
                    </a:lnTo>
                    <a:lnTo>
                      <a:pt x="0" y="10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86" name="Group 124"/>
            <p:cNvGrpSpPr>
              <a:grpSpLocks/>
            </p:cNvGrpSpPr>
            <p:nvPr/>
          </p:nvGrpSpPr>
          <p:grpSpPr bwMode="auto">
            <a:xfrm>
              <a:off x="7583" y="3214"/>
              <a:ext cx="105" cy="105"/>
              <a:chOff x="7583" y="3214"/>
              <a:chExt cx="105" cy="105"/>
            </a:xfrm>
          </p:grpSpPr>
          <p:sp>
            <p:nvSpPr>
              <p:cNvPr id="167" name="Freeform 125"/>
              <p:cNvSpPr>
                <a:spLocks/>
              </p:cNvSpPr>
              <p:nvPr/>
            </p:nvSpPr>
            <p:spPr bwMode="auto">
              <a:xfrm>
                <a:off x="7583" y="3214"/>
                <a:ext cx="105" cy="105"/>
              </a:xfrm>
              <a:custGeom>
                <a:avLst/>
                <a:gdLst>
                  <a:gd name="T0" fmla="+- 0 7583 7583"/>
                  <a:gd name="T1" fmla="*/ T0 w 105"/>
                  <a:gd name="T2" fmla="+- 0 3319 3214"/>
                  <a:gd name="T3" fmla="*/ 3319 h 105"/>
                  <a:gd name="T4" fmla="+- 0 7688 7583"/>
                  <a:gd name="T5" fmla="*/ T4 w 105"/>
                  <a:gd name="T6" fmla="+- 0 3319 3214"/>
                  <a:gd name="T7" fmla="*/ 3319 h 105"/>
                  <a:gd name="T8" fmla="+- 0 7688 7583"/>
                  <a:gd name="T9" fmla="*/ T8 w 105"/>
                  <a:gd name="T10" fmla="+- 0 3214 3214"/>
                  <a:gd name="T11" fmla="*/ 3214 h 105"/>
                  <a:gd name="T12" fmla="+- 0 7583 7583"/>
                  <a:gd name="T13" fmla="*/ T12 w 105"/>
                  <a:gd name="T14" fmla="+- 0 3214 3214"/>
                  <a:gd name="T15" fmla="*/ 3214 h 105"/>
                  <a:gd name="T16" fmla="+- 0 7583 7583"/>
                  <a:gd name="T17" fmla="*/ T16 w 105"/>
                  <a:gd name="T18" fmla="+- 0 3319 3214"/>
                  <a:gd name="T19" fmla="*/ 3319 h 10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05" h="105">
                    <a:moveTo>
                      <a:pt x="0" y="105"/>
                    </a:moveTo>
                    <a:lnTo>
                      <a:pt x="105" y="105"/>
                    </a:lnTo>
                    <a:lnTo>
                      <a:pt x="105" y="0"/>
                    </a:lnTo>
                    <a:lnTo>
                      <a:pt x="0" y="0"/>
                    </a:lnTo>
                    <a:lnTo>
                      <a:pt x="0" y="105"/>
                    </a:lnTo>
                    <a:close/>
                  </a:path>
                </a:pathLst>
              </a:custGeom>
              <a:noFill/>
              <a:ln w="11087">
                <a:solidFill>
                  <a:srgbClr val="F7941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87" name="Group 122"/>
            <p:cNvGrpSpPr>
              <a:grpSpLocks/>
            </p:cNvGrpSpPr>
            <p:nvPr/>
          </p:nvGrpSpPr>
          <p:grpSpPr bwMode="auto">
            <a:xfrm>
              <a:off x="2399" y="3359"/>
              <a:ext cx="149" cy="149"/>
              <a:chOff x="2399" y="3359"/>
              <a:chExt cx="149" cy="149"/>
            </a:xfrm>
          </p:grpSpPr>
          <p:sp>
            <p:nvSpPr>
              <p:cNvPr id="166" name="Freeform 123"/>
              <p:cNvSpPr>
                <a:spLocks/>
              </p:cNvSpPr>
              <p:nvPr/>
            </p:nvSpPr>
            <p:spPr bwMode="auto">
              <a:xfrm>
                <a:off x="2399" y="3359"/>
                <a:ext cx="149" cy="149"/>
              </a:xfrm>
              <a:custGeom>
                <a:avLst/>
                <a:gdLst>
                  <a:gd name="T0" fmla="+- 0 2473 2399"/>
                  <a:gd name="T1" fmla="*/ T0 w 149"/>
                  <a:gd name="T2" fmla="+- 0 3359 3359"/>
                  <a:gd name="T3" fmla="*/ 3359 h 149"/>
                  <a:gd name="T4" fmla="+- 0 2399 2399"/>
                  <a:gd name="T5" fmla="*/ T4 w 149"/>
                  <a:gd name="T6" fmla="+- 0 3433 3359"/>
                  <a:gd name="T7" fmla="*/ 3433 h 149"/>
                  <a:gd name="T8" fmla="+- 0 2473 2399"/>
                  <a:gd name="T9" fmla="*/ T8 w 149"/>
                  <a:gd name="T10" fmla="+- 0 3507 3359"/>
                  <a:gd name="T11" fmla="*/ 3507 h 149"/>
                  <a:gd name="T12" fmla="+- 0 2547 2399"/>
                  <a:gd name="T13" fmla="*/ T12 w 149"/>
                  <a:gd name="T14" fmla="+- 0 3433 3359"/>
                  <a:gd name="T15" fmla="*/ 3433 h 149"/>
                  <a:gd name="T16" fmla="+- 0 2473 2399"/>
                  <a:gd name="T17" fmla="*/ T16 w 149"/>
                  <a:gd name="T18" fmla="+- 0 3359 3359"/>
                  <a:gd name="T19" fmla="*/ 3359 h 14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49" h="149">
                    <a:moveTo>
                      <a:pt x="74" y="0"/>
                    </a:moveTo>
                    <a:lnTo>
                      <a:pt x="0" y="74"/>
                    </a:lnTo>
                    <a:lnTo>
                      <a:pt x="74" y="148"/>
                    </a:lnTo>
                    <a:lnTo>
                      <a:pt x="148" y="74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88" name="Group 120"/>
            <p:cNvGrpSpPr>
              <a:grpSpLocks/>
            </p:cNvGrpSpPr>
            <p:nvPr/>
          </p:nvGrpSpPr>
          <p:grpSpPr bwMode="auto">
            <a:xfrm>
              <a:off x="2399" y="3359"/>
              <a:ext cx="149" cy="149"/>
              <a:chOff x="2399" y="3359"/>
              <a:chExt cx="149" cy="149"/>
            </a:xfrm>
          </p:grpSpPr>
          <p:sp>
            <p:nvSpPr>
              <p:cNvPr id="165" name="Freeform 121"/>
              <p:cNvSpPr>
                <a:spLocks/>
              </p:cNvSpPr>
              <p:nvPr/>
            </p:nvSpPr>
            <p:spPr bwMode="auto">
              <a:xfrm>
                <a:off x="2399" y="3359"/>
                <a:ext cx="149" cy="149"/>
              </a:xfrm>
              <a:custGeom>
                <a:avLst/>
                <a:gdLst>
                  <a:gd name="T0" fmla="+- 0 2399 2399"/>
                  <a:gd name="T1" fmla="*/ T0 w 149"/>
                  <a:gd name="T2" fmla="+- 0 3433 3359"/>
                  <a:gd name="T3" fmla="*/ 3433 h 149"/>
                  <a:gd name="T4" fmla="+- 0 2473 2399"/>
                  <a:gd name="T5" fmla="*/ T4 w 149"/>
                  <a:gd name="T6" fmla="+- 0 3359 3359"/>
                  <a:gd name="T7" fmla="*/ 3359 h 149"/>
                  <a:gd name="T8" fmla="+- 0 2547 2399"/>
                  <a:gd name="T9" fmla="*/ T8 w 149"/>
                  <a:gd name="T10" fmla="+- 0 3433 3359"/>
                  <a:gd name="T11" fmla="*/ 3433 h 149"/>
                  <a:gd name="T12" fmla="+- 0 2473 2399"/>
                  <a:gd name="T13" fmla="*/ T12 w 149"/>
                  <a:gd name="T14" fmla="+- 0 3507 3359"/>
                  <a:gd name="T15" fmla="*/ 3507 h 149"/>
                  <a:gd name="T16" fmla="+- 0 2399 2399"/>
                  <a:gd name="T17" fmla="*/ T16 w 149"/>
                  <a:gd name="T18" fmla="+- 0 3433 3359"/>
                  <a:gd name="T19" fmla="*/ 3433 h 14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49" h="149">
                    <a:moveTo>
                      <a:pt x="0" y="74"/>
                    </a:moveTo>
                    <a:lnTo>
                      <a:pt x="74" y="0"/>
                    </a:lnTo>
                    <a:lnTo>
                      <a:pt x="148" y="74"/>
                    </a:lnTo>
                    <a:lnTo>
                      <a:pt x="74" y="148"/>
                    </a:lnTo>
                    <a:lnTo>
                      <a:pt x="0" y="74"/>
                    </a:lnTo>
                    <a:close/>
                  </a:path>
                </a:pathLst>
              </a:custGeom>
              <a:noFill/>
              <a:ln w="11087">
                <a:solidFill>
                  <a:srgbClr val="2AB67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89" name="Group 118"/>
            <p:cNvGrpSpPr>
              <a:grpSpLocks/>
            </p:cNvGrpSpPr>
            <p:nvPr/>
          </p:nvGrpSpPr>
          <p:grpSpPr bwMode="auto">
            <a:xfrm>
              <a:off x="3136" y="3405"/>
              <a:ext cx="149" cy="149"/>
              <a:chOff x="3136" y="3405"/>
              <a:chExt cx="149" cy="149"/>
            </a:xfrm>
          </p:grpSpPr>
          <p:sp>
            <p:nvSpPr>
              <p:cNvPr id="164" name="Freeform 119"/>
              <p:cNvSpPr>
                <a:spLocks/>
              </p:cNvSpPr>
              <p:nvPr/>
            </p:nvSpPr>
            <p:spPr bwMode="auto">
              <a:xfrm>
                <a:off x="3136" y="3405"/>
                <a:ext cx="149" cy="149"/>
              </a:xfrm>
              <a:custGeom>
                <a:avLst/>
                <a:gdLst>
                  <a:gd name="T0" fmla="+- 0 3210 3136"/>
                  <a:gd name="T1" fmla="*/ T0 w 149"/>
                  <a:gd name="T2" fmla="+- 0 3405 3405"/>
                  <a:gd name="T3" fmla="*/ 3405 h 149"/>
                  <a:gd name="T4" fmla="+- 0 3136 3136"/>
                  <a:gd name="T5" fmla="*/ T4 w 149"/>
                  <a:gd name="T6" fmla="+- 0 3479 3405"/>
                  <a:gd name="T7" fmla="*/ 3479 h 149"/>
                  <a:gd name="T8" fmla="+- 0 3210 3136"/>
                  <a:gd name="T9" fmla="*/ T8 w 149"/>
                  <a:gd name="T10" fmla="+- 0 3553 3405"/>
                  <a:gd name="T11" fmla="*/ 3553 h 149"/>
                  <a:gd name="T12" fmla="+- 0 3284 3136"/>
                  <a:gd name="T13" fmla="*/ T12 w 149"/>
                  <a:gd name="T14" fmla="+- 0 3479 3405"/>
                  <a:gd name="T15" fmla="*/ 3479 h 149"/>
                  <a:gd name="T16" fmla="+- 0 3210 3136"/>
                  <a:gd name="T17" fmla="*/ T16 w 149"/>
                  <a:gd name="T18" fmla="+- 0 3405 3405"/>
                  <a:gd name="T19" fmla="*/ 3405 h 14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49" h="149">
                    <a:moveTo>
                      <a:pt x="74" y="0"/>
                    </a:moveTo>
                    <a:lnTo>
                      <a:pt x="0" y="74"/>
                    </a:lnTo>
                    <a:lnTo>
                      <a:pt x="74" y="148"/>
                    </a:lnTo>
                    <a:lnTo>
                      <a:pt x="148" y="74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90" name="Group 116"/>
            <p:cNvGrpSpPr>
              <a:grpSpLocks/>
            </p:cNvGrpSpPr>
            <p:nvPr/>
          </p:nvGrpSpPr>
          <p:grpSpPr bwMode="auto">
            <a:xfrm>
              <a:off x="3136" y="3405"/>
              <a:ext cx="149" cy="149"/>
              <a:chOff x="3136" y="3405"/>
              <a:chExt cx="149" cy="149"/>
            </a:xfrm>
          </p:grpSpPr>
          <p:sp>
            <p:nvSpPr>
              <p:cNvPr id="163" name="Freeform 117"/>
              <p:cNvSpPr>
                <a:spLocks/>
              </p:cNvSpPr>
              <p:nvPr/>
            </p:nvSpPr>
            <p:spPr bwMode="auto">
              <a:xfrm>
                <a:off x="3136" y="3405"/>
                <a:ext cx="149" cy="149"/>
              </a:xfrm>
              <a:custGeom>
                <a:avLst/>
                <a:gdLst>
                  <a:gd name="T0" fmla="+- 0 3136 3136"/>
                  <a:gd name="T1" fmla="*/ T0 w 149"/>
                  <a:gd name="T2" fmla="+- 0 3479 3405"/>
                  <a:gd name="T3" fmla="*/ 3479 h 149"/>
                  <a:gd name="T4" fmla="+- 0 3210 3136"/>
                  <a:gd name="T5" fmla="*/ T4 w 149"/>
                  <a:gd name="T6" fmla="+- 0 3405 3405"/>
                  <a:gd name="T7" fmla="*/ 3405 h 149"/>
                  <a:gd name="T8" fmla="+- 0 3284 3136"/>
                  <a:gd name="T9" fmla="*/ T8 w 149"/>
                  <a:gd name="T10" fmla="+- 0 3479 3405"/>
                  <a:gd name="T11" fmla="*/ 3479 h 149"/>
                  <a:gd name="T12" fmla="+- 0 3210 3136"/>
                  <a:gd name="T13" fmla="*/ T12 w 149"/>
                  <a:gd name="T14" fmla="+- 0 3553 3405"/>
                  <a:gd name="T15" fmla="*/ 3553 h 149"/>
                  <a:gd name="T16" fmla="+- 0 3136 3136"/>
                  <a:gd name="T17" fmla="*/ T16 w 149"/>
                  <a:gd name="T18" fmla="+- 0 3479 3405"/>
                  <a:gd name="T19" fmla="*/ 3479 h 14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49" h="149">
                    <a:moveTo>
                      <a:pt x="0" y="74"/>
                    </a:moveTo>
                    <a:lnTo>
                      <a:pt x="74" y="0"/>
                    </a:lnTo>
                    <a:lnTo>
                      <a:pt x="148" y="74"/>
                    </a:lnTo>
                    <a:lnTo>
                      <a:pt x="74" y="148"/>
                    </a:lnTo>
                    <a:lnTo>
                      <a:pt x="0" y="74"/>
                    </a:lnTo>
                    <a:close/>
                  </a:path>
                </a:pathLst>
              </a:custGeom>
              <a:noFill/>
              <a:ln w="11087">
                <a:solidFill>
                  <a:srgbClr val="2AB67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91" name="Group 114"/>
            <p:cNvGrpSpPr>
              <a:grpSpLocks/>
            </p:cNvGrpSpPr>
            <p:nvPr/>
          </p:nvGrpSpPr>
          <p:grpSpPr bwMode="auto">
            <a:xfrm>
              <a:off x="3874" y="3427"/>
              <a:ext cx="149" cy="149"/>
              <a:chOff x="3874" y="3427"/>
              <a:chExt cx="149" cy="149"/>
            </a:xfrm>
          </p:grpSpPr>
          <p:sp>
            <p:nvSpPr>
              <p:cNvPr id="162" name="Freeform 115"/>
              <p:cNvSpPr>
                <a:spLocks/>
              </p:cNvSpPr>
              <p:nvPr/>
            </p:nvSpPr>
            <p:spPr bwMode="auto">
              <a:xfrm>
                <a:off x="3874" y="3427"/>
                <a:ext cx="149" cy="149"/>
              </a:xfrm>
              <a:custGeom>
                <a:avLst/>
                <a:gdLst>
                  <a:gd name="T0" fmla="+- 0 3948 3874"/>
                  <a:gd name="T1" fmla="*/ T0 w 149"/>
                  <a:gd name="T2" fmla="+- 0 3427 3427"/>
                  <a:gd name="T3" fmla="*/ 3427 h 149"/>
                  <a:gd name="T4" fmla="+- 0 3874 3874"/>
                  <a:gd name="T5" fmla="*/ T4 w 149"/>
                  <a:gd name="T6" fmla="+- 0 3501 3427"/>
                  <a:gd name="T7" fmla="*/ 3501 h 149"/>
                  <a:gd name="T8" fmla="+- 0 3948 3874"/>
                  <a:gd name="T9" fmla="*/ T8 w 149"/>
                  <a:gd name="T10" fmla="+- 0 3575 3427"/>
                  <a:gd name="T11" fmla="*/ 3575 h 149"/>
                  <a:gd name="T12" fmla="+- 0 4022 3874"/>
                  <a:gd name="T13" fmla="*/ T12 w 149"/>
                  <a:gd name="T14" fmla="+- 0 3501 3427"/>
                  <a:gd name="T15" fmla="*/ 3501 h 149"/>
                  <a:gd name="T16" fmla="+- 0 3948 3874"/>
                  <a:gd name="T17" fmla="*/ T16 w 149"/>
                  <a:gd name="T18" fmla="+- 0 3427 3427"/>
                  <a:gd name="T19" fmla="*/ 3427 h 14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49" h="149">
                    <a:moveTo>
                      <a:pt x="74" y="0"/>
                    </a:moveTo>
                    <a:lnTo>
                      <a:pt x="0" y="74"/>
                    </a:lnTo>
                    <a:lnTo>
                      <a:pt x="74" y="148"/>
                    </a:lnTo>
                    <a:lnTo>
                      <a:pt x="148" y="74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92" name="Group 112"/>
            <p:cNvGrpSpPr>
              <a:grpSpLocks/>
            </p:cNvGrpSpPr>
            <p:nvPr/>
          </p:nvGrpSpPr>
          <p:grpSpPr bwMode="auto">
            <a:xfrm>
              <a:off x="3874" y="3427"/>
              <a:ext cx="149" cy="149"/>
              <a:chOff x="3874" y="3427"/>
              <a:chExt cx="149" cy="149"/>
            </a:xfrm>
          </p:grpSpPr>
          <p:sp>
            <p:nvSpPr>
              <p:cNvPr id="161" name="Freeform 113"/>
              <p:cNvSpPr>
                <a:spLocks/>
              </p:cNvSpPr>
              <p:nvPr/>
            </p:nvSpPr>
            <p:spPr bwMode="auto">
              <a:xfrm>
                <a:off x="3874" y="3427"/>
                <a:ext cx="149" cy="149"/>
              </a:xfrm>
              <a:custGeom>
                <a:avLst/>
                <a:gdLst>
                  <a:gd name="T0" fmla="+- 0 3874 3874"/>
                  <a:gd name="T1" fmla="*/ T0 w 149"/>
                  <a:gd name="T2" fmla="+- 0 3501 3427"/>
                  <a:gd name="T3" fmla="*/ 3501 h 149"/>
                  <a:gd name="T4" fmla="+- 0 3948 3874"/>
                  <a:gd name="T5" fmla="*/ T4 w 149"/>
                  <a:gd name="T6" fmla="+- 0 3427 3427"/>
                  <a:gd name="T7" fmla="*/ 3427 h 149"/>
                  <a:gd name="T8" fmla="+- 0 4022 3874"/>
                  <a:gd name="T9" fmla="*/ T8 w 149"/>
                  <a:gd name="T10" fmla="+- 0 3501 3427"/>
                  <a:gd name="T11" fmla="*/ 3501 h 149"/>
                  <a:gd name="T12" fmla="+- 0 3948 3874"/>
                  <a:gd name="T13" fmla="*/ T12 w 149"/>
                  <a:gd name="T14" fmla="+- 0 3575 3427"/>
                  <a:gd name="T15" fmla="*/ 3575 h 149"/>
                  <a:gd name="T16" fmla="+- 0 3874 3874"/>
                  <a:gd name="T17" fmla="*/ T16 w 149"/>
                  <a:gd name="T18" fmla="+- 0 3501 3427"/>
                  <a:gd name="T19" fmla="*/ 3501 h 14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49" h="149">
                    <a:moveTo>
                      <a:pt x="0" y="74"/>
                    </a:moveTo>
                    <a:lnTo>
                      <a:pt x="74" y="0"/>
                    </a:lnTo>
                    <a:lnTo>
                      <a:pt x="148" y="74"/>
                    </a:lnTo>
                    <a:lnTo>
                      <a:pt x="74" y="148"/>
                    </a:lnTo>
                    <a:lnTo>
                      <a:pt x="0" y="74"/>
                    </a:lnTo>
                    <a:close/>
                  </a:path>
                </a:pathLst>
              </a:custGeom>
              <a:noFill/>
              <a:ln w="11087">
                <a:solidFill>
                  <a:srgbClr val="2AB67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93" name="Group 110"/>
            <p:cNvGrpSpPr>
              <a:grpSpLocks/>
            </p:cNvGrpSpPr>
            <p:nvPr/>
          </p:nvGrpSpPr>
          <p:grpSpPr bwMode="auto">
            <a:xfrm>
              <a:off x="4612" y="3420"/>
              <a:ext cx="149" cy="149"/>
              <a:chOff x="4612" y="3420"/>
              <a:chExt cx="149" cy="149"/>
            </a:xfrm>
          </p:grpSpPr>
          <p:sp>
            <p:nvSpPr>
              <p:cNvPr id="160" name="Freeform 111"/>
              <p:cNvSpPr>
                <a:spLocks/>
              </p:cNvSpPr>
              <p:nvPr/>
            </p:nvSpPr>
            <p:spPr bwMode="auto">
              <a:xfrm>
                <a:off x="4612" y="3420"/>
                <a:ext cx="149" cy="149"/>
              </a:xfrm>
              <a:custGeom>
                <a:avLst/>
                <a:gdLst>
                  <a:gd name="T0" fmla="+- 0 4686 4612"/>
                  <a:gd name="T1" fmla="*/ T0 w 149"/>
                  <a:gd name="T2" fmla="+- 0 3420 3420"/>
                  <a:gd name="T3" fmla="*/ 3420 h 149"/>
                  <a:gd name="T4" fmla="+- 0 4612 4612"/>
                  <a:gd name="T5" fmla="*/ T4 w 149"/>
                  <a:gd name="T6" fmla="+- 0 3494 3420"/>
                  <a:gd name="T7" fmla="*/ 3494 h 149"/>
                  <a:gd name="T8" fmla="+- 0 4686 4612"/>
                  <a:gd name="T9" fmla="*/ T8 w 149"/>
                  <a:gd name="T10" fmla="+- 0 3569 3420"/>
                  <a:gd name="T11" fmla="*/ 3569 h 149"/>
                  <a:gd name="T12" fmla="+- 0 4761 4612"/>
                  <a:gd name="T13" fmla="*/ T12 w 149"/>
                  <a:gd name="T14" fmla="+- 0 3494 3420"/>
                  <a:gd name="T15" fmla="*/ 3494 h 149"/>
                  <a:gd name="T16" fmla="+- 0 4686 4612"/>
                  <a:gd name="T17" fmla="*/ T16 w 149"/>
                  <a:gd name="T18" fmla="+- 0 3420 3420"/>
                  <a:gd name="T19" fmla="*/ 3420 h 14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49" h="149">
                    <a:moveTo>
                      <a:pt x="74" y="0"/>
                    </a:moveTo>
                    <a:lnTo>
                      <a:pt x="0" y="74"/>
                    </a:lnTo>
                    <a:lnTo>
                      <a:pt x="74" y="149"/>
                    </a:lnTo>
                    <a:lnTo>
                      <a:pt x="149" y="74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94" name="Group 108"/>
            <p:cNvGrpSpPr>
              <a:grpSpLocks/>
            </p:cNvGrpSpPr>
            <p:nvPr/>
          </p:nvGrpSpPr>
          <p:grpSpPr bwMode="auto">
            <a:xfrm>
              <a:off x="4612" y="3420"/>
              <a:ext cx="149" cy="149"/>
              <a:chOff x="4612" y="3420"/>
              <a:chExt cx="149" cy="149"/>
            </a:xfrm>
          </p:grpSpPr>
          <p:sp>
            <p:nvSpPr>
              <p:cNvPr id="159" name="Freeform 109"/>
              <p:cNvSpPr>
                <a:spLocks/>
              </p:cNvSpPr>
              <p:nvPr/>
            </p:nvSpPr>
            <p:spPr bwMode="auto">
              <a:xfrm>
                <a:off x="4612" y="3420"/>
                <a:ext cx="149" cy="149"/>
              </a:xfrm>
              <a:custGeom>
                <a:avLst/>
                <a:gdLst>
                  <a:gd name="T0" fmla="+- 0 4612 4612"/>
                  <a:gd name="T1" fmla="*/ T0 w 149"/>
                  <a:gd name="T2" fmla="+- 0 3494 3420"/>
                  <a:gd name="T3" fmla="*/ 3494 h 149"/>
                  <a:gd name="T4" fmla="+- 0 4686 4612"/>
                  <a:gd name="T5" fmla="*/ T4 w 149"/>
                  <a:gd name="T6" fmla="+- 0 3420 3420"/>
                  <a:gd name="T7" fmla="*/ 3420 h 149"/>
                  <a:gd name="T8" fmla="+- 0 4761 4612"/>
                  <a:gd name="T9" fmla="*/ T8 w 149"/>
                  <a:gd name="T10" fmla="+- 0 3494 3420"/>
                  <a:gd name="T11" fmla="*/ 3494 h 149"/>
                  <a:gd name="T12" fmla="+- 0 4686 4612"/>
                  <a:gd name="T13" fmla="*/ T12 w 149"/>
                  <a:gd name="T14" fmla="+- 0 3569 3420"/>
                  <a:gd name="T15" fmla="*/ 3569 h 149"/>
                  <a:gd name="T16" fmla="+- 0 4612 4612"/>
                  <a:gd name="T17" fmla="*/ T16 w 149"/>
                  <a:gd name="T18" fmla="+- 0 3494 3420"/>
                  <a:gd name="T19" fmla="*/ 3494 h 14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49" h="149">
                    <a:moveTo>
                      <a:pt x="0" y="74"/>
                    </a:moveTo>
                    <a:lnTo>
                      <a:pt x="74" y="0"/>
                    </a:lnTo>
                    <a:lnTo>
                      <a:pt x="149" y="74"/>
                    </a:lnTo>
                    <a:lnTo>
                      <a:pt x="74" y="149"/>
                    </a:lnTo>
                    <a:lnTo>
                      <a:pt x="0" y="74"/>
                    </a:lnTo>
                    <a:close/>
                  </a:path>
                </a:pathLst>
              </a:custGeom>
              <a:noFill/>
              <a:ln w="11087">
                <a:solidFill>
                  <a:srgbClr val="2AB67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95" name="Group 106"/>
            <p:cNvGrpSpPr>
              <a:grpSpLocks/>
            </p:cNvGrpSpPr>
            <p:nvPr/>
          </p:nvGrpSpPr>
          <p:grpSpPr bwMode="auto">
            <a:xfrm>
              <a:off x="5351" y="3397"/>
              <a:ext cx="149" cy="149"/>
              <a:chOff x="5351" y="3397"/>
              <a:chExt cx="149" cy="149"/>
            </a:xfrm>
          </p:grpSpPr>
          <p:sp>
            <p:nvSpPr>
              <p:cNvPr id="158" name="Freeform 107"/>
              <p:cNvSpPr>
                <a:spLocks/>
              </p:cNvSpPr>
              <p:nvPr/>
            </p:nvSpPr>
            <p:spPr bwMode="auto">
              <a:xfrm>
                <a:off x="5351" y="3397"/>
                <a:ext cx="149" cy="149"/>
              </a:xfrm>
              <a:custGeom>
                <a:avLst/>
                <a:gdLst>
                  <a:gd name="T0" fmla="+- 0 5426 5351"/>
                  <a:gd name="T1" fmla="*/ T0 w 149"/>
                  <a:gd name="T2" fmla="+- 0 3397 3397"/>
                  <a:gd name="T3" fmla="*/ 3397 h 149"/>
                  <a:gd name="T4" fmla="+- 0 5351 5351"/>
                  <a:gd name="T5" fmla="*/ T4 w 149"/>
                  <a:gd name="T6" fmla="+- 0 3472 3397"/>
                  <a:gd name="T7" fmla="*/ 3472 h 149"/>
                  <a:gd name="T8" fmla="+- 0 5426 5351"/>
                  <a:gd name="T9" fmla="*/ T8 w 149"/>
                  <a:gd name="T10" fmla="+- 0 3546 3397"/>
                  <a:gd name="T11" fmla="*/ 3546 h 149"/>
                  <a:gd name="T12" fmla="+- 0 5500 5351"/>
                  <a:gd name="T13" fmla="*/ T12 w 149"/>
                  <a:gd name="T14" fmla="+- 0 3472 3397"/>
                  <a:gd name="T15" fmla="*/ 3472 h 149"/>
                  <a:gd name="T16" fmla="+- 0 5426 5351"/>
                  <a:gd name="T17" fmla="*/ T16 w 149"/>
                  <a:gd name="T18" fmla="+- 0 3397 3397"/>
                  <a:gd name="T19" fmla="*/ 3397 h 14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49" h="149">
                    <a:moveTo>
                      <a:pt x="75" y="0"/>
                    </a:moveTo>
                    <a:lnTo>
                      <a:pt x="0" y="75"/>
                    </a:lnTo>
                    <a:lnTo>
                      <a:pt x="75" y="149"/>
                    </a:lnTo>
                    <a:lnTo>
                      <a:pt x="149" y="75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96" name="Group 104"/>
            <p:cNvGrpSpPr>
              <a:grpSpLocks/>
            </p:cNvGrpSpPr>
            <p:nvPr/>
          </p:nvGrpSpPr>
          <p:grpSpPr bwMode="auto">
            <a:xfrm>
              <a:off x="5351" y="3397"/>
              <a:ext cx="149" cy="149"/>
              <a:chOff x="5351" y="3397"/>
              <a:chExt cx="149" cy="149"/>
            </a:xfrm>
          </p:grpSpPr>
          <p:sp>
            <p:nvSpPr>
              <p:cNvPr id="157" name="Freeform 105"/>
              <p:cNvSpPr>
                <a:spLocks/>
              </p:cNvSpPr>
              <p:nvPr/>
            </p:nvSpPr>
            <p:spPr bwMode="auto">
              <a:xfrm>
                <a:off x="5351" y="3397"/>
                <a:ext cx="149" cy="149"/>
              </a:xfrm>
              <a:custGeom>
                <a:avLst/>
                <a:gdLst>
                  <a:gd name="T0" fmla="+- 0 5351 5351"/>
                  <a:gd name="T1" fmla="*/ T0 w 149"/>
                  <a:gd name="T2" fmla="+- 0 3472 3397"/>
                  <a:gd name="T3" fmla="*/ 3472 h 149"/>
                  <a:gd name="T4" fmla="+- 0 5426 5351"/>
                  <a:gd name="T5" fmla="*/ T4 w 149"/>
                  <a:gd name="T6" fmla="+- 0 3397 3397"/>
                  <a:gd name="T7" fmla="*/ 3397 h 149"/>
                  <a:gd name="T8" fmla="+- 0 5500 5351"/>
                  <a:gd name="T9" fmla="*/ T8 w 149"/>
                  <a:gd name="T10" fmla="+- 0 3472 3397"/>
                  <a:gd name="T11" fmla="*/ 3472 h 149"/>
                  <a:gd name="T12" fmla="+- 0 5426 5351"/>
                  <a:gd name="T13" fmla="*/ T12 w 149"/>
                  <a:gd name="T14" fmla="+- 0 3546 3397"/>
                  <a:gd name="T15" fmla="*/ 3546 h 149"/>
                  <a:gd name="T16" fmla="+- 0 5351 5351"/>
                  <a:gd name="T17" fmla="*/ T16 w 149"/>
                  <a:gd name="T18" fmla="+- 0 3472 3397"/>
                  <a:gd name="T19" fmla="*/ 3472 h 14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49" h="149">
                    <a:moveTo>
                      <a:pt x="0" y="75"/>
                    </a:moveTo>
                    <a:lnTo>
                      <a:pt x="75" y="0"/>
                    </a:lnTo>
                    <a:lnTo>
                      <a:pt x="149" y="75"/>
                    </a:lnTo>
                    <a:lnTo>
                      <a:pt x="75" y="149"/>
                    </a:lnTo>
                    <a:lnTo>
                      <a:pt x="0" y="75"/>
                    </a:lnTo>
                    <a:close/>
                  </a:path>
                </a:pathLst>
              </a:custGeom>
              <a:noFill/>
              <a:ln w="11087">
                <a:solidFill>
                  <a:srgbClr val="2AB67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97" name="Group 102"/>
            <p:cNvGrpSpPr>
              <a:grpSpLocks/>
            </p:cNvGrpSpPr>
            <p:nvPr/>
          </p:nvGrpSpPr>
          <p:grpSpPr bwMode="auto">
            <a:xfrm>
              <a:off x="6088" y="3464"/>
              <a:ext cx="149" cy="149"/>
              <a:chOff x="6088" y="3464"/>
              <a:chExt cx="149" cy="149"/>
            </a:xfrm>
          </p:grpSpPr>
          <p:sp>
            <p:nvSpPr>
              <p:cNvPr id="156" name="Freeform 103"/>
              <p:cNvSpPr>
                <a:spLocks/>
              </p:cNvSpPr>
              <p:nvPr/>
            </p:nvSpPr>
            <p:spPr bwMode="auto">
              <a:xfrm>
                <a:off x="6088" y="3464"/>
                <a:ext cx="149" cy="149"/>
              </a:xfrm>
              <a:custGeom>
                <a:avLst/>
                <a:gdLst>
                  <a:gd name="T0" fmla="+- 0 6162 6088"/>
                  <a:gd name="T1" fmla="*/ T0 w 149"/>
                  <a:gd name="T2" fmla="+- 0 3464 3464"/>
                  <a:gd name="T3" fmla="*/ 3464 h 149"/>
                  <a:gd name="T4" fmla="+- 0 6088 6088"/>
                  <a:gd name="T5" fmla="*/ T4 w 149"/>
                  <a:gd name="T6" fmla="+- 0 3538 3464"/>
                  <a:gd name="T7" fmla="*/ 3538 h 149"/>
                  <a:gd name="T8" fmla="+- 0 6162 6088"/>
                  <a:gd name="T9" fmla="*/ T8 w 149"/>
                  <a:gd name="T10" fmla="+- 0 3612 3464"/>
                  <a:gd name="T11" fmla="*/ 3612 h 149"/>
                  <a:gd name="T12" fmla="+- 0 6236 6088"/>
                  <a:gd name="T13" fmla="*/ T12 w 149"/>
                  <a:gd name="T14" fmla="+- 0 3538 3464"/>
                  <a:gd name="T15" fmla="*/ 3538 h 149"/>
                  <a:gd name="T16" fmla="+- 0 6162 6088"/>
                  <a:gd name="T17" fmla="*/ T16 w 149"/>
                  <a:gd name="T18" fmla="+- 0 3464 3464"/>
                  <a:gd name="T19" fmla="*/ 3464 h 14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49" h="149">
                    <a:moveTo>
                      <a:pt x="74" y="0"/>
                    </a:moveTo>
                    <a:lnTo>
                      <a:pt x="0" y="74"/>
                    </a:lnTo>
                    <a:lnTo>
                      <a:pt x="74" y="148"/>
                    </a:lnTo>
                    <a:lnTo>
                      <a:pt x="148" y="74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98" name="Group 100"/>
            <p:cNvGrpSpPr>
              <a:grpSpLocks/>
            </p:cNvGrpSpPr>
            <p:nvPr/>
          </p:nvGrpSpPr>
          <p:grpSpPr bwMode="auto">
            <a:xfrm>
              <a:off x="6088" y="3464"/>
              <a:ext cx="149" cy="149"/>
              <a:chOff x="6088" y="3464"/>
              <a:chExt cx="149" cy="149"/>
            </a:xfrm>
          </p:grpSpPr>
          <p:sp>
            <p:nvSpPr>
              <p:cNvPr id="155" name="Freeform 101"/>
              <p:cNvSpPr>
                <a:spLocks/>
              </p:cNvSpPr>
              <p:nvPr/>
            </p:nvSpPr>
            <p:spPr bwMode="auto">
              <a:xfrm>
                <a:off x="6088" y="3464"/>
                <a:ext cx="149" cy="149"/>
              </a:xfrm>
              <a:custGeom>
                <a:avLst/>
                <a:gdLst>
                  <a:gd name="T0" fmla="+- 0 6088 6088"/>
                  <a:gd name="T1" fmla="*/ T0 w 149"/>
                  <a:gd name="T2" fmla="+- 0 3538 3464"/>
                  <a:gd name="T3" fmla="*/ 3538 h 149"/>
                  <a:gd name="T4" fmla="+- 0 6162 6088"/>
                  <a:gd name="T5" fmla="*/ T4 w 149"/>
                  <a:gd name="T6" fmla="+- 0 3464 3464"/>
                  <a:gd name="T7" fmla="*/ 3464 h 149"/>
                  <a:gd name="T8" fmla="+- 0 6236 6088"/>
                  <a:gd name="T9" fmla="*/ T8 w 149"/>
                  <a:gd name="T10" fmla="+- 0 3538 3464"/>
                  <a:gd name="T11" fmla="*/ 3538 h 149"/>
                  <a:gd name="T12" fmla="+- 0 6162 6088"/>
                  <a:gd name="T13" fmla="*/ T12 w 149"/>
                  <a:gd name="T14" fmla="+- 0 3612 3464"/>
                  <a:gd name="T15" fmla="*/ 3612 h 149"/>
                  <a:gd name="T16" fmla="+- 0 6088 6088"/>
                  <a:gd name="T17" fmla="*/ T16 w 149"/>
                  <a:gd name="T18" fmla="+- 0 3538 3464"/>
                  <a:gd name="T19" fmla="*/ 3538 h 14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49" h="149">
                    <a:moveTo>
                      <a:pt x="0" y="74"/>
                    </a:moveTo>
                    <a:lnTo>
                      <a:pt x="74" y="0"/>
                    </a:lnTo>
                    <a:lnTo>
                      <a:pt x="148" y="74"/>
                    </a:lnTo>
                    <a:lnTo>
                      <a:pt x="74" y="148"/>
                    </a:lnTo>
                    <a:lnTo>
                      <a:pt x="0" y="74"/>
                    </a:lnTo>
                    <a:close/>
                  </a:path>
                </a:pathLst>
              </a:custGeom>
              <a:noFill/>
              <a:ln w="11087">
                <a:solidFill>
                  <a:srgbClr val="2AB67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99" name="Group 98"/>
            <p:cNvGrpSpPr>
              <a:grpSpLocks/>
            </p:cNvGrpSpPr>
            <p:nvPr/>
          </p:nvGrpSpPr>
          <p:grpSpPr bwMode="auto">
            <a:xfrm>
              <a:off x="6827" y="3438"/>
              <a:ext cx="149" cy="149"/>
              <a:chOff x="6827" y="3438"/>
              <a:chExt cx="149" cy="149"/>
            </a:xfrm>
          </p:grpSpPr>
          <p:sp>
            <p:nvSpPr>
              <p:cNvPr id="154" name="Freeform 99"/>
              <p:cNvSpPr>
                <a:spLocks/>
              </p:cNvSpPr>
              <p:nvPr/>
            </p:nvSpPr>
            <p:spPr bwMode="auto">
              <a:xfrm>
                <a:off x="6827" y="3438"/>
                <a:ext cx="149" cy="149"/>
              </a:xfrm>
              <a:custGeom>
                <a:avLst/>
                <a:gdLst>
                  <a:gd name="T0" fmla="+- 0 6901 6827"/>
                  <a:gd name="T1" fmla="*/ T0 w 149"/>
                  <a:gd name="T2" fmla="+- 0 3438 3438"/>
                  <a:gd name="T3" fmla="*/ 3438 h 149"/>
                  <a:gd name="T4" fmla="+- 0 6827 6827"/>
                  <a:gd name="T5" fmla="*/ T4 w 149"/>
                  <a:gd name="T6" fmla="+- 0 3512 3438"/>
                  <a:gd name="T7" fmla="*/ 3512 h 149"/>
                  <a:gd name="T8" fmla="+- 0 6901 6827"/>
                  <a:gd name="T9" fmla="*/ T8 w 149"/>
                  <a:gd name="T10" fmla="+- 0 3586 3438"/>
                  <a:gd name="T11" fmla="*/ 3586 h 149"/>
                  <a:gd name="T12" fmla="+- 0 6976 6827"/>
                  <a:gd name="T13" fmla="*/ T12 w 149"/>
                  <a:gd name="T14" fmla="+- 0 3512 3438"/>
                  <a:gd name="T15" fmla="*/ 3512 h 149"/>
                  <a:gd name="T16" fmla="+- 0 6901 6827"/>
                  <a:gd name="T17" fmla="*/ T16 w 149"/>
                  <a:gd name="T18" fmla="+- 0 3438 3438"/>
                  <a:gd name="T19" fmla="*/ 3438 h 14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49" h="149">
                    <a:moveTo>
                      <a:pt x="74" y="0"/>
                    </a:moveTo>
                    <a:lnTo>
                      <a:pt x="0" y="74"/>
                    </a:lnTo>
                    <a:lnTo>
                      <a:pt x="74" y="148"/>
                    </a:lnTo>
                    <a:lnTo>
                      <a:pt x="149" y="74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00" name="Group 96"/>
            <p:cNvGrpSpPr>
              <a:grpSpLocks/>
            </p:cNvGrpSpPr>
            <p:nvPr/>
          </p:nvGrpSpPr>
          <p:grpSpPr bwMode="auto">
            <a:xfrm>
              <a:off x="6827" y="3438"/>
              <a:ext cx="149" cy="149"/>
              <a:chOff x="6827" y="3438"/>
              <a:chExt cx="149" cy="149"/>
            </a:xfrm>
          </p:grpSpPr>
          <p:sp>
            <p:nvSpPr>
              <p:cNvPr id="153" name="Freeform 97"/>
              <p:cNvSpPr>
                <a:spLocks/>
              </p:cNvSpPr>
              <p:nvPr/>
            </p:nvSpPr>
            <p:spPr bwMode="auto">
              <a:xfrm>
                <a:off x="6827" y="3438"/>
                <a:ext cx="149" cy="149"/>
              </a:xfrm>
              <a:custGeom>
                <a:avLst/>
                <a:gdLst>
                  <a:gd name="T0" fmla="+- 0 6827 6827"/>
                  <a:gd name="T1" fmla="*/ T0 w 149"/>
                  <a:gd name="T2" fmla="+- 0 3512 3438"/>
                  <a:gd name="T3" fmla="*/ 3512 h 149"/>
                  <a:gd name="T4" fmla="+- 0 6901 6827"/>
                  <a:gd name="T5" fmla="*/ T4 w 149"/>
                  <a:gd name="T6" fmla="+- 0 3438 3438"/>
                  <a:gd name="T7" fmla="*/ 3438 h 149"/>
                  <a:gd name="T8" fmla="+- 0 6975 6827"/>
                  <a:gd name="T9" fmla="*/ T8 w 149"/>
                  <a:gd name="T10" fmla="+- 0 3512 3438"/>
                  <a:gd name="T11" fmla="*/ 3512 h 149"/>
                  <a:gd name="T12" fmla="+- 0 6901 6827"/>
                  <a:gd name="T13" fmla="*/ T12 w 149"/>
                  <a:gd name="T14" fmla="+- 0 3586 3438"/>
                  <a:gd name="T15" fmla="*/ 3586 h 149"/>
                  <a:gd name="T16" fmla="+- 0 6827 6827"/>
                  <a:gd name="T17" fmla="*/ T16 w 149"/>
                  <a:gd name="T18" fmla="+- 0 3512 3438"/>
                  <a:gd name="T19" fmla="*/ 3512 h 14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49" h="149">
                    <a:moveTo>
                      <a:pt x="0" y="74"/>
                    </a:moveTo>
                    <a:lnTo>
                      <a:pt x="74" y="0"/>
                    </a:lnTo>
                    <a:lnTo>
                      <a:pt x="148" y="74"/>
                    </a:lnTo>
                    <a:lnTo>
                      <a:pt x="74" y="148"/>
                    </a:lnTo>
                    <a:lnTo>
                      <a:pt x="0" y="74"/>
                    </a:lnTo>
                    <a:close/>
                  </a:path>
                </a:pathLst>
              </a:custGeom>
              <a:noFill/>
              <a:ln w="11087">
                <a:solidFill>
                  <a:srgbClr val="2AB67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01" name="Group 94"/>
            <p:cNvGrpSpPr>
              <a:grpSpLocks/>
            </p:cNvGrpSpPr>
            <p:nvPr/>
          </p:nvGrpSpPr>
          <p:grpSpPr bwMode="auto">
            <a:xfrm>
              <a:off x="7564" y="3511"/>
              <a:ext cx="149" cy="149"/>
              <a:chOff x="7564" y="3511"/>
              <a:chExt cx="149" cy="149"/>
            </a:xfrm>
          </p:grpSpPr>
          <p:sp>
            <p:nvSpPr>
              <p:cNvPr id="152" name="Freeform 95"/>
              <p:cNvSpPr>
                <a:spLocks/>
              </p:cNvSpPr>
              <p:nvPr/>
            </p:nvSpPr>
            <p:spPr bwMode="auto">
              <a:xfrm>
                <a:off x="7564" y="3511"/>
                <a:ext cx="149" cy="149"/>
              </a:xfrm>
              <a:custGeom>
                <a:avLst/>
                <a:gdLst>
                  <a:gd name="T0" fmla="+- 0 7638 7564"/>
                  <a:gd name="T1" fmla="*/ T0 w 149"/>
                  <a:gd name="T2" fmla="+- 0 3511 3511"/>
                  <a:gd name="T3" fmla="*/ 3511 h 149"/>
                  <a:gd name="T4" fmla="+- 0 7564 7564"/>
                  <a:gd name="T5" fmla="*/ T4 w 149"/>
                  <a:gd name="T6" fmla="+- 0 3585 3511"/>
                  <a:gd name="T7" fmla="*/ 3585 h 149"/>
                  <a:gd name="T8" fmla="+- 0 7638 7564"/>
                  <a:gd name="T9" fmla="*/ T8 w 149"/>
                  <a:gd name="T10" fmla="+- 0 3660 3511"/>
                  <a:gd name="T11" fmla="*/ 3660 h 149"/>
                  <a:gd name="T12" fmla="+- 0 7712 7564"/>
                  <a:gd name="T13" fmla="*/ T12 w 149"/>
                  <a:gd name="T14" fmla="+- 0 3585 3511"/>
                  <a:gd name="T15" fmla="*/ 3585 h 149"/>
                  <a:gd name="T16" fmla="+- 0 7638 7564"/>
                  <a:gd name="T17" fmla="*/ T16 w 149"/>
                  <a:gd name="T18" fmla="+- 0 3511 3511"/>
                  <a:gd name="T19" fmla="*/ 3511 h 14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49" h="149">
                    <a:moveTo>
                      <a:pt x="74" y="0"/>
                    </a:moveTo>
                    <a:lnTo>
                      <a:pt x="0" y="74"/>
                    </a:lnTo>
                    <a:lnTo>
                      <a:pt x="74" y="149"/>
                    </a:lnTo>
                    <a:lnTo>
                      <a:pt x="148" y="74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02" name="Group 92"/>
            <p:cNvGrpSpPr>
              <a:grpSpLocks/>
            </p:cNvGrpSpPr>
            <p:nvPr/>
          </p:nvGrpSpPr>
          <p:grpSpPr bwMode="auto">
            <a:xfrm>
              <a:off x="7564" y="3511"/>
              <a:ext cx="149" cy="149"/>
              <a:chOff x="7564" y="3511"/>
              <a:chExt cx="149" cy="149"/>
            </a:xfrm>
          </p:grpSpPr>
          <p:sp>
            <p:nvSpPr>
              <p:cNvPr id="151" name="Freeform 93"/>
              <p:cNvSpPr>
                <a:spLocks/>
              </p:cNvSpPr>
              <p:nvPr/>
            </p:nvSpPr>
            <p:spPr bwMode="auto">
              <a:xfrm>
                <a:off x="7564" y="3511"/>
                <a:ext cx="149" cy="149"/>
              </a:xfrm>
              <a:custGeom>
                <a:avLst/>
                <a:gdLst>
                  <a:gd name="T0" fmla="+- 0 7564 7564"/>
                  <a:gd name="T1" fmla="*/ T0 w 149"/>
                  <a:gd name="T2" fmla="+- 0 3585 3511"/>
                  <a:gd name="T3" fmla="*/ 3585 h 149"/>
                  <a:gd name="T4" fmla="+- 0 7638 7564"/>
                  <a:gd name="T5" fmla="*/ T4 w 149"/>
                  <a:gd name="T6" fmla="+- 0 3511 3511"/>
                  <a:gd name="T7" fmla="*/ 3511 h 149"/>
                  <a:gd name="T8" fmla="+- 0 7712 7564"/>
                  <a:gd name="T9" fmla="*/ T8 w 149"/>
                  <a:gd name="T10" fmla="+- 0 3585 3511"/>
                  <a:gd name="T11" fmla="*/ 3585 h 149"/>
                  <a:gd name="T12" fmla="+- 0 7638 7564"/>
                  <a:gd name="T13" fmla="*/ T12 w 149"/>
                  <a:gd name="T14" fmla="+- 0 3660 3511"/>
                  <a:gd name="T15" fmla="*/ 3660 h 149"/>
                  <a:gd name="T16" fmla="+- 0 7564 7564"/>
                  <a:gd name="T17" fmla="*/ T16 w 149"/>
                  <a:gd name="T18" fmla="+- 0 3585 3511"/>
                  <a:gd name="T19" fmla="*/ 3585 h 14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49" h="149">
                    <a:moveTo>
                      <a:pt x="0" y="74"/>
                    </a:moveTo>
                    <a:lnTo>
                      <a:pt x="74" y="0"/>
                    </a:lnTo>
                    <a:lnTo>
                      <a:pt x="148" y="74"/>
                    </a:lnTo>
                    <a:lnTo>
                      <a:pt x="74" y="149"/>
                    </a:lnTo>
                    <a:lnTo>
                      <a:pt x="0" y="74"/>
                    </a:lnTo>
                    <a:close/>
                  </a:path>
                </a:pathLst>
              </a:custGeom>
              <a:noFill/>
              <a:ln w="11087">
                <a:solidFill>
                  <a:srgbClr val="2AB67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03" name="Group 90"/>
            <p:cNvGrpSpPr>
              <a:grpSpLocks/>
            </p:cNvGrpSpPr>
            <p:nvPr/>
          </p:nvGrpSpPr>
          <p:grpSpPr bwMode="auto">
            <a:xfrm>
              <a:off x="2414" y="3080"/>
              <a:ext cx="105" cy="105"/>
              <a:chOff x="2414" y="3080"/>
              <a:chExt cx="105" cy="105"/>
            </a:xfrm>
          </p:grpSpPr>
          <p:sp>
            <p:nvSpPr>
              <p:cNvPr id="150" name="Freeform 91"/>
              <p:cNvSpPr>
                <a:spLocks/>
              </p:cNvSpPr>
              <p:nvPr/>
            </p:nvSpPr>
            <p:spPr bwMode="auto">
              <a:xfrm>
                <a:off x="2414" y="3080"/>
                <a:ext cx="105" cy="105"/>
              </a:xfrm>
              <a:custGeom>
                <a:avLst/>
                <a:gdLst>
                  <a:gd name="T0" fmla="+- 0 2414 2414"/>
                  <a:gd name="T1" fmla="*/ T0 w 105"/>
                  <a:gd name="T2" fmla="+- 0 3185 3080"/>
                  <a:gd name="T3" fmla="*/ 3185 h 105"/>
                  <a:gd name="T4" fmla="+- 0 2519 2414"/>
                  <a:gd name="T5" fmla="*/ T4 w 105"/>
                  <a:gd name="T6" fmla="+- 0 3185 3080"/>
                  <a:gd name="T7" fmla="*/ 3185 h 105"/>
                  <a:gd name="T8" fmla="+- 0 2519 2414"/>
                  <a:gd name="T9" fmla="*/ T8 w 105"/>
                  <a:gd name="T10" fmla="+- 0 3080 3080"/>
                  <a:gd name="T11" fmla="*/ 3080 h 105"/>
                  <a:gd name="T12" fmla="+- 0 2414 2414"/>
                  <a:gd name="T13" fmla="*/ T12 w 105"/>
                  <a:gd name="T14" fmla="+- 0 3080 3080"/>
                  <a:gd name="T15" fmla="*/ 3080 h 105"/>
                  <a:gd name="T16" fmla="+- 0 2414 2414"/>
                  <a:gd name="T17" fmla="*/ T16 w 105"/>
                  <a:gd name="T18" fmla="+- 0 3185 3080"/>
                  <a:gd name="T19" fmla="*/ 3185 h 10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05" h="105">
                    <a:moveTo>
                      <a:pt x="0" y="105"/>
                    </a:moveTo>
                    <a:lnTo>
                      <a:pt x="105" y="105"/>
                    </a:lnTo>
                    <a:lnTo>
                      <a:pt x="105" y="0"/>
                    </a:lnTo>
                    <a:lnTo>
                      <a:pt x="0" y="0"/>
                    </a:lnTo>
                    <a:lnTo>
                      <a:pt x="0" y="105"/>
                    </a:lnTo>
                    <a:close/>
                  </a:path>
                </a:pathLst>
              </a:custGeom>
              <a:solidFill>
                <a:srgbClr val="A97B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04" name="Group 88"/>
            <p:cNvGrpSpPr>
              <a:grpSpLocks/>
            </p:cNvGrpSpPr>
            <p:nvPr/>
          </p:nvGrpSpPr>
          <p:grpSpPr bwMode="auto">
            <a:xfrm>
              <a:off x="3152" y="3053"/>
              <a:ext cx="105" cy="105"/>
              <a:chOff x="3152" y="3053"/>
              <a:chExt cx="105" cy="105"/>
            </a:xfrm>
          </p:grpSpPr>
          <p:sp>
            <p:nvSpPr>
              <p:cNvPr id="149" name="Freeform 89"/>
              <p:cNvSpPr>
                <a:spLocks/>
              </p:cNvSpPr>
              <p:nvPr/>
            </p:nvSpPr>
            <p:spPr bwMode="auto">
              <a:xfrm>
                <a:off x="3152" y="3053"/>
                <a:ext cx="105" cy="105"/>
              </a:xfrm>
              <a:custGeom>
                <a:avLst/>
                <a:gdLst>
                  <a:gd name="T0" fmla="+- 0 3152 3152"/>
                  <a:gd name="T1" fmla="*/ T0 w 105"/>
                  <a:gd name="T2" fmla="+- 0 3157 3053"/>
                  <a:gd name="T3" fmla="*/ 3157 h 105"/>
                  <a:gd name="T4" fmla="+- 0 3257 3152"/>
                  <a:gd name="T5" fmla="*/ T4 w 105"/>
                  <a:gd name="T6" fmla="+- 0 3157 3053"/>
                  <a:gd name="T7" fmla="*/ 3157 h 105"/>
                  <a:gd name="T8" fmla="+- 0 3257 3152"/>
                  <a:gd name="T9" fmla="*/ T8 w 105"/>
                  <a:gd name="T10" fmla="+- 0 3053 3053"/>
                  <a:gd name="T11" fmla="*/ 3053 h 105"/>
                  <a:gd name="T12" fmla="+- 0 3152 3152"/>
                  <a:gd name="T13" fmla="*/ T12 w 105"/>
                  <a:gd name="T14" fmla="+- 0 3053 3053"/>
                  <a:gd name="T15" fmla="*/ 3053 h 105"/>
                  <a:gd name="T16" fmla="+- 0 3152 3152"/>
                  <a:gd name="T17" fmla="*/ T16 w 105"/>
                  <a:gd name="T18" fmla="+- 0 3157 3053"/>
                  <a:gd name="T19" fmla="*/ 3157 h 10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05" h="105">
                    <a:moveTo>
                      <a:pt x="0" y="104"/>
                    </a:moveTo>
                    <a:lnTo>
                      <a:pt x="105" y="104"/>
                    </a:lnTo>
                    <a:lnTo>
                      <a:pt x="105" y="0"/>
                    </a:lnTo>
                    <a:lnTo>
                      <a:pt x="0" y="0"/>
                    </a:lnTo>
                    <a:lnTo>
                      <a:pt x="0" y="104"/>
                    </a:lnTo>
                    <a:close/>
                  </a:path>
                </a:pathLst>
              </a:custGeom>
              <a:solidFill>
                <a:srgbClr val="A97B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05" name="Group 86"/>
            <p:cNvGrpSpPr>
              <a:grpSpLocks/>
            </p:cNvGrpSpPr>
            <p:nvPr/>
          </p:nvGrpSpPr>
          <p:grpSpPr bwMode="auto">
            <a:xfrm>
              <a:off x="3891" y="3213"/>
              <a:ext cx="105" cy="105"/>
              <a:chOff x="3891" y="3213"/>
              <a:chExt cx="105" cy="105"/>
            </a:xfrm>
          </p:grpSpPr>
          <p:sp>
            <p:nvSpPr>
              <p:cNvPr id="148" name="Freeform 87"/>
              <p:cNvSpPr>
                <a:spLocks/>
              </p:cNvSpPr>
              <p:nvPr/>
            </p:nvSpPr>
            <p:spPr bwMode="auto">
              <a:xfrm>
                <a:off x="3891" y="3213"/>
                <a:ext cx="105" cy="105"/>
              </a:xfrm>
              <a:custGeom>
                <a:avLst/>
                <a:gdLst>
                  <a:gd name="T0" fmla="+- 0 3891 3891"/>
                  <a:gd name="T1" fmla="*/ T0 w 105"/>
                  <a:gd name="T2" fmla="+- 0 3317 3213"/>
                  <a:gd name="T3" fmla="*/ 3317 h 105"/>
                  <a:gd name="T4" fmla="+- 0 3996 3891"/>
                  <a:gd name="T5" fmla="*/ T4 w 105"/>
                  <a:gd name="T6" fmla="+- 0 3317 3213"/>
                  <a:gd name="T7" fmla="*/ 3317 h 105"/>
                  <a:gd name="T8" fmla="+- 0 3996 3891"/>
                  <a:gd name="T9" fmla="*/ T8 w 105"/>
                  <a:gd name="T10" fmla="+- 0 3213 3213"/>
                  <a:gd name="T11" fmla="*/ 3213 h 105"/>
                  <a:gd name="T12" fmla="+- 0 3891 3891"/>
                  <a:gd name="T13" fmla="*/ T12 w 105"/>
                  <a:gd name="T14" fmla="+- 0 3213 3213"/>
                  <a:gd name="T15" fmla="*/ 3213 h 105"/>
                  <a:gd name="T16" fmla="+- 0 3891 3891"/>
                  <a:gd name="T17" fmla="*/ T16 w 105"/>
                  <a:gd name="T18" fmla="+- 0 3317 3213"/>
                  <a:gd name="T19" fmla="*/ 3317 h 10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05" h="105">
                    <a:moveTo>
                      <a:pt x="0" y="104"/>
                    </a:moveTo>
                    <a:lnTo>
                      <a:pt x="105" y="104"/>
                    </a:lnTo>
                    <a:lnTo>
                      <a:pt x="105" y="0"/>
                    </a:lnTo>
                    <a:lnTo>
                      <a:pt x="0" y="0"/>
                    </a:lnTo>
                    <a:lnTo>
                      <a:pt x="0" y="104"/>
                    </a:lnTo>
                    <a:close/>
                  </a:path>
                </a:pathLst>
              </a:custGeom>
              <a:solidFill>
                <a:srgbClr val="A97B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06" name="Group 84"/>
            <p:cNvGrpSpPr>
              <a:grpSpLocks/>
            </p:cNvGrpSpPr>
            <p:nvPr/>
          </p:nvGrpSpPr>
          <p:grpSpPr bwMode="auto">
            <a:xfrm>
              <a:off x="4629" y="3168"/>
              <a:ext cx="105" cy="105"/>
              <a:chOff x="4629" y="3168"/>
              <a:chExt cx="105" cy="105"/>
            </a:xfrm>
          </p:grpSpPr>
          <p:sp>
            <p:nvSpPr>
              <p:cNvPr id="147" name="Freeform 85"/>
              <p:cNvSpPr>
                <a:spLocks/>
              </p:cNvSpPr>
              <p:nvPr/>
            </p:nvSpPr>
            <p:spPr bwMode="auto">
              <a:xfrm>
                <a:off x="4629" y="3168"/>
                <a:ext cx="105" cy="105"/>
              </a:xfrm>
              <a:custGeom>
                <a:avLst/>
                <a:gdLst>
                  <a:gd name="T0" fmla="+- 0 4629 4629"/>
                  <a:gd name="T1" fmla="*/ T0 w 105"/>
                  <a:gd name="T2" fmla="+- 0 3273 3168"/>
                  <a:gd name="T3" fmla="*/ 3273 h 105"/>
                  <a:gd name="T4" fmla="+- 0 4734 4629"/>
                  <a:gd name="T5" fmla="*/ T4 w 105"/>
                  <a:gd name="T6" fmla="+- 0 3273 3168"/>
                  <a:gd name="T7" fmla="*/ 3273 h 105"/>
                  <a:gd name="T8" fmla="+- 0 4734 4629"/>
                  <a:gd name="T9" fmla="*/ T8 w 105"/>
                  <a:gd name="T10" fmla="+- 0 3168 3168"/>
                  <a:gd name="T11" fmla="*/ 3168 h 105"/>
                  <a:gd name="T12" fmla="+- 0 4629 4629"/>
                  <a:gd name="T13" fmla="*/ T12 w 105"/>
                  <a:gd name="T14" fmla="+- 0 3168 3168"/>
                  <a:gd name="T15" fmla="*/ 3168 h 105"/>
                  <a:gd name="T16" fmla="+- 0 4629 4629"/>
                  <a:gd name="T17" fmla="*/ T16 w 105"/>
                  <a:gd name="T18" fmla="+- 0 3273 3168"/>
                  <a:gd name="T19" fmla="*/ 3273 h 10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05" h="105">
                    <a:moveTo>
                      <a:pt x="0" y="105"/>
                    </a:moveTo>
                    <a:lnTo>
                      <a:pt x="105" y="105"/>
                    </a:lnTo>
                    <a:lnTo>
                      <a:pt x="105" y="0"/>
                    </a:lnTo>
                    <a:lnTo>
                      <a:pt x="0" y="0"/>
                    </a:lnTo>
                    <a:lnTo>
                      <a:pt x="0" y="105"/>
                    </a:lnTo>
                    <a:close/>
                  </a:path>
                </a:pathLst>
              </a:custGeom>
              <a:solidFill>
                <a:srgbClr val="A97B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07" name="Group 82"/>
            <p:cNvGrpSpPr>
              <a:grpSpLocks/>
            </p:cNvGrpSpPr>
            <p:nvPr/>
          </p:nvGrpSpPr>
          <p:grpSpPr bwMode="auto">
            <a:xfrm>
              <a:off x="5368" y="3246"/>
              <a:ext cx="105" cy="105"/>
              <a:chOff x="5368" y="3246"/>
              <a:chExt cx="105" cy="105"/>
            </a:xfrm>
          </p:grpSpPr>
          <p:sp>
            <p:nvSpPr>
              <p:cNvPr id="146" name="Freeform 83"/>
              <p:cNvSpPr>
                <a:spLocks/>
              </p:cNvSpPr>
              <p:nvPr/>
            </p:nvSpPr>
            <p:spPr bwMode="auto">
              <a:xfrm>
                <a:off x="5368" y="3246"/>
                <a:ext cx="105" cy="105"/>
              </a:xfrm>
              <a:custGeom>
                <a:avLst/>
                <a:gdLst>
                  <a:gd name="T0" fmla="+- 0 5368 5368"/>
                  <a:gd name="T1" fmla="*/ T0 w 105"/>
                  <a:gd name="T2" fmla="+- 0 3351 3246"/>
                  <a:gd name="T3" fmla="*/ 3351 h 105"/>
                  <a:gd name="T4" fmla="+- 0 5473 5368"/>
                  <a:gd name="T5" fmla="*/ T4 w 105"/>
                  <a:gd name="T6" fmla="+- 0 3351 3246"/>
                  <a:gd name="T7" fmla="*/ 3351 h 105"/>
                  <a:gd name="T8" fmla="+- 0 5473 5368"/>
                  <a:gd name="T9" fmla="*/ T8 w 105"/>
                  <a:gd name="T10" fmla="+- 0 3246 3246"/>
                  <a:gd name="T11" fmla="*/ 3246 h 105"/>
                  <a:gd name="T12" fmla="+- 0 5368 5368"/>
                  <a:gd name="T13" fmla="*/ T12 w 105"/>
                  <a:gd name="T14" fmla="+- 0 3246 3246"/>
                  <a:gd name="T15" fmla="*/ 3246 h 105"/>
                  <a:gd name="T16" fmla="+- 0 5368 5368"/>
                  <a:gd name="T17" fmla="*/ T16 w 105"/>
                  <a:gd name="T18" fmla="+- 0 3351 3246"/>
                  <a:gd name="T19" fmla="*/ 3351 h 10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05" h="105">
                    <a:moveTo>
                      <a:pt x="0" y="105"/>
                    </a:moveTo>
                    <a:lnTo>
                      <a:pt x="105" y="105"/>
                    </a:lnTo>
                    <a:lnTo>
                      <a:pt x="105" y="0"/>
                    </a:lnTo>
                    <a:lnTo>
                      <a:pt x="0" y="0"/>
                    </a:lnTo>
                    <a:lnTo>
                      <a:pt x="0" y="105"/>
                    </a:lnTo>
                    <a:close/>
                  </a:path>
                </a:pathLst>
              </a:custGeom>
              <a:solidFill>
                <a:srgbClr val="A97B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08" name="Group 80"/>
            <p:cNvGrpSpPr>
              <a:grpSpLocks/>
            </p:cNvGrpSpPr>
            <p:nvPr/>
          </p:nvGrpSpPr>
          <p:grpSpPr bwMode="auto">
            <a:xfrm>
              <a:off x="6106" y="3293"/>
              <a:ext cx="105" cy="105"/>
              <a:chOff x="6106" y="3293"/>
              <a:chExt cx="105" cy="105"/>
            </a:xfrm>
          </p:grpSpPr>
          <p:sp>
            <p:nvSpPr>
              <p:cNvPr id="145" name="Freeform 81"/>
              <p:cNvSpPr>
                <a:spLocks/>
              </p:cNvSpPr>
              <p:nvPr/>
            </p:nvSpPr>
            <p:spPr bwMode="auto">
              <a:xfrm>
                <a:off x="6106" y="3293"/>
                <a:ext cx="105" cy="105"/>
              </a:xfrm>
              <a:custGeom>
                <a:avLst/>
                <a:gdLst>
                  <a:gd name="T0" fmla="+- 0 6106 6106"/>
                  <a:gd name="T1" fmla="*/ T0 w 105"/>
                  <a:gd name="T2" fmla="+- 0 3398 3293"/>
                  <a:gd name="T3" fmla="*/ 3398 h 105"/>
                  <a:gd name="T4" fmla="+- 0 6211 6106"/>
                  <a:gd name="T5" fmla="*/ T4 w 105"/>
                  <a:gd name="T6" fmla="+- 0 3398 3293"/>
                  <a:gd name="T7" fmla="*/ 3398 h 105"/>
                  <a:gd name="T8" fmla="+- 0 6211 6106"/>
                  <a:gd name="T9" fmla="*/ T8 w 105"/>
                  <a:gd name="T10" fmla="+- 0 3293 3293"/>
                  <a:gd name="T11" fmla="*/ 3293 h 105"/>
                  <a:gd name="T12" fmla="+- 0 6106 6106"/>
                  <a:gd name="T13" fmla="*/ T12 w 105"/>
                  <a:gd name="T14" fmla="+- 0 3293 3293"/>
                  <a:gd name="T15" fmla="*/ 3293 h 105"/>
                  <a:gd name="T16" fmla="+- 0 6106 6106"/>
                  <a:gd name="T17" fmla="*/ T16 w 105"/>
                  <a:gd name="T18" fmla="+- 0 3398 3293"/>
                  <a:gd name="T19" fmla="*/ 3398 h 10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05" h="105">
                    <a:moveTo>
                      <a:pt x="0" y="105"/>
                    </a:moveTo>
                    <a:lnTo>
                      <a:pt x="105" y="105"/>
                    </a:lnTo>
                    <a:lnTo>
                      <a:pt x="105" y="0"/>
                    </a:lnTo>
                    <a:lnTo>
                      <a:pt x="0" y="0"/>
                    </a:lnTo>
                    <a:lnTo>
                      <a:pt x="0" y="105"/>
                    </a:lnTo>
                    <a:close/>
                  </a:path>
                </a:pathLst>
              </a:custGeom>
              <a:solidFill>
                <a:srgbClr val="A97B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09" name="Group 78"/>
            <p:cNvGrpSpPr>
              <a:grpSpLocks/>
            </p:cNvGrpSpPr>
            <p:nvPr/>
          </p:nvGrpSpPr>
          <p:grpSpPr bwMode="auto">
            <a:xfrm>
              <a:off x="6845" y="3371"/>
              <a:ext cx="105" cy="105"/>
              <a:chOff x="6845" y="3371"/>
              <a:chExt cx="105" cy="105"/>
            </a:xfrm>
          </p:grpSpPr>
          <p:sp>
            <p:nvSpPr>
              <p:cNvPr id="144" name="Freeform 79"/>
              <p:cNvSpPr>
                <a:spLocks/>
              </p:cNvSpPr>
              <p:nvPr/>
            </p:nvSpPr>
            <p:spPr bwMode="auto">
              <a:xfrm>
                <a:off x="6845" y="3371"/>
                <a:ext cx="105" cy="105"/>
              </a:xfrm>
              <a:custGeom>
                <a:avLst/>
                <a:gdLst>
                  <a:gd name="T0" fmla="+- 0 6845 6845"/>
                  <a:gd name="T1" fmla="*/ T0 w 105"/>
                  <a:gd name="T2" fmla="+- 0 3476 3371"/>
                  <a:gd name="T3" fmla="*/ 3476 h 105"/>
                  <a:gd name="T4" fmla="+- 0 6950 6845"/>
                  <a:gd name="T5" fmla="*/ T4 w 105"/>
                  <a:gd name="T6" fmla="+- 0 3476 3371"/>
                  <a:gd name="T7" fmla="*/ 3476 h 105"/>
                  <a:gd name="T8" fmla="+- 0 6950 6845"/>
                  <a:gd name="T9" fmla="*/ T8 w 105"/>
                  <a:gd name="T10" fmla="+- 0 3371 3371"/>
                  <a:gd name="T11" fmla="*/ 3371 h 105"/>
                  <a:gd name="T12" fmla="+- 0 6845 6845"/>
                  <a:gd name="T13" fmla="*/ T12 w 105"/>
                  <a:gd name="T14" fmla="+- 0 3371 3371"/>
                  <a:gd name="T15" fmla="*/ 3371 h 105"/>
                  <a:gd name="T16" fmla="+- 0 6845 6845"/>
                  <a:gd name="T17" fmla="*/ T16 w 105"/>
                  <a:gd name="T18" fmla="+- 0 3476 3371"/>
                  <a:gd name="T19" fmla="*/ 3476 h 10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05" h="105">
                    <a:moveTo>
                      <a:pt x="0" y="105"/>
                    </a:moveTo>
                    <a:lnTo>
                      <a:pt x="105" y="105"/>
                    </a:lnTo>
                    <a:lnTo>
                      <a:pt x="105" y="0"/>
                    </a:lnTo>
                    <a:lnTo>
                      <a:pt x="0" y="0"/>
                    </a:lnTo>
                    <a:lnTo>
                      <a:pt x="0" y="105"/>
                    </a:lnTo>
                    <a:close/>
                  </a:path>
                </a:pathLst>
              </a:custGeom>
              <a:solidFill>
                <a:srgbClr val="A97B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10" name="Group 76"/>
            <p:cNvGrpSpPr>
              <a:grpSpLocks/>
            </p:cNvGrpSpPr>
            <p:nvPr/>
          </p:nvGrpSpPr>
          <p:grpSpPr bwMode="auto">
            <a:xfrm>
              <a:off x="7583" y="3445"/>
              <a:ext cx="105" cy="105"/>
              <a:chOff x="7583" y="3445"/>
              <a:chExt cx="105" cy="105"/>
            </a:xfrm>
          </p:grpSpPr>
          <p:sp>
            <p:nvSpPr>
              <p:cNvPr id="143" name="Freeform 77"/>
              <p:cNvSpPr>
                <a:spLocks/>
              </p:cNvSpPr>
              <p:nvPr/>
            </p:nvSpPr>
            <p:spPr bwMode="auto">
              <a:xfrm>
                <a:off x="7583" y="3445"/>
                <a:ext cx="105" cy="105"/>
              </a:xfrm>
              <a:custGeom>
                <a:avLst/>
                <a:gdLst>
                  <a:gd name="T0" fmla="+- 0 7583 7583"/>
                  <a:gd name="T1" fmla="*/ T0 w 105"/>
                  <a:gd name="T2" fmla="+- 0 3549 3445"/>
                  <a:gd name="T3" fmla="*/ 3549 h 105"/>
                  <a:gd name="T4" fmla="+- 0 7688 7583"/>
                  <a:gd name="T5" fmla="*/ T4 w 105"/>
                  <a:gd name="T6" fmla="+- 0 3549 3445"/>
                  <a:gd name="T7" fmla="*/ 3549 h 105"/>
                  <a:gd name="T8" fmla="+- 0 7688 7583"/>
                  <a:gd name="T9" fmla="*/ T8 w 105"/>
                  <a:gd name="T10" fmla="+- 0 3445 3445"/>
                  <a:gd name="T11" fmla="*/ 3445 h 105"/>
                  <a:gd name="T12" fmla="+- 0 7583 7583"/>
                  <a:gd name="T13" fmla="*/ T12 w 105"/>
                  <a:gd name="T14" fmla="+- 0 3445 3445"/>
                  <a:gd name="T15" fmla="*/ 3445 h 105"/>
                  <a:gd name="T16" fmla="+- 0 7583 7583"/>
                  <a:gd name="T17" fmla="*/ T16 w 105"/>
                  <a:gd name="T18" fmla="+- 0 3549 3445"/>
                  <a:gd name="T19" fmla="*/ 3549 h 10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05" h="105">
                    <a:moveTo>
                      <a:pt x="0" y="104"/>
                    </a:moveTo>
                    <a:lnTo>
                      <a:pt x="105" y="104"/>
                    </a:lnTo>
                    <a:lnTo>
                      <a:pt x="105" y="0"/>
                    </a:lnTo>
                    <a:lnTo>
                      <a:pt x="0" y="0"/>
                    </a:lnTo>
                    <a:lnTo>
                      <a:pt x="0" y="104"/>
                    </a:lnTo>
                    <a:close/>
                  </a:path>
                </a:pathLst>
              </a:custGeom>
              <a:solidFill>
                <a:srgbClr val="A97B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11" name="Group 74"/>
            <p:cNvGrpSpPr>
              <a:grpSpLocks/>
            </p:cNvGrpSpPr>
            <p:nvPr/>
          </p:nvGrpSpPr>
          <p:grpSpPr bwMode="auto">
            <a:xfrm>
              <a:off x="2423" y="2511"/>
              <a:ext cx="149" cy="149"/>
              <a:chOff x="2423" y="2511"/>
              <a:chExt cx="149" cy="149"/>
            </a:xfrm>
          </p:grpSpPr>
          <p:sp>
            <p:nvSpPr>
              <p:cNvPr id="142" name="Freeform 75"/>
              <p:cNvSpPr>
                <a:spLocks/>
              </p:cNvSpPr>
              <p:nvPr/>
            </p:nvSpPr>
            <p:spPr bwMode="auto">
              <a:xfrm>
                <a:off x="2423" y="2511"/>
                <a:ext cx="149" cy="149"/>
              </a:xfrm>
              <a:custGeom>
                <a:avLst/>
                <a:gdLst>
                  <a:gd name="T0" fmla="+- 0 2497 2423"/>
                  <a:gd name="T1" fmla="*/ T0 w 149"/>
                  <a:gd name="T2" fmla="+- 0 2511 2511"/>
                  <a:gd name="T3" fmla="*/ 2511 h 149"/>
                  <a:gd name="T4" fmla="+- 0 2423 2423"/>
                  <a:gd name="T5" fmla="*/ T4 w 149"/>
                  <a:gd name="T6" fmla="+- 0 2585 2511"/>
                  <a:gd name="T7" fmla="*/ 2585 h 149"/>
                  <a:gd name="T8" fmla="+- 0 2497 2423"/>
                  <a:gd name="T9" fmla="*/ T8 w 149"/>
                  <a:gd name="T10" fmla="+- 0 2659 2511"/>
                  <a:gd name="T11" fmla="*/ 2659 h 149"/>
                  <a:gd name="T12" fmla="+- 0 2572 2423"/>
                  <a:gd name="T13" fmla="*/ T12 w 149"/>
                  <a:gd name="T14" fmla="+- 0 2585 2511"/>
                  <a:gd name="T15" fmla="*/ 2585 h 149"/>
                  <a:gd name="T16" fmla="+- 0 2497 2423"/>
                  <a:gd name="T17" fmla="*/ T16 w 149"/>
                  <a:gd name="T18" fmla="+- 0 2511 2511"/>
                  <a:gd name="T19" fmla="*/ 2511 h 14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49" h="149">
                    <a:moveTo>
                      <a:pt x="74" y="0"/>
                    </a:moveTo>
                    <a:lnTo>
                      <a:pt x="0" y="74"/>
                    </a:lnTo>
                    <a:lnTo>
                      <a:pt x="74" y="148"/>
                    </a:lnTo>
                    <a:lnTo>
                      <a:pt x="149" y="74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2140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12" name="Group 72"/>
            <p:cNvGrpSpPr>
              <a:grpSpLocks/>
            </p:cNvGrpSpPr>
            <p:nvPr/>
          </p:nvGrpSpPr>
          <p:grpSpPr bwMode="auto">
            <a:xfrm>
              <a:off x="3155" y="2751"/>
              <a:ext cx="149" cy="149"/>
              <a:chOff x="3155" y="2751"/>
              <a:chExt cx="149" cy="149"/>
            </a:xfrm>
          </p:grpSpPr>
          <p:sp>
            <p:nvSpPr>
              <p:cNvPr id="141" name="Freeform 73"/>
              <p:cNvSpPr>
                <a:spLocks/>
              </p:cNvSpPr>
              <p:nvPr/>
            </p:nvSpPr>
            <p:spPr bwMode="auto">
              <a:xfrm>
                <a:off x="3155" y="2751"/>
                <a:ext cx="149" cy="149"/>
              </a:xfrm>
              <a:custGeom>
                <a:avLst/>
                <a:gdLst>
                  <a:gd name="T0" fmla="+- 0 3229 3155"/>
                  <a:gd name="T1" fmla="*/ T0 w 149"/>
                  <a:gd name="T2" fmla="+- 0 2751 2751"/>
                  <a:gd name="T3" fmla="*/ 2751 h 149"/>
                  <a:gd name="T4" fmla="+- 0 3155 3155"/>
                  <a:gd name="T5" fmla="*/ T4 w 149"/>
                  <a:gd name="T6" fmla="+- 0 2825 2751"/>
                  <a:gd name="T7" fmla="*/ 2825 h 149"/>
                  <a:gd name="T8" fmla="+- 0 3229 3155"/>
                  <a:gd name="T9" fmla="*/ T8 w 149"/>
                  <a:gd name="T10" fmla="+- 0 2899 2751"/>
                  <a:gd name="T11" fmla="*/ 2899 h 149"/>
                  <a:gd name="T12" fmla="+- 0 3303 3155"/>
                  <a:gd name="T13" fmla="*/ T12 w 149"/>
                  <a:gd name="T14" fmla="+- 0 2825 2751"/>
                  <a:gd name="T15" fmla="*/ 2825 h 149"/>
                  <a:gd name="T16" fmla="+- 0 3229 3155"/>
                  <a:gd name="T17" fmla="*/ T16 w 149"/>
                  <a:gd name="T18" fmla="+- 0 2751 2751"/>
                  <a:gd name="T19" fmla="*/ 2751 h 14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49" h="149">
                    <a:moveTo>
                      <a:pt x="74" y="0"/>
                    </a:moveTo>
                    <a:lnTo>
                      <a:pt x="0" y="74"/>
                    </a:lnTo>
                    <a:lnTo>
                      <a:pt x="74" y="148"/>
                    </a:lnTo>
                    <a:lnTo>
                      <a:pt x="148" y="74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2140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13" name="Group 70"/>
            <p:cNvGrpSpPr>
              <a:grpSpLocks/>
            </p:cNvGrpSpPr>
            <p:nvPr/>
          </p:nvGrpSpPr>
          <p:grpSpPr bwMode="auto">
            <a:xfrm>
              <a:off x="3892" y="2812"/>
              <a:ext cx="149" cy="149"/>
              <a:chOff x="3892" y="2812"/>
              <a:chExt cx="149" cy="149"/>
            </a:xfrm>
          </p:grpSpPr>
          <p:sp>
            <p:nvSpPr>
              <p:cNvPr id="140" name="Freeform 71"/>
              <p:cNvSpPr>
                <a:spLocks/>
              </p:cNvSpPr>
              <p:nvPr/>
            </p:nvSpPr>
            <p:spPr bwMode="auto">
              <a:xfrm>
                <a:off x="3892" y="2812"/>
                <a:ext cx="149" cy="149"/>
              </a:xfrm>
              <a:custGeom>
                <a:avLst/>
                <a:gdLst>
                  <a:gd name="T0" fmla="+- 0 3966 3892"/>
                  <a:gd name="T1" fmla="*/ T0 w 149"/>
                  <a:gd name="T2" fmla="+- 0 2812 2812"/>
                  <a:gd name="T3" fmla="*/ 2812 h 149"/>
                  <a:gd name="T4" fmla="+- 0 3892 3892"/>
                  <a:gd name="T5" fmla="*/ T4 w 149"/>
                  <a:gd name="T6" fmla="+- 0 2886 2812"/>
                  <a:gd name="T7" fmla="*/ 2886 h 149"/>
                  <a:gd name="T8" fmla="+- 0 3966 3892"/>
                  <a:gd name="T9" fmla="*/ T8 w 149"/>
                  <a:gd name="T10" fmla="+- 0 2961 2812"/>
                  <a:gd name="T11" fmla="*/ 2961 h 149"/>
                  <a:gd name="T12" fmla="+- 0 4040 3892"/>
                  <a:gd name="T13" fmla="*/ T12 w 149"/>
                  <a:gd name="T14" fmla="+- 0 2886 2812"/>
                  <a:gd name="T15" fmla="*/ 2886 h 149"/>
                  <a:gd name="T16" fmla="+- 0 3966 3892"/>
                  <a:gd name="T17" fmla="*/ T16 w 149"/>
                  <a:gd name="T18" fmla="+- 0 2812 2812"/>
                  <a:gd name="T19" fmla="*/ 2812 h 14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49" h="149">
                    <a:moveTo>
                      <a:pt x="74" y="0"/>
                    </a:moveTo>
                    <a:lnTo>
                      <a:pt x="0" y="74"/>
                    </a:lnTo>
                    <a:lnTo>
                      <a:pt x="74" y="149"/>
                    </a:lnTo>
                    <a:lnTo>
                      <a:pt x="148" y="74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2140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14" name="Group 68"/>
            <p:cNvGrpSpPr>
              <a:grpSpLocks/>
            </p:cNvGrpSpPr>
            <p:nvPr/>
          </p:nvGrpSpPr>
          <p:grpSpPr bwMode="auto">
            <a:xfrm>
              <a:off x="4628" y="2882"/>
              <a:ext cx="149" cy="149"/>
              <a:chOff x="4628" y="2882"/>
              <a:chExt cx="149" cy="149"/>
            </a:xfrm>
          </p:grpSpPr>
          <p:sp>
            <p:nvSpPr>
              <p:cNvPr id="139" name="Freeform 69"/>
              <p:cNvSpPr>
                <a:spLocks/>
              </p:cNvSpPr>
              <p:nvPr/>
            </p:nvSpPr>
            <p:spPr bwMode="auto">
              <a:xfrm>
                <a:off x="4628" y="2882"/>
                <a:ext cx="149" cy="149"/>
              </a:xfrm>
              <a:custGeom>
                <a:avLst/>
                <a:gdLst>
                  <a:gd name="T0" fmla="+- 0 4702 4628"/>
                  <a:gd name="T1" fmla="*/ T0 w 149"/>
                  <a:gd name="T2" fmla="+- 0 2882 2882"/>
                  <a:gd name="T3" fmla="*/ 2882 h 149"/>
                  <a:gd name="T4" fmla="+- 0 4628 4628"/>
                  <a:gd name="T5" fmla="*/ T4 w 149"/>
                  <a:gd name="T6" fmla="+- 0 2956 2882"/>
                  <a:gd name="T7" fmla="*/ 2956 h 149"/>
                  <a:gd name="T8" fmla="+- 0 4702 4628"/>
                  <a:gd name="T9" fmla="*/ T8 w 149"/>
                  <a:gd name="T10" fmla="+- 0 3030 2882"/>
                  <a:gd name="T11" fmla="*/ 3030 h 149"/>
                  <a:gd name="T12" fmla="+- 0 4776 4628"/>
                  <a:gd name="T13" fmla="*/ T12 w 149"/>
                  <a:gd name="T14" fmla="+- 0 2956 2882"/>
                  <a:gd name="T15" fmla="*/ 2956 h 149"/>
                  <a:gd name="T16" fmla="+- 0 4702 4628"/>
                  <a:gd name="T17" fmla="*/ T16 w 149"/>
                  <a:gd name="T18" fmla="+- 0 2882 2882"/>
                  <a:gd name="T19" fmla="*/ 2882 h 14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49" h="149">
                    <a:moveTo>
                      <a:pt x="74" y="0"/>
                    </a:moveTo>
                    <a:lnTo>
                      <a:pt x="0" y="74"/>
                    </a:lnTo>
                    <a:lnTo>
                      <a:pt x="74" y="148"/>
                    </a:lnTo>
                    <a:lnTo>
                      <a:pt x="148" y="74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2140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15" name="Group 66"/>
            <p:cNvGrpSpPr>
              <a:grpSpLocks/>
            </p:cNvGrpSpPr>
            <p:nvPr/>
          </p:nvGrpSpPr>
          <p:grpSpPr bwMode="auto">
            <a:xfrm>
              <a:off x="5365" y="2939"/>
              <a:ext cx="149" cy="149"/>
              <a:chOff x="5365" y="2939"/>
              <a:chExt cx="149" cy="149"/>
            </a:xfrm>
          </p:grpSpPr>
          <p:sp>
            <p:nvSpPr>
              <p:cNvPr id="138" name="Freeform 67"/>
              <p:cNvSpPr>
                <a:spLocks/>
              </p:cNvSpPr>
              <p:nvPr/>
            </p:nvSpPr>
            <p:spPr bwMode="auto">
              <a:xfrm>
                <a:off x="5365" y="2939"/>
                <a:ext cx="149" cy="149"/>
              </a:xfrm>
              <a:custGeom>
                <a:avLst/>
                <a:gdLst>
                  <a:gd name="T0" fmla="+- 0 5439 5365"/>
                  <a:gd name="T1" fmla="*/ T0 w 149"/>
                  <a:gd name="T2" fmla="+- 0 2939 2939"/>
                  <a:gd name="T3" fmla="*/ 2939 h 149"/>
                  <a:gd name="T4" fmla="+- 0 5365 5365"/>
                  <a:gd name="T5" fmla="*/ T4 w 149"/>
                  <a:gd name="T6" fmla="+- 0 3013 2939"/>
                  <a:gd name="T7" fmla="*/ 3013 h 149"/>
                  <a:gd name="T8" fmla="+- 0 5439 5365"/>
                  <a:gd name="T9" fmla="*/ T8 w 149"/>
                  <a:gd name="T10" fmla="+- 0 3087 2939"/>
                  <a:gd name="T11" fmla="*/ 3087 h 149"/>
                  <a:gd name="T12" fmla="+- 0 5513 5365"/>
                  <a:gd name="T13" fmla="*/ T12 w 149"/>
                  <a:gd name="T14" fmla="+- 0 3013 2939"/>
                  <a:gd name="T15" fmla="*/ 3013 h 149"/>
                  <a:gd name="T16" fmla="+- 0 5439 5365"/>
                  <a:gd name="T17" fmla="*/ T16 w 149"/>
                  <a:gd name="T18" fmla="+- 0 2939 2939"/>
                  <a:gd name="T19" fmla="*/ 2939 h 14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49" h="149">
                    <a:moveTo>
                      <a:pt x="74" y="0"/>
                    </a:moveTo>
                    <a:lnTo>
                      <a:pt x="0" y="74"/>
                    </a:lnTo>
                    <a:lnTo>
                      <a:pt x="74" y="148"/>
                    </a:lnTo>
                    <a:lnTo>
                      <a:pt x="148" y="74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2140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16" name="Group 64"/>
            <p:cNvGrpSpPr>
              <a:grpSpLocks/>
            </p:cNvGrpSpPr>
            <p:nvPr/>
          </p:nvGrpSpPr>
          <p:grpSpPr bwMode="auto">
            <a:xfrm>
              <a:off x="6099" y="3079"/>
              <a:ext cx="149" cy="149"/>
              <a:chOff x="6099" y="3079"/>
              <a:chExt cx="149" cy="149"/>
            </a:xfrm>
          </p:grpSpPr>
          <p:sp>
            <p:nvSpPr>
              <p:cNvPr id="137" name="Freeform 65"/>
              <p:cNvSpPr>
                <a:spLocks/>
              </p:cNvSpPr>
              <p:nvPr/>
            </p:nvSpPr>
            <p:spPr bwMode="auto">
              <a:xfrm>
                <a:off x="6099" y="3079"/>
                <a:ext cx="149" cy="149"/>
              </a:xfrm>
              <a:custGeom>
                <a:avLst/>
                <a:gdLst>
                  <a:gd name="T0" fmla="+- 0 6173 6099"/>
                  <a:gd name="T1" fmla="*/ T0 w 149"/>
                  <a:gd name="T2" fmla="+- 0 3079 3079"/>
                  <a:gd name="T3" fmla="*/ 3079 h 149"/>
                  <a:gd name="T4" fmla="+- 0 6099 6099"/>
                  <a:gd name="T5" fmla="*/ T4 w 149"/>
                  <a:gd name="T6" fmla="+- 0 3153 3079"/>
                  <a:gd name="T7" fmla="*/ 3153 h 149"/>
                  <a:gd name="T8" fmla="+- 0 6173 6099"/>
                  <a:gd name="T9" fmla="*/ T8 w 149"/>
                  <a:gd name="T10" fmla="+- 0 3227 3079"/>
                  <a:gd name="T11" fmla="*/ 3227 h 149"/>
                  <a:gd name="T12" fmla="+- 0 6247 6099"/>
                  <a:gd name="T13" fmla="*/ T12 w 149"/>
                  <a:gd name="T14" fmla="+- 0 3153 3079"/>
                  <a:gd name="T15" fmla="*/ 3153 h 149"/>
                  <a:gd name="T16" fmla="+- 0 6173 6099"/>
                  <a:gd name="T17" fmla="*/ T16 w 149"/>
                  <a:gd name="T18" fmla="+- 0 3079 3079"/>
                  <a:gd name="T19" fmla="*/ 3079 h 14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49" h="149">
                    <a:moveTo>
                      <a:pt x="74" y="0"/>
                    </a:moveTo>
                    <a:lnTo>
                      <a:pt x="0" y="74"/>
                    </a:lnTo>
                    <a:lnTo>
                      <a:pt x="74" y="148"/>
                    </a:lnTo>
                    <a:lnTo>
                      <a:pt x="148" y="74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2140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17" name="Group 62"/>
            <p:cNvGrpSpPr>
              <a:grpSpLocks/>
            </p:cNvGrpSpPr>
            <p:nvPr/>
          </p:nvGrpSpPr>
          <p:grpSpPr bwMode="auto">
            <a:xfrm>
              <a:off x="6836" y="3139"/>
              <a:ext cx="149" cy="149"/>
              <a:chOff x="6836" y="3139"/>
              <a:chExt cx="149" cy="149"/>
            </a:xfrm>
          </p:grpSpPr>
          <p:sp>
            <p:nvSpPr>
              <p:cNvPr id="136" name="Freeform 63"/>
              <p:cNvSpPr>
                <a:spLocks/>
              </p:cNvSpPr>
              <p:nvPr/>
            </p:nvSpPr>
            <p:spPr bwMode="auto">
              <a:xfrm>
                <a:off x="6836" y="3139"/>
                <a:ext cx="149" cy="149"/>
              </a:xfrm>
              <a:custGeom>
                <a:avLst/>
                <a:gdLst>
                  <a:gd name="T0" fmla="+- 0 6910 6836"/>
                  <a:gd name="T1" fmla="*/ T0 w 149"/>
                  <a:gd name="T2" fmla="+- 0 3139 3139"/>
                  <a:gd name="T3" fmla="*/ 3139 h 149"/>
                  <a:gd name="T4" fmla="+- 0 6836 6836"/>
                  <a:gd name="T5" fmla="*/ T4 w 149"/>
                  <a:gd name="T6" fmla="+- 0 3213 3139"/>
                  <a:gd name="T7" fmla="*/ 3213 h 149"/>
                  <a:gd name="T8" fmla="+- 0 6910 6836"/>
                  <a:gd name="T9" fmla="*/ T8 w 149"/>
                  <a:gd name="T10" fmla="+- 0 3287 3139"/>
                  <a:gd name="T11" fmla="*/ 3287 h 149"/>
                  <a:gd name="T12" fmla="+- 0 6984 6836"/>
                  <a:gd name="T13" fmla="*/ T12 w 149"/>
                  <a:gd name="T14" fmla="+- 0 3213 3139"/>
                  <a:gd name="T15" fmla="*/ 3213 h 149"/>
                  <a:gd name="T16" fmla="+- 0 6910 6836"/>
                  <a:gd name="T17" fmla="*/ T16 w 149"/>
                  <a:gd name="T18" fmla="+- 0 3139 3139"/>
                  <a:gd name="T19" fmla="*/ 3139 h 14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49" h="149">
                    <a:moveTo>
                      <a:pt x="74" y="0"/>
                    </a:moveTo>
                    <a:lnTo>
                      <a:pt x="0" y="74"/>
                    </a:lnTo>
                    <a:lnTo>
                      <a:pt x="74" y="148"/>
                    </a:lnTo>
                    <a:lnTo>
                      <a:pt x="148" y="74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2140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18" name="Group 60"/>
            <p:cNvGrpSpPr>
              <a:grpSpLocks/>
            </p:cNvGrpSpPr>
            <p:nvPr/>
          </p:nvGrpSpPr>
          <p:grpSpPr bwMode="auto">
            <a:xfrm>
              <a:off x="7572" y="3234"/>
              <a:ext cx="149" cy="149"/>
              <a:chOff x="7572" y="3234"/>
              <a:chExt cx="149" cy="149"/>
            </a:xfrm>
          </p:grpSpPr>
          <p:sp>
            <p:nvSpPr>
              <p:cNvPr id="135" name="Freeform 61"/>
              <p:cNvSpPr>
                <a:spLocks/>
              </p:cNvSpPr>
              <p:nvPr/>
            </p:nvSpPr>
            <p:spPr bwMode="auto">
              <a:xfrm>
                <a:off x="7572" y="3234"/>
                <a:ext cx="149" cy="149"/>
              </a:xfrm>
              <a:custGeom>
                <a:avLst/>
                <a:gdLst>
                  <a:gd name="T0" fmla="+- 0 7646 7572"/>
                  <a:gd name="T1" fmla="*/ T0 w 149"/>
                  <a:gd name="T2" fmla="+- 0 3234 3234"/>
                  <a:gd name="T3" fmla="*/ 3234 h 149"/>
                  <a:gd name="T4" fmla="+- 0 7572 7572"/>
                  <a:gd name="T5" fmla="*/ T4 w 149"/>
                  <a:gd name="T6" fmla="+- 0 3308 3234"/>
                  <a:gd name="T7" fmla="*/ 3308 h 149"/>
                  <a:gd name="T8" fmla="+- 0 7646 7572"/>
                  <a:gd name="T9" fmla="*/ T8 w 149"/>
                  <a:gd name="T10" fmla="+- 0 3382 3234"/>
                  <a:gd name="T11" fmla="*/ 3382 h 149"/>
                  <a:gd name="T12" fmla="+- 0 7720 7572"/>
                  <a:gd name="T13" fmla="*/ T12 w 149"/>
                  <a:gd name="T14" fmla="+- 0 3308 3234"/>
                  <a:gd name="T15" fmla="*/ 3308 h 149"/>
                  <a:gd name="T16" fmla="+- 0 7646 7572"/>
                  <a:gd name="T17" fmla="*/ T16 w 149"/>
                  <a:gd name="T18" fmla="+- 0 3234 3234"/>
                  <a:gd name="T19" fmla="*/ 3234 h 14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49" h="149">
                    <a:moveTo>
                      <a:pt x="74" y="0"/>
                    </a:moveTo>
                    <a:lnTo>
                      <a:pt x="0" y="74"/>
                    </a:lnTo>
                    <a:lnTo>
                      <a:pt x="74" y="148"/>
                    </a:lnTo>
                    <a:lnTo>
                      <a:pt x="148" y="74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2140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19" name="Group 58"/>
            <p:cNvGrpSpPr>
              <a:grpSpLocks/>
            </p:cNvGrpSpPr>
            <p:nvPr/>
          </p:nvGrpSpPr>
          <p:grpSpPr bwMode="auto">
            <a:xfrm>
              <a:off x="2414" y="1986"/>
              <a:ext cx="105" cy="105"/>
              <a:chOff x="2414" y="1986"/>
              <a:chExt cx="105" cy="105"/>
            </a:xfrm>
          </p:grpSpPr>
          <p:sp>
            <p:nvSpPr>
              <p:cNvPr id="134" name="Freeform 59"/>
              <p:cNvSpPr>
                <a:spLocks/>
              </p:cNvSpPr>
              <p:nvPr/>
            </p:nvSpPr>
            <p:spPr bwMode="auto">
              <a:xfrm>
                <a:off x="2414" y="1986"/>
                <a:ext cx="105" cy="105"/>
              </a:xfrm>
              <a:custGeom>
                <a:avLst/>
                <a:gdLst>
                  <a:gd name="T0" fmla="+- 0 2414 2414"/>
                  <a:gd name="T1" fmla="*/ T0 w 105"/>
                  <a:gd name="T2" fmla="+- 0 2091 1986"/>
                  <a:gd name="T3" fmla="*/ 2091 h 105"/>
                  <a:gd name="T4" fmla="+- 0 2519 2414"/>
                  <a:gd name="T5" fmla="*/ T4 w 105"/>
                  <a:gd name="T6" fmla="+- 0 2091 1986"/>
                  <a:gd name="T7" fmla="*/ 2091 h 105"/>
                  <a:gd name="T8" fmla="+- 0 2519 2414"/>
                  <a:gd name="T9" fmla="*/ T8 w 105"/>
                  <a:gd name="T10" fmla="+- 0 1986 1986"/>
                  <a:gd name="T11" fmla="*/ 1986 h 105"/>
                  <a:gd name="T12" fmla="+- 0 2414 2414"/>
                  <a:gd name="T13" fmla="*/ T12 w 105"/>
                  <a:gd name="T14" fmla="+- 0 1986 1986"/>
                  <a:gd name="T15" fmla="*/ 1986 h 105"/>
                  <a:gd name="T16" fmla="+- 0 2414 2414"/>
                  <a:gd name="T17" fmla="*/ T16 w 105"/>
                  <a:gd name="T18" fmla="+- 0 2091 1986"/>
                  <a:gd name="T19" fmla="*/ 2091 h 10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05" h="105">
                    <a:moveTo>
                      <a:pt x="0" y="105"/>
                    </a:moveTo>
                    <a:lnTo>
                      <a:pt x="105" y="105"/>
                    </a:lnTo>
                    <a:lnTo>
                      <a:pt x="105" y="0"/>
                    </a:lnTo>
                    <a:lnTo>
                      <a:pt x="0" y="0"/>
                    </a:lnTo>
                    <a:lnTo>
                      <a:pt x="0" y="105"/>
                    </a:lnTo>
                    <a:close/>
                  </a:path>
                </a:pathLst>
              </a:custGeom>
              <a:solidFill>
                <a:srgbClr val="7F3F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20" name="Group 56"/>
            <p:cNvGrpSpPr>
              <a:grpSpLocks/>
            </p:cNvGrpSpPr>
            <p:nvPr/>
          </p:nvGrpSpPr>
          <p:grpSpPr bwMode="auto">
            <a:xfrm>
              <a:off x="3152" y="1782"/>
              <a:ext cx="105" cy="105"/>
              <a:chOff x="3152" y="1782"/>
              <a:chExt cx="105" cy="105"/>
            </a:xfrm>
          </p:grpSpPr>
          <p:sp>
            <p:nvSpPr>
              <p:cNvPr id="133" name="Freeform 57"/>
              <p:cNvSpPr>
                <a:spLocks/>
              </p:cNvSpPr>
              <p:nvPr/>
            </p:nvSpPr>
            <p:spPr bwMode="auto">
              <a:xfrm>
                <a:off x="3152" y="1782"/>
                <a:ext cx="105" cy="105"/>
              </a:xfrm>
              <a:custGeom>
                <a:avLst/>
                <a:gdLst>
                  <a:gd name="T0" fmla="+- 0 3152 3152"/>
                  <a:gd name="T1" fmla="*/ T0 w 105"/>
                  <a:gd name="T2" fmla="+- 0 1886 1782"/>
                  <a:gd name="T3" fmla="*/ 1886 h 105"/>
                  <a:gd name="T4" fmla="+- 0 3257 3152"/>
                  <a:gd name="T5" fmla="*/ T4 w 105"/>
                  <a:gd name="T6" fmla="+- 0 1886 1782"/>
                  <a:gd name="T7" fmla="*/ 1886 h 105"/>
                  <a:gd name="T8" fmla="+- 0 3257 3152"/>
                  <a:gd name="T9" fmla="*/ T8 w 105"/>
                  <a:gd name="T10" fmla="+- 0 1782 1782"/>
                  <a:gd name="T11" fmla="*/ 1782 h 105"/>
                  <a:gd name="T12" fmla="+- 0 3152 3152"/>
                  <a:gd name="T13" fmla="*/ T12 w 105"/>
                  <a:gd name="T14" fmla="+- 0 1782 1782"/>
                  <a:gd name="T15" fmla="*/ 1782 h 105"/>
                  <a:gd name="T16" fmla="+- 0 3152 3152"/>
                  <a:gd name="T17" fmla="*/ T16 w 105"/>
                  <a:gd name="T18" fmla="+- 0 1886 1782"/>
                  <a:gd name="T19" fmla="*/ 1886 h 10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05" h="105">
                    <a:moveTo>
                      <a:pt x="0" y="104"/>
                    </a:moveTo>
                    <a:lnTo>
                      <a:pt x="105" y="104"/>
                    </a:lnTo>
                    <a:lnTo>
                      <a:pt x="105" y="0"/>
                    </a:lnTo>
                    <a:lnTo>
                      <a:pt x="0" y="0"/>
                    </a:lnTo>
                    <a:lnTo>
                      <a:pt x="0" y="104"/>
                    </a:lnTo>
                    <a:close/>
                  </a:path>
                </a:pathLst>
              </a:custGeom>
              <a:solidFill>
                <a:srgbClr val="7F3F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21" name="Group 54"/>
            <p:cNvGrpSpPr>
              <a:grpSpLocks/>
            </p:cNvGrpSpPr>
            <p:nvPr/>
          </p:nvGrpSpPr>
          <p:grpSpPr bwMode="auto">
            <a:xfrm>
              <a:off x="3891" y="1324"/>
              <a:ext cx="105" cy="105"/>
              <a:chOff x="3891" y="1324"/>
              <a:chExt cx="105" cy="105"/>
            </a:xfrm>
          </p:grpSpPr>
          <p:sp>
            <p:nvSpPr>
              <p:cNvPr id="132" name="Freeform 55"/>
              <p:cNvSpPr>
                <a:spLocks/>
              </p:cNvSpPr>
              <p:nvPr/>
            </p:nvSpPr>
            <p:spPr bwMode="auto">
              <a:xfrm>
                <a:off x="3891" y="1324"/>
                <a:ext cx="105" cy="105"/>
              </a:xfrm>
              <a:custGeom>
                <a:avLst/>
                <a:gdLst>
                  <a:gd name="T0" fmla="+- 0 3891 3891"/>
                  <a:gd name="T1" fmla="*/ T0 w 105"/>
                  <a:gd name="T2" fmla="+- 0 1428 1324"/>
                  <a:gd name="T3" fmla="*/ 1428 h 105"/>
                  <a:gd name="T4" fmla="+- 0 3996 3891"/>
                  <a:gd name="T5" fmla="*/ T4 w 105"/>
                  <a:gd name="T6" fmla="+- 0 1428 1324"/>
                  <a:gd name="T7" fmla="*/ 1428 h 105"/>
                  <a:gd name="T8" fmla="+- 0 3996 3891"/>
                  <a:gd name="T9" fmla="*/ T8 w 105"/>
                  <a:gd name="T10" fmla="+- 0 1324 1324"/>
                  <a:gd name="T11" fmla="*/ 1324 h 105"/>
                  <a:gd name="T12" fmla="+- 0 3891 3891"/>
                  <a:gd name="T13" fmla="*/ T12 w 105"/>
                  <a:gd name="T14" fmla="+- 0 1324 1324"/>
                  <a:gd name="T15" fmla="*/ 1324 h 105"/>
                  <a:gd name="T16" fmla="+- 0 3891 3891"/>
                  <a:gd name="T17" fmla="*/ T16 w 105"/>
                  <a:gd name="T18" fmla="+- 0 1428 1324"/>
                  <a:gd name="T19" fmla="*/ 1428 h 10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05" h="105">
                    <a:moveTo>
                      <a:pt x="0" y="104"/>
                    </a:moveTo>
                    <a:lnTo>
                      <a:pt x="105" y="104"/>
                    </a:lnTo>
                    <a:lnTo>
                      <a:pt x="105" y="0"/>
                    </a:lnTo>
                    <a:lnTo>
                      <a:pt x="0" y="0"/>
                    </a:lnTo>
                    <a:lnTo>
                      <a:pt x="0" y="104"/>
                    </a:lnTo>
                    <a:close/>
                  </a:path>
                </a:pathLst>
              </a:custGeom>
              <a:solidFill>
                <a:srgbClr val="7F3F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22" name="Group 52"/>
            <p:cNvGrpSpPr>
              <a:grpSpLocks/>
            </p:cNvGrpSpPr>
            <p:nvPr/>
          </p:nvGrpSpPr>
          <p:grpSpPr bwMode="auto">
            <a:xfrm>
              <a:off x="4629" y="935"/>
              <a:ext cx="105" cy="105"/>
              <a:chOff x="4629" y="935"/>
              <a:chExt cx="105" cy="105"/>
            </a:xfrm>
          </p:grpSpPr>
          <p:sp>
            <p:nvSpPr>
              <p:cNvPr id="131" name="Freeform 53"/>
              <p:cNvSpPr>
                <a:spLocks/>
              </p:cNvSpPr>
              <p:nvPr/>
            </p:nvSpPr>
            <p:spPr bwMode="auto">
              <a:xfrm>
                <a:off x="4629" y="935"/>
                <a:ext cx="105" cy="105"/>
              </a:xfrm>
              <a:custGeom>
                <a:avLst/>
                <a:gdLst>
                  <a:gd name="T0" fmla="+- 0 4629 4629"/>
                  <a:gd name="T1" fmla="*/ T0 w 105"/>
                  <a:gd name="T2" fmla="+- 0 1040 935"/>
                  <a:gd name="T3" fmla="*/ 1040 h 105"/>
                  <a:gd name="T4" fmla="+- 0 4734 4629"/>
                  <a:gd name="T5" fmla="*/ T4 w 105"/>
                  <a:gd name="T6" fmla="+- 0 1040 935"/>
                  <a:gd name="T7" fmla="*/ 1040 h 105"/>
                  <a:gd name="T8" fmla="+- 0 4734 4629"/>
                  <a:gd name="T9" fmla="*/ T8 w 105"/>
                  <a:gd name="T10" fmla="+- 0 935 935"/>
                  <a:gd name="T11" fmla="*/ 935 h 105"/>
                  <a:gd name="T12" fmla="+- 0 4629 4629"/>
                  <a:gd name="T13" fmla="*/ T12 w 105"/>
                  <a:gd name="T14" fmla="+- 0 935 935"/>
                  <a:gd name="T15" fmla="*/ 935 h 105"/>
                  <a:gd name="T16" fmla="+- 0 4629 4629"/>
                  <a:gd name="T17" fmla="*/ T16 w 105"/>
                  <a:gd name="T18" fmla="+- 0 1040 935"/>
                  <a:gd name="T19" fmla="*/ 1040 h 10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05" h="105">
                    <a:moveTo>
                      <a:pt x="0" y="105"/>
                    </a:moveTo>
                    <a:lnTo>
                      <a:pt x="105" y="105"/>
                    </a:lnTo>
                    <a:lnTo>
                      <a:pt x="105" y="0"/>
                    </a:lnTo>
                    <a:lnTo>
                      <a:pt x="0" y="0"/>
                    </a:lnTo>
                    <a:lnTo>
                      <a:pt x="0" y="105"/>
                    </a:lnTo>
                    <a:close/>
                  </a:path>
                </a:pathLst>
              </a:custGeom>
              <a:solidFill>
                <a:srgbClr val="7F3F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23" name="Group 50"/>
            <p:cNvGrpSpPr>
              <a:grpSpLocks/>
            </p:cNvGrpSpPr>
            <p:nvPr/>
          </p:nvGrpSpPr>
          <p:grpSpPr bwMode="auto">
            <a:xfrm>
              <a:off x="5368" y="607"/>
              <a:ext cx="105" cy="105"/>
              <a:chOff x="5368" y="607"/>
              <a:chExt cx="105" cy="105"/>
            </a:xfrm>
          </p:grpSpPr>
          <p:sp>
            <p:nvSpPr>
              <p:cNvPr id="130" name="Freeform 51"/>
              <p:cNvSpPr>
                <a:spLocks/>
              </p:cNvSpPr>
              <p:nvPr/>
            </p:nvSpPr>
            <p:spPr bwMode="auto">
              <a:xfrm>
                <a:off x="5368" y="607"/>
                <a:ext cx="105" cy="105"/>
              </a:xfrm>
              <a:custGeom>
                <a:avLst/>
                <a:gdLst>
                  <a:gd name="T0" fmla="+- 0 5368 5368"/>
                  <a:gd name="T1" fmla="*/ T0 w 105"/>
                  <a:gd name="T2" fmla="+- 0 712 607"/>
                  <a:gd name="T3" fmla="*/ 712 h 105"/>
                  <a:gd name="T4" fmla="+- 0 5473 5368"/>
                  <a:gd name="T5" fmla="*/ T4 w 105"/>
                  <a:gd name="T6" fmla="+- 0 712 607"/>
                  <a:gd name="T7" fmla="*/ 712 h 105"/>
                  <a:gd name="T8" fmla="+- 0 5473 5368"/>
                  <a:gd name="T9" fmla="*/ T8 w 105"/>
                  <a:gd name="T10" fmla="+- 0 607 607"/>
                  <a:gd name="T11" fmla="*/ 607 h 105"/>
                  <a:gd name="T12" fmla="+- 0 5368 5368"/>
                  <a:gd name="T13" fmla="*/ T12 w 105"/>
                  <a:gd name="T14" fmla="+- 0 607 607"/>
                  <a:gd name="T15" fmla="*/ 607 h 105"/>
                  <a:gd name="T16" fmla="+- 0 5368 5368"/>
                  <a:gd name="T17" fmla="*/ T16 w 105"/>
                  <a:gd name="T18" fmla="+- 0 712 607"/>
                  <a:gd name="T19" fmla="*/ 712 h 10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05" h="105">
                    <a:moveTo>
                      <a:pt x="0" y="105"/>
                    </a:moveTo>
                    <a:lnTo>
                      <a:pt x="105" y="105"/>
                    </a:lnTo>
                    <a:lnTo>
                      <a:pt x="105" y="0"/>
                    </a:lnTo>
                    <a:lnTo>
                      <a:pt x="0" y="0"/>
                    </a:lnTo>
                    <a:lnTo>
                      <a:pt x="0" y="105"/>
                    </a:lnTo>
                    <a:close/>
                  </a:path>
                </a:pathLst>
              </a:custGeom>
              <a:solidFill>
                <a:srgbClr val="7F3F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24" name="Group 48"/>
            <p:cNvGrpSpPr>
              <a:grpSpLocks/>
            </p:cNvGrpSpPr>
            <p:nvPr/>
          </p:nvGrpSpPr>
          <p:grpSpPr bwMode="auto">
            <a:xfrm>
              <a:off x="6106" y="871"/>
              <a:ext cx="105" cy="105"/>
              <a:chOff x="6106" y="871"/>
              <a:chExt cx="105" cy="105"/>
            </a:xfrm>
          </p:grpSpPr>
          <p:sp>
            <p:nvSpPr>
              <p:cNvPr id="129" name="Freeform 49"/>
              <p:cNvSpPr>
                <a:spLocks/>
              </p:cNvSpPr>
              <p:nvPr/>
            </p:nvSpPr>
            <p:spPr bwMode="auto">
              <a:xfrm>
                <a:off x="6106" y="871"/>
                <a:ext cx="105" cy="105"/>
              </a:xfrm>
              <a:custGeom>
                <a:avLst/>
                <a:gdLst>
                  <a:gd name="T0" fmla="+- 0 6106 6106"/>
                  <a:gd name="T1" fmla="*/ T0 w 105"/>
                  <a:gd name="T2" fmla="+- 0 976 871"/>
                  <a:gd name="T3" fmla="*/ 976 h 105"/>
                  <a:gd name="T4" fmla="+- 0 6211 6106"/>
                  <a:gd name="T5" fmla="*/ T4 w 105"/>
                  <a:gd name="T6" fmla="+- 0 976 871"/>
                  <a:gd name="T7" fmla="*/ 976 h 105"/>
                  <a:gd name="T8" fmla="+- 0 6211 6106"/>
                  <a:gd name="T9" fmla="*/ T8 w 105"/>
                  <a:gd name="T10" fmla="+- 0 871 871"/>
                  <a:gd name="T11" fmla="*/ 871 h 105"/>
                  <a:gd name="T12" fmla="+- 0 6106 6106"/>
                  <a:gd name="T13" fmla="*/ T12 w 105"/>
                  <a:gd name="T14" fmla="+- 0 871 871"/>
                  <a:gd name="T15" fmla="*/ 871 h 105"/>
                  <a:gd name="T16" fmla="+- 0 6106 6106"/>
                  <a:gd name="T17" fmla="*/ T16 w 105"/>
                  <a:gd name="T18" fmla="+- 0 976 871"/>
                  <a:gd name="T19" fmla="*/ 976 h 10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05" h="105">
                    <a:moveTo>
                      <a:pt x="0" y="105"/>
                    </a:moveTo>
                    <a:lnTo>
                      <a:pt x="105" y="105"/>
                    </a:lnTo>
                    <a:lnTo>
                      <a:pt x="105" y="0"/>
                    </a:lnTo>
                    <a:lnTo>
                      <a:pt x="0" y="0"/>
                    </a:lnTo>
                    <a:lnTo>
                      <a:pt x="0" y="105"/>
                    </a:lnTo>
                    <a:close/>
                  </a:path>
                </a:pathLst>
              </a:custGeom>
              <a:solidFill>
                <a:srgbClr val="7F3F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25" name="Group 46"/>
            <p:cNvGrpSpPr>
              <a:grpSpLocks/>
            </p:cNvGrpSpPr>
            <p:nvPr/>
          </p:nvGrpSpPr>
          <p:grpSpPr bwMode="auto">
            <a:xfrm>
              <a:off x="6845" y="1038"/>
              <a:ext cx="105" cy="105"/>
              <a:chOff x="6845" y="1038"/>
              <a:chExt cx="105" cy="105"/>
            </a:xfrm>
          </p:grpSpPr>
          <p:sp>
            <p:nvSpPr>
              <p:cNvPr id="128" name="Freeform 47"/>
              <p:cNvSpPr>
                <a:spLocks/>
              </p:cNvSpPr>
              <p:nvPr/>
            </p:nvSpPr>
            <p:spPr bwMode="auto">
              <a:xfrm>
                <a:off x="6845" y="1038"/>
                <a:ext cx="105" cy="105"/>
              </a:xfrm>
              <a:custGeom>
                <a:avLst/>
                <a:gdLst>
                  <a:gd name="T0" fmla="+- 0 6845 6845"/>
                  <a:gd name="T1" fmla="*/ T0 w 105"/>
                  <a:gd name="T2" fmla="+- 0 1143 1038"/>
                  <a:gd name="T3" fmla="*/ 1143 h 105"/>
                  <a:gd name="T4" fmla="+- 0 6950 6845"/>
                  <a:gd name="T5" fmla="*/ T4 w 105"/>
                  <a:gd name="T6" fmla="+- 0 1143 1038"/>
                  <a:gd name="T7" fmla="*/ 1143 h 105"/>
                  <a:gd name="T8" fmla="+- 0 6950 6845"/>
                  <a:gd name="T9" fmla="*/ T8 w 105"/>
                  <a:gd name="T10" fmla="+- 0 1038 1038"/>
                  <a:gd name="T11" fmla="*/ 1038 h 105"/>
                  <a:gd name="T12" fmla="+- 0 6845 6845"/>
                  <a:gd name="T13" fmla="*/ T12 w 105"/>
                  <a:gd name="T14" fmla="+- 0 1038 1038"/>
                  <a:gd name="T15" fmla="*/ 1038 h 105"/>
                  <a:gd name="T16" fmla="+- 0 6845 6845"/>
                  <a:gd name="T17" fmla="*/ T16 w 105"/>
                  <a:gd name="T18" fmla="+- 0 1143 1038"/>
                  <a:gd name="T19" fmla="*/ 1143 h 10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05" h="105">
                    <a:moveTo>
                      <a:pt x="0" y="105"/>
                    </a:moveTo>
                    <a:lnTo>
                      <a:pt x="105" y="105"/>
                    </a:lnTo>
                    <a:lnTo>
                      <a:pt x="105" y="0"/>
                    </a:lnTo>
                    <a:lnTo>
                      <a:pt x="0" y="0"/>
                    </a:lnTo>
                    <a:lnTo>
                      <a:pt x="0" y="105"/>
                    </a:lnTo>
                    <a:close/>
                  </a:path>
                </a:pathLst>
              </a:custGeom>
              <a:solidFill>
                <a:srgbClr val="7F3F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26" name="Group 44"/>
            <p:cNvGrpSpPr>
              <a:grpSpLocks/>
            </p:cNvGrpSpPr>
            <p:nvPr/>
          </p:nvGrpSpPr>
          <p:grpSpPr bwMode="auto">
            <a:xfrm>
              <a:off x="7583" y="1949"/>
              <a:ext cx="105" cy="105"/>
              <a:chOff x="7583" y="1949"/>
              <a:chExt cx="105" cy="105"/>
            </a:xfrm>
          </p:grpSpPr>
          <p:sp>
            <p:nvSpPr>
              <p:cNvPr id="127" name="Freeform 45"/>
              <p:cNvSpPr>
                <a:spLocks/>
              </p:cNvSpPr>
              <p:nvPr/>
            </p:nvSpPr>
            <p:spPr bwMode="auto">
              <a:xfrm>
                <a:off x="7583" y="1949"/>
                <a:ext cx="105" cy="105"/>
              </a:xfrm>
              <a:custGeom>
                <a:avLst/>
                <a:gdLst>
                  <a:gd name="T0" fmla="+- 0 7583 7583"/>
                  <a:gd name="T1" fmla="*/ T0 w 105"/>
                  <a:gd name="T2" fmla="+- 0 2054 1949"/>
                  <a:gd name="T3" fmla="*/ 2054 h 105"/>
                  <a:gd name="T4" fmla="+- 0 7688 7583"/>
                  <a:gd name="T5" fmla="*/ T4 w 105"/>
                  <a:gd name="T6" fmla="+- 0 2054 1949"/>
                  <a:gd name="T7" fmla="*/ 2054 h 105"/>
                  <a:gd name="T8" fmla="+- 0 7688 7583"/>
                  <a:gd name="T9" fmla="*/ T8 w 105"/>
                  <a:gd name="T10" fmla="+- 0 1949 1949"/>
                  <a:gd name="T11" fmla="*/ 1949 h 105"/>
                  <a:gd name="T12" fmla="+- 0 7583 7583"/>
                  <a:gd name="T13" fmla="*/ T12 w 105"/>
                  <a:gd name="T14" fmla="+- 0 1949 1949"/>
                  <a:gd name="T15" fmla="*/ 1949 h 105"/>
                  <a:gd name="T16" fmla="+- 0 7583 7583"/>
                  <a:gd name="T17" fmla="*/ T16 w 105"/>
                  <a:gd name="T18" fmla="+- 0 2054 1949"/>
                  <a:gd name="T19" fmla="*/ 2054 h 10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05" h="105">
                    <a:moveTo>
                      <a:pt x="0" y="105"/>
                    </a:moveTo>
                    <a:lnTo>
                      <a:pt x="105" y="105"/>
                    </a:lnTo>
                    <a:lnTo>
                      <a:pt x="105" y="0"/>
                    </a:lnTo>
                    <a:lnTo>
                      <a:pt x="0" y="0"/>
                    </a:lnTo>
                    <a:lnTo>
                      <a:pt x="0" y="105"/>
                    </a:lnTo>
                    <a:close/>
                  </a:path>
                </a:pathLst>
              </a:custGeom>
              <a:solidFill>
                <a:srgbClr val="7F3F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</p:grpSp>
      <p:sp>
        <p:nvSpPr>
          <p:cNvPr id="267" name="Text Box 42"/>
          <p:cNvSpPr txBox="1">
            <a:spLocks noChangeArrowheads="1"/>
          </p:cNvSpPr>
          <p:nvPr/>
        </p:nvSpPr>
        <p:spPr bwMode="auto">
          <a:xfrm>
            <a:off x="516622" y="5867400"/>
            <a:ext cx="1503144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Number of entrants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8" name="Rectangle 263"/>
          <p:cNvSpPr>
            <a:spLocks noChangeArrowheads="1"/>
          </p:cNvSpPr>
          <p:nvPr/>
        </p:nvSpPr>
        <p:spPr bwMode="auto">
          <a:xfrm>
            <a:off x="-120766" y="931906"/>
            <a:ext cx="9567917" cy="1559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47496" tIns="634800" rIns="634800" bIns="177744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UK and other EU full-time other undergraduate entrants (not including nursing) registered at HEIs by course aim, 2005-06 to 2012-13</a:t>
            </a: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endParaRPr kumimoji="0" lang="en-GB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7" name="WordArt 41"/>
          <p:cNvSpPr>
            <a:spLocks noChangeArrowheads="1" noChangeShapeType="1" noTextEdit="1"/>
          </p:cNvSpPr>
          <p:nvPr/>
        </p:nvSpPr>
        <p:spPr bwMode="auto">
          <a:xfrm rot="18900000">
            <a:off x="1872769" y="5686471"/>
            <a:ext cx="400050" cy="1079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GB" sz="800" kern="10" spc="0" dirty="0" smtClean="0">
                <a:ln>
                  <a:noFill/>
                </a:ln>
                <a:solidFill>
                  <a:srgbClr val="000000"/>
                </a:solidFill>
                <a:latin typeface="&amp;quot"/>
              </a:rPr>
              <a:t>2005-06</a:t>
            </a:r>
            <a:endParaRPr lang="en-GB" sz="800" kern="10" spc="0" dirty="0">
              <a:ln>
                <a:noFill/>
              </a:ln>
              <a:solidFill>
                <a:srgbClr val="000000"/>
              </a:solidFill>
              <a:latin typeface="&amp;quot"/>
            </a:endParaRPr>
          </a:p>
        </p:txBody>
      </p:sp>
      <p:sp>
        <p:nvSpPr>
          <p:cNvPr id="278" name="WordArt 40"/>
          <p:cNvSpPr>
            <a:spLocks noChangeArrowheads="1" noChangeShapeType="1" noTextEdit="1"/>
          </p:cNvSpPr>
          <p:nvPr/>
        </p:nvSpPr>
        <p:spPr bwMode="auto">
          <a:xfrm rot="18900000">
            <a:off x="2544253" y="5697139"/>
            <a:ext cx="400050" cy="1079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GB" sz="800" kern="10" spc="0" dirty="0" smtClean="0">
                <a:ln>
                  <a:noFill/>
                </a:ln>
                <a:solidFill>
                  <a:srgbClr val="000000"/>
                </a:solidFill>
                <a:latin typeface="&amp;quot"/>
              </a:rPr>
              <a:t>2006-07</a:t>
            </a:r>
            <a:endParaRPr lang="en-GB" sz="800" kern="10" spc="0" dirty="0">
              <a:ln>
                <a:noFill/>
              </a:ln>
              <a:solidFill>
                <a:srgbClr val="000000"/>
              </a:solidFill>
              <a:latin typeface="&amp;quot"/>
            </a:endParaRPr>
          </a:p>
        </p:txBody>
      </p:sp>
      <p:sp>
        <p:nvSpPr>
          <p:cNvPr id="279" name="WordArt 39"/>
          <p:cNvSpPr>
            <a:spLocks noChangeArrowheads="1" noChangeShapeType="1" noTextEdit="1"/>
          </p:cNvSpPr>
          <p:nvPr/>
        </p:nvSpPr>
        <p:spPr bwMode="auto">
          <a:xfrm rot="18900000">
            <a:off x="3304606" y="5672139"/>
            <a:ext cx="400050" cy="1079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GB" sz="800" kern="10" spc="0" dirty="0" smtClean="0">
                <a:ln>
                  <a:noFill/>
                </a:ln>
                <a:solidFill>
                  <a:srgbClr val="000000"/>
                </a:solidFill>
                <a:latin typeface="&amp;quot"/>
              </a:rPr>
              <a:t>2007-08</a:t>
            </a:r>
            <a:endParaRPr lang="en-GB" sz="800" kern="10" spc="0" dirty="0">
              <a:ln>
                <a:noFill/>
              </a:ln>
              <a:solidFill>
                <a:srgbClr val="000000"/>
              </a:solidFill>
              <a:latin typeface="&amp;quot"/>
            </a:endParaRPr>
          </a:p>
        </p:txBody>
      </p:sp>
      <p:sp>
        <p:nvSpPr>
          <p:cNvPr id="280" name="WordArt 38"/>
          <p:cNvSpPr>
            <a:spLocks noChangeArrowheads="1" noChangeShapeType="1" noTextEdit="1"/>
          </p:cNvSpPr>
          <p:nvPr/>
        </p:nvSpPr>
        <p:spPr bwMode="auto">
          <a:xfrm rot="18900000">
            <a:off x="3987800" y="5672138"/>
            <a:ext cx="400050" cy="1079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GB" sz="800" kern="10" spc="0" dirty="0" smtClean="0">
                <a:ln>
                  <a:noFill/>
                </a:ln>
                <a:solidFill>
                  <a:srgbClr val="000000"/>
                </a:solidFill>
                <a:latin typeface="&amp;quot"/>
              </a:rPr>
              <a:t>2008-09</a:t>
            </a:r>
            <a:endParaRPr lang="en-GB" sz="800" kern="10" spc="0" dirty="0">
              <a:ln>
                <a:noFill/>
              </a:ln>
              <a:solidFill>
                <a:srgbClr val="000000"/>
              </a:solidFill>
              <a:latin typeface="&amp;quot"/>
            </a:endParaRPr>
          </a:p>
        </p:txBody>
      </p:sp>
      <p:sp>
        <p:nvSpPr>
          <p:cNvPr id="281" name="WordArt 37"/>
          <p:cNvSpPr>
            <a:spLocks noChangeArrowheads="1" noChangeShapeType="1" noTextEdit="1"/>
          </p:cNvSpPr>
          <p:nvPr/>
        </p:nvSpPr>
        <p:spPr bwMode="auto">
          <a:xfrm rot="18900000">
            <a:off x="4644051" y="5672138"/>
            <a:ext cx="400050" cy="1079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GB" sz="800" kern="10" spc="0" dirty="0" smtClean="0">
                <a:ln>
                  <a:noFill/>
                </a:ln>
                <a:solidFill>
                  <a:srgbClr val="000000"/>
                </a:solidFill>
                <a:latin typeface="&amp;quot"/>
              </a:rPr>
              <a:t>2009-10</a:t>
            </a:r>
            <a:endParaRPr lang="en-GB" sz="800" kern="10" spc="0" dirty="0">
              <a:ln>
                <a:noFill/>
              </a:ln>
              <a:solidFill>
                <a:srgbClr val="000000"/>
              </a:solidFill>
              <a:latin typeface="&amp;quot"/>
            </a:endParaRPr>
          </a:p>
        </p:txBody>
      </p:sp>
      <p:sp>
        <p:nvSpPr>
          <p:cNvPr id="282" name="WordArt 36"/>
          <p:cNvSpPr>
            <a:spLocks noChangeArrowheads="1" noChangeShapeType="1" noTextEdit="1"/>
          </p:cNvSpPr>
          <p:nvPr/>
        </p:nvSpPr>
        <p:spPr bwMode="auto">
          <a:xfrm rot="18900000">
            <a:off x="5312065" y="5719583"/>
            <a:ext cx="400050" cy="1079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GB" sz="800" kern="10" spc="0" dirty="0" smtClean="0">
                <a:ln>
                  <a:noFill/>
                </a:ln>
                <a:solidFill>
                  <a:srgbClr val="000000"/>
                </a:solidFill>
                <a:latin typeface="&amp;quot"/>
              </a:rPr>
              <a:t>2010-11</a:t>
            </a:r>
            <a:endParaRPr lang="en-GB" sz="800" kern="10" spc="0" dirty="0">
              <a:ln>
                <a:noFill/>
              </a:ln>
              <a:solidFill>
                <a:srgbClr val="000000"/>
              </a:solidFill>
              <a:latin typeface="&amp;quot"/>
            </a:endParaRPr>
          </a:p>
        </p:txBody>
      </p:sp>
      <p:sp>
        <p:nvSpPr>
          <p:cNvPr id="283" name="WordArt 35"/>
          <p:cNvSpPr>
            <a:spLocks noChangeArrowheads="1" noChangeShapeType="1" noTextEdit="1"/>
          </p:cNvSpPr>
          <p:nvPr/>
        </p:nvSpPr>
        <p:spPr bwMode="auto">
          <a:xfrm rot="18900000">
            <a:off x="6014560" y="5672138"/>
            <a:ext cx="400050" cy="1079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GB" sz="800" kern="10" spc="0" dirty="0" smtClean="0">
                <a:ln>
                  <a:noFill/>
                </a:ln>
                <a:solidFill>
                  <a:srgbClr val="000000"/>
                </a:solidFill>
                <a:latin typeface="&amp;quot"/>
              </a:rPr>
              <a:t>2011-12</a:t>
            </a:r>
            <a:endParaRPr lang="en-GB" sz="800" kern="10" spc="0" dirty="0">
              <a:ln>
                <a:noFill/>
              </a:ln>
              <a:solidFill>
                <a:srgbClr val="000000"/>
              </a:solidFill>
              <a:latin typeface="&amp;quot"/>
            </a:endParaRPr>
          </a:p>
        </p:txBody>
      </p:sp>
      <p:sp>
        <p:nvSpPr>
          <p:cNvPr id="284" name="WordArt 34"/>
          <p:cNvSpPr>
            <a:spLocks noChangeArrowheads="1" noChangeShapeType="1" noTextEdit="1"/>
          </p:cNvSpPr>
          <p:nvPr/>
        </p:nvSpPr>
        <p:spPr bwMode="auto">
          <a:xfrm rot="18900000">
            <a:off x="6712133" y="5743303"/>
            <a:ext cx="400050" cy="1079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GB" sz="800" kern="10" spc="0" dirty="0" smtClean="0">
                <a:ln>
                  <a:noFill/>
                </a:ln>
                <a:solidFill>
                  <a:srgbClr val="000000"/>
                </a:solidFill>
                <a:latin typeface="&amp;quot"/>
              </a:rPr>
              <a:t>2012-13</a:t>
            </a:r>
            <a:endParaRPr lang="en-GB" sz="800" kern="10" spc="0" dirty="0">
              <a:ln>
                <a:noFill/>
              </a:ln>
              <a:solidFill>
                <a:srgbClr val="000000"/>
              </a:solidFill>
              <a:latin typeface="&amp;quot"/>
            </a:endParaRPr>
          </a:p>
        </p:txBody>
      </p:sp>
      <p:grpSp>
        <p:nvGrpSpPr>
          <p:cNvPr id="285" name="Group 15"/>
          <p:cNvGrpSpPr>
            <a:grpSpLocks/>
          </p:cNvGrpSpPr>
          <p:nvPr/>
        </p:nvGrpSpPr>
        <p:grpSpPr bwMode="auto">
          <a:xfrm>
            <a:off x="224522" y="4239184"/>
            <a:ext cx="292100" cy="77788"/>
            <a:chOff x="6034" y="350"/>
            <a:chExt cx="459" cy="123"/>
          </a:xfrm>
        </p:grpSpPr>
        <p:grpSp>
          <p:nvGrpSpPr>
            <p:cNvPr id="286" name="Group 20"/>
            <p:cNvGrpSpPr>
              <a:grpSpLocks/>
            </p:cNvGrpSpPr>
            <p:nvPr/>
          </p:nvGrpSpPr>
          <p:grpSpPr bwMode="auto">
            <a:xfrm>
              <a:off x="6316" y="411"/>
              <a:ext cx="160" cy="2"/>
              <a:chOff x="6316" y="411"/>
              <a:chExt cx="160" cy="2"/>
            </a:xfrm>
          </p:grpSpPr>
          <p:sp>
            <p:nvSpPr>
              <p:cNvPr id="291" name="Freeform 21"/>
              <p:cNvSpPr>
                <a:spLocks/>
              </p:cNvSpPr>
              <p:nvPr/>
            </p:nvSpPr>
            <p:spPr bwMode="auto">
              <a:xfrm>
                <a:off x="6316" y="411"/>
                <a:ext cx="160" cy="2"/>
              </a:xfrm>
              <a:custGeom>
                <a:avLst/>
                <a:gdLst>
                  <a:gd name="T0" fmla="+- 0 6316 6316"/>
                  <a:gd name="T1" fmla="*/ T0 w 160"/>
                  <a:gd name="T2" fmla="+- 0 6475 6316"/>
                  <a:gd name="T3" fmla="*/ T2 w 160"/>
                </a:gdLst>
                <a:ahLst/>
                <a:cxnLst>
                  <a:cxn ang="0">
                    <a:pos x="T1" y="0"/>
                  </a:cxn>
                  <a:cxn ang="0">
                    <a:pos x="T3" y="0"/>
                  </a:cxn>
                </a:cxnLst>
                <a:rect l="0" t="0" r="r" b="b"/>
                <a:pathLst>
                  <a:path w="160">
                    <a:moveTo>
                      <a:pt x="0" y="0"/>
                    </a:moveTo>
                    <a:lnTo>
                      <a:pt x="159" y="0"/>
                    </a:lnTo>
                  </a:path>
                </a:pathLst>
              </a:custGeom>
              <a:noFill/>
              <a:ln w="22187">
                <a:solidFill>
                  <a:srgbClr val="F7941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287" name="Group 18"/>
            <p:cNvGrpSpPr>
              <a:grpSpLocks/>
            </p:cNvGrpSpPr>
            <p:nvPr/>
          </p:nvGrpSpPr>
          <p:grpSpPr bwMode="auto">
            <a:xfrm>
              <a:off x="6051" y="411"/>
              <a:ext cx="160" cy="2"/>
              <a:chOff x="6051" y="411"/>
              <a:chExt cx="160" cy="2"/>
            </a:xfrm>
          </p:grpSpPr>
          <p:sp>
            <p:nvSpPr>
              <p:cNvPr id="290" name="Freeform 19"/>
              <p:cNvSpPr>
                <a:spLocks/>
              </p:cNvSpPr>
              <p:nvPr/>
            </p:nvSpPr>
            <p:spPr bwMode="auto">
              <a:xfrm>
                <a:off x="6051" y="411"/>
                <a:ext cx="160" cy="2"/>
              </a:xfrm>
              <a:custGeom>
                <a:avLst/>
                <a:gdLst>
                  <a:gd name="T0" fmla="+- 0 6051 6051"/>
                  <a:gd name="T1" fmla="*/ T0 w 160"/>
                  <a:gd name="T2" fmla="+- 0 6211 6051"/>
                  <a:gd name="T3" fmla="*/ T2 w 160"/>
                </a:gdLst>
                <a:ahLst/>
                <a:cxnLst>
                  <a:cxn ang="0">
                    <a:pos x="T1" y="0"/>
                  </a:cxn>
                  <a:cxn ang="0">
                    <a:pos x="T3" y="0"/>
                  </a:cxn>
                </a:cxnLst>
                <a:rect l="0" t="0" r="r" b="b"/>
                <a:pathLst>
                  <a:path w="160">
                    <a:moveTo>
                      <a:pt x="0" y="0"/>
                    </a:moveTo>
                    <a:lnTo>
                      <a:pt x="160" y="0"/>
                    </a:lnTo>
                  </a:path>
                </a:pathLst>
              </a:custGeom>
              <a:noFill/>
              <a:ln w="22187">
                <a:solidFill>
                  <a:srgbClr val="F7941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288" name="Group 16"/>
            <p:cNvGrpSpPr>
              <a:grpSpLocks/>
            </p:cNvGrpSpPr>
            <p:nvPr/>
          </p:nvGrpSpPr>
          <p:grpSpPr bwMode="auto">
            <a:xfrm>
              <a:off x="6211" y="359"/>
              <a:ext cx="105" cy="105"/>
              <a:chOff x="6211" y="359"/>
              <a:chExt cx="105" cy="105"/>
            </a:xfrm>
          </p:grpSpPr>
          <p:sp>
            <p:nvSpPr>
              <p:cNvPr id="289" name="Freeform 17"/>
              <p:cNvSpPr>
                <a:spLocks/>
              </p:cNvSpPr>
              <p:nvPr/>
            </p:nvSpPr>
            <p:spPr bwMode="auto">
              <a:xfrm>
                <a:off x="6211" y="359"/>
                <a:ext cx="105" cy="105"/>
              </a:xfrm>
              <a:custGeom>
                <a:avLst/>
                <a:gdLst>
                  <a:gd name="T0" fmla="+- 0 6211 6211"/>
                  <a:gd name="T1" fmla="*/ T0 w 105"/>
                  <a:gd name="T2" fmla="+- 0 464 359"/>
                  <a:gd name="T3" fmla="*/ 464 h 105"/>
                  <a:gd name="T4" fmla="+- 0 6316 6211"/>
                  <a:gd name="T5" fmla="*/ T4 w 105"/>
                  <a:gd name="T6" fmla="+- 0 464 359"/>
                  <a:gd name="T7" fmla="*/ 464 h 105"/>
                  <a:gd name="T8" fmla="+- 0 6316 6211"/>
                  <a:gd name="T9" fmla="*/ T8 w 105"/>
                  <a:gd name="T10" fmla="+- 0 359 359"/>
                  <a:gd name="T11" fmla="*/ 359 h 105"/>
                  <a:gd name="T12" fmla="+- 0 6211 6211"/>
                  <a:gd name="T13" fmla="*/ T12 w 105"/>
                  <a:gd name="T14" fmla="+- 0 359 359"/>
                  <a:gd name="T15" fmla="*/ 359 h 105"/>
                  <a:gd name="T16" fmla="+- 0 6211 6211"/>
                  <a:gd name="T17" fmla="*/ T16 w 105"/>
                  <a:gd name="T18" fmla="+- 0 464 359"/>
                  <a:gd name="T19" fmla="*/ 464 h 10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05" h="105">
                    <a:moveTo>
                      <a:pt x="0" y="105"/>
                    </a:moveTo>
                    <a:lnTo>
                      <a:pt x="105" y="105"/>
                    </a:lnTo>
                    <a:lnTo>
                      <a:pt x="105" y="0"/>
                    </a:lnTo>
                    <a:lnTo>
                      <a:pt x="0" y="0"/>
                    </a:lnTo>
                    <a:lnTo>
                      <a:pt x="0" y="105"/>
                    </a:lnTo>
                    <a:close/>
                  </a:path>
                </a:pathLst>
              </a:custGeom>
              <a:noFill/>
              <a:ln w="11087">
                <a:solidFill>
                  <a:srgbClr val="F7941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</p:grpSp>
      <p:grpSp>
        <p:nvGrpSpPr>
          <p:cNvPr id="299" name="Group 1"/>
          <p:cNvGrpSpPr>
            <a:grpSpLocks/>
          </p:cNvGrpSpPr>
          <p:nvPr/>
        </p:nvGrpSpPr>
        <p:grpSpPr bwMode="auto">
          <a:xfrm>
            <a:off x="2714625" y="5224463"/>
            <a:ext cx="292100" cy="66675"/>
            <a:chOff x="2194" y="27"/>
            <a:chExt cx="459" cy="105"/>
          </a:xfrm>
        </p:grpSpPr>
        <p:grpSp>
          <p:nvGrpSpPr>
            <p:cNvPr id="300" name="Group 6"/>
            <p:cNvGrpSpPr>
              <a:grpSpLocks/>
            </p:cNvGrpSpPr>
            <p:nvPr/>
          </p:nvGrpSpPr>
          <p:grpSpPr bwMode="auto">
            <a:xfrm>
              <a:off x="2476" y="79"/>
              <a:ext cx="160" cy="2"/>
              <a:chOff x="2476" y="79"/>
              <a:chExt cx="160" cy="2"/>
            </a:xfrm>
          </p:grpSpPr>
          <p:sp>
            <p:nvSpPr>
              <p:cNvPr id="305" name="Freeform 7"/>
              <p:cNvSpPr>
                <a:spLocks/>
              </p:cNvSpPr>
              <p:nvPr/>
            </p:nvSpPr>
            <p:spPr bwMode="auto">
              <a:xfrm>
                <a:off x="2476" y="79"/>
                <a:ext cx="160" cy="2"/>
              </a:xfrm>
              <a:custGeom>
                <a:avLst/>
                <a:gdLst>
                  <a:gd name="T0" fmla="+- 0 2476 2476"/>
                  <a:gd name="T1" fmla="*/ T0 w 160"/>
                  <a:gd name="T2" fmla="+- 0 2636 2476"/>
                  <a:gd name="T3" fmla="*/ T2 w 160"/>
                </a:gdLst>
                <a:ahLst/>
                <a:cxnLst>
                  <a:cxn ang="0">
                    <a:pos x="T1" y="0"/>
                  </a:cxn>
                  <a:cxn ang="0">
                    <a:pos x="T3" y="0"/>
                  </a:cxn>
                </a:cxnLst>
                <a:rect l="0" t="0" r="r" b="b"/>
                <a:pathLst>
                  <a:path w="160">
                    <a:moveTo>
                      <a:pt x="0" y="0"/>
                    </a:moveTo>
                    <a:lnTo>
                      <a:pt x="160" y="0"/>
                    </a:lnTo>
                  </a:path>
                </a:pathLst>
              </a:custGeom>
              <a:noFill/>
              <a:ln w="22187">
                <a:solidFill>
                  <a:srgbClr val="A97B5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301" name="Group 4"/>
            <p:cNvGrpSpPr>
              <a:grpSpLocks/>
            </p:cNvGrpSpPr>
            <p:nvPr/>
          </p:nvGrpSpPr>
          <p:grpSpPr bwMode="auto">
            <a:xfrm>
              <a:off x="2212" y="79"/>
              <a:ext cx="160" cy="2"/>
              <a:chOff x="2212" y="79"/>
              <a:chExt cx="160" cy="2"/>
            </a:xfrm>
          </p:grpSpPr>
          <p:sp>
            <p:nvSpPr>
              <p:cNvPr id="304" name="Freeform 5"/>
              <p:cNvSpPr>
                <a:spLocks/>
              </p:cNvSpPr>
              <p:nvPr/>
            </p:nvSpPr>
            <p:spPr bwMode="auto">
              <a:xfrm>
                <a:off x="2212" y="79"/>
                <a:ext cx="160" cy="2"/>
              </a:xfrm>
              <a:custGeom>
                <a:avLst/>
                <a:gdLst>
                  <a:gd name="T0" fmla="+- 0 2212 2212"/>
                  <a:gd name="T1" fmla="*/ T0 w 160"/>
                  <a:gd name="T2" fmla="+- 0 2371 2212"/>
                  <a:gd name="T3" fmla="*/ T2 w 160"/>
                </a:gdLst>
                <a:ahLst/>
                <a:cxnLst>
                  <a:cxn ang="0">
                    <a:pos x="T1" y="0"/>
                  </a:cxn>
                  <a:cxn ang="0">
                    <a:pos x="T3" y="0"/>
                  </a:cxn>
                </a:cxnLst>
                <a:rect l="0" t="0" r="r" b="b"/>
                <a:pathLst>
                  <a:path w="160">
                    <a:moveTo>
                      <a:pt x="0" y="0"/>
                    </a:moveTo>
                    <a:lnTo>
                      <a:pt x="159" y="0"/>
                    </a:lnTo>
                  </a:path>
                </a:pathLst>
              </a:custGeom>
              <a:noFill/>
              <a:ln w="22187">
                <a:solidFill>
                  <a:srgbClr val="A97B5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302" name="Group 2"/>
            <p:cNvGrpSpPr>
              <a:grpSpLocks/>
            </p:cNvGrpSpPr>
            <p:nvPr/>
          </p:nvGrpSpPr>
          <p:grpSpPr bwMode="auto">
            <a:xfrm>
              <a:off x="2371" y="27"/>
              <a:ext cx="105" cy="105"/>
              <a:chOff x="2371" y="27"/>
              <a:chExt cx="105" cy="105"/>
            </a:xfrm>
          </p:grpSpPr>
          <p:sp>
            <p:nvSpPr>
              <p:cNvPr id="303" name="Freeform 3"/>
              <p:cNvSpPr>
                <a:spLocks/>
              </p:cNvSpPr>
              <p:nvPr/>
            </p:nvSpPr>
            <p:spPr bwMode="auto">
              <a:xfrm>
                <a:off x="2371" y="27"/>
                <a:ext cx="105" cy="105"/>
              </a:xfrm>
              <a:custGeom>
                <a:avLst/>
                <a:gdLst>
                  <a:gd name="T0" fmla="+- 0 2371 2371"/>
                  <a:gd name="T1" fmla="*/ T0 w 105"/>
                  <a:gd name="T2" fmla="+- 0 132 27"/>
                  <a:gd name="T3" fmla="*/ 132 h 105"/>
                  <a:gd name="T4" fmla="+- 0 2476 2371"/>
                  <a:gd name="T5" fmla="*/ T4 w 105"/>
                  <a:gd name="T6" fmla="+- 0 132 27"/>
                  <a:gd name="T7" fmla="*/ 132 h 105"/>
                  <a:gd name="T8" fmla="+- 0 2476 2371"/>
                  <a:gd name="T9" fmla="*/ T8 w 105"/>
                  <a:gd name="T10" fmla="+- 0 27 27"/>
                  <a:gd name="T11" fmla="*/ 27 h 105"/>
                  <a:gd name="T12" fmla="+- 0 2371 2371"/>
                  <a:gd name="T13" fmla="*/ T12 w 105"/>
                  <a:gd name="T14" fmla="+- 0 27 27"/>
                  <a:gd name="T15" fmla="*/ 27 h 105"/>
                  <a:gd name="T16" fmla="+- 0 2371 2371"/>
                  <a:gd name="T17" fmla="*/ T16 w 105"/>
                  <a:gd name="T18" fmla="+- 0 132 27"/>
                  <a:gd name="T19" fmla="*/ 132 h 10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05" h="105">
                    <a:moveTo>
                      <a:pt x="0" y="105"/>
                    </a:moveTo>
                    <a:lnTo>
                      <a:pt x="105" y="105"/>
                    </a:lnTo>
                    <a:lnTo>
                      <a:pt x="105" y="0"/>
                    </a:lnTo>
                    <a:lnTo>
                      <a:pt x="0" y="0"/>
                    </a:lnTo>
                    <a:lnTo>
                      <a:pt x="0" y="105"/>
                    </a:lnTo>
                    <a:close/>
                  </a:path>
                </a:pathLst>
              </a:custGeom>
              <a:solidFill>
                <a:srgbClr val="A97B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</p:grpSp>
      <p:sp>
        <p:nvSpPr>
          <p:cNvPr id="355" name="Rectangle 354"/>
          <p:cNvSpPr/>
          <p:nvPr/>
        </p:nvSpPr>
        <p:spPr>
          <a:xfrm>
            <a:off x="6759768" y="3083496"/>
            <a:ext cx="20166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Foundation degree </a:t>
            </a:r>
            <a:endParaRPr lang="en-GB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56" name="Rectangle 355"/>
          <p:cNvSpPr/>
          <p:nvPr/>
        </p:nvSpPr>
        <p:spPr>
          <a:xfrm>
            <a:off x="7133808" y="4931719"/>
            <a:ext cx="1127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HNC/HND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57" name="Rectangle 356"/>
          <p:cNvSpPr/>
          <p:nvPr/>
        </p:nvSpPr>
        <p:spPr>
          <a:xfrm>
            <a:off x="5119624" y="4117221"/>
            <a:ext cx="169475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accent6">
                    <a:lumMod val="75000"/>
                  </a:schemeClr>
                </a:solidFill>
              </a:rPr>
              <a:t>Other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</a:rPr>
              <a:t>qualifications</a:t>
            </a:r>
            <a:endParaRPr lang="en-GB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328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1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6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625" fill="hold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625" fill="hold">
                                          <p:stCondLst>
                                            <p:cond delay="1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625" fill="hold">
                                          <p:stCondLst>
                                            <p:cond delay="18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710952"/>
          </a:xfrm>
        </p:spPr>
        <p:txBody>
          <a:bodyPr>
            <a:noAutofit/>
          </a:bodyPr>
          <a:lstStyle/>
          <a:p>
            <a:r>
              <a:rPr lang="en-GB" sz="1600" b="1" dirty="0" smtClean="0"/>
              <a:t>Apprentices, HE Progression and </a:t>
            </a:r>
            <a:br>
              <a:rPr lang="en-GB" sz="1600" b="1" dirty="0" smtClean="0"/>
            </a:br>
            <a:r>
              <a:rPr lang="en-GB" sz="1600" b="1" dirty="0" smtClean="0"/>
              <a:t>Social Mobility</a:t>
            </a:r>
            <a:endParaRPr lang="en-GB" sz="1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4558039"/>
              </p:ext>
            </p:extLst>
          </p:nvPr>
        </p:nvGraphicFramePr>
        <p:xfrm>
          <a:off x="457734" y="1164351"/>
          <a:ext cx="8229601" cy="55682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58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39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83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825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913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POLAR 3</a:t>
                      </a:r>
                      <a:endParaRPr lang="en-GB" sz="20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% of HE entrant population</a:t>
                      </a:r>
                      <a:endParaRPr lang="en-GB" sz="20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8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 </a:t>
                      </a:r>
                      <a:endParaRPr lang="en-GB" sz="20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 </a:t>
                      </a:r>
                      <a:endParaRPr lang="en-GB" sz="20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 </a:t>
                      </a:r>
                      <a:endParaRPr lang="en-GB" sz="20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 </a:t>
                      </a:r>
                      <a:endParaRPr lang="en-GB" sz="20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 </a:t>
                      </a:r>
                      <a:endParaRPr lang="en-GB" sz="20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HE progression rates</a:t>
                      </a:r>
                      <a:endParaRPr lang="en-GB" sz="20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543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0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Immediate HE rate</a:t>
                      </a:r>
                      <a:endParaRPr lang="en-GB" sz="20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7 years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HE progression rate</a:t>
                      </a:r>
                      <a:endParaRPr lang="en-GB" sz="20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5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Q1 - Very low HE </a:t>
                      </a:r>
                      <a:r>
                        <a:rPr lang="en-GB" sz="2000" b="1" dirty="0" smtClean="0">
                          <a:effectLst/>
                        </a:rPr>
                        <a:t>participation/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effectLst/>
                        </a:rPr>
                        <a:t>Educational disadvantage</a:t>
                      </a:r>
                      <a:endParaRPr lang="en-GB" sz="20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22%</a:t>
                      </a:r>
                      <a:endParaRPr lang="en-GB" sz="20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10%</a:t>
                      </a:r>
                      <a:endParaRPr lang="en-GB" sz="20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16%</a:t>
                      </a:r>
                      <a:endParaRPr lang="en-GB" sz="20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5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Q2</a:t>
                      </a:r>
                      <a:endParaRPr lang="en-GB" sz="20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24%</a:t>
                      </a:r>
                      <a:endParaRPr lang="en-GB" sz="20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12%</a:t>
                      </a:r>
                      <a:endParaRPr lang="en-GB" sz="20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19%</a:t>
                      </a:r>
                      <a:endParaRPr lang="en-GB" sz="20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Q3</a:t>
                      </a:r>
                      <a:endParaRPr lang="en-GB" sz="20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21%</a:t>
                      </a:r>
                      <a:endParaRPr lang="en-GB" sz="20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12%</a:t>
                      </a:r>
                      <a:endParaRPr lang="en-GB" sz="20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19%</a:t>
                      </a:r>
                      <a:endParaRPr lang="en-GB" sz="20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4016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Q4</a:t>
                      </a:r>
                      <a:endParaRPr lang="en-GB" sz="20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19%</a:t>
                      </a:r>
                      <a:endParaRPr lang="en-GB" sz="20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4016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20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12%</a:t>
                      </a:r>
                      <a:endParaRPr lang="en-GB" sz="20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19%</a:t>
                      </a:r>
                      <a:endParaRPr lang="en-GB" sz="20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261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effectLst/>
                        </a:rPr>
                        <a:t>Q5 - High HE </a:t>
                      </a:r>
                      <a:r>
                        <a:rPr lang="en-GB" sz="2000" b="1" dirty="0" smtClean="0">
                          <a:effectLst/>
                        </a:rPr>
                        <a:t>participation/ Educational disadvantage</a:t>
                      </a:r>
                      <a:endParaRPr lang="en-GB" sz="2000" b="1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20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15%</a:t>
                      </a:r>
                      <a:endParaRPr lang="en-GB" sz="20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13%</a:t>
                      </a:r>
                      <a:endParaRPr lang="en-GB" sz="20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20%</a:t>
                      </a:r>
                      <a:endParaRPr lang="en-GB" sz="20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5" name="Picture 4" descr="FAC ED_HEALTH_FRONT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5" y="-315416"/>
            <a:ext cx="9144000" cy="1030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2262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5365939"/>
              </p:ext>
            </p:extLst>
          </p:nvPr>
        </p:nvGraphicFramePr>
        <p:xfrm>
          <a:off x="179512" y="0"/>
          <a:ext cx="8964487" cy="6669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93937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630115" y="1245649"/>
            <a:ext cx="7877925" cy="592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sz="3200" dirty="0" smtClean="0">
                <a:solidFill>
                  <a:srgbClr val="582080"/>
                </a:solidFill>
              </a:rPr>
              <a:t>Apprentice Progression research</a:t>
            </a:r>
            <a:endParaRPr lang="en-US" sz="3200" dirty="0">
              <a:solidFill>
                <a:srgbClr val="582080"/>
              </a:solidFill>
            </a:endParaRP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630115" y="2029874"/>
            <a:ext cx="787792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600" dirty="0" smtClean="0">
                <a:latin typeface="Arial"/>
                <a:cs typeface="Arial"/>
              </a:rPr>
              <a:t>Matching ILR datasets and HESA</a:t>
            </a:r>
            <a:endParaRPr lang="en-US" sz="2600" dirty="0">
              <a:latin typeface="Arial"/>
              <a:cs typeface="Arial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30115" y="2725199"/>
            <a:ext cx="7877925" cy="3748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2200" dirty="0" smtClean="0">
                <a:latin typeface="Arial"/>
                <a:cs typeface="Arial"/>
              </a:rPr>
              <a:t>Fuzzy matching developed with HESA and HEFCE</a:t>
            </a:r>
          </a:p>
          <a:p>
            <a:pPr eaLnBrk="1" hangingPunct="1">
              <a:lnSpc>
                <a:spcPct val="90000"/>
              </a:lnSpc>
            </a:pPr>
            <a:endParaRPr lang="en-US" sz="2200" dirty="0">
              <a:latin typeface="Arial"/>
              <a:cs typeface="Arial"/>
            </a:endParaRPr>
          </a:p>
          <a:p>
            <a:pPr marL="342900" indent="-3429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Arial"/>
                <a:cs typeface="Arial"/>
              </a:rPr>
              <a:t>Longitudinal – progression patterns over time</a:t>
            </a:r>
          </a:p>
          <a:p>
            <a:pPr eaLnBrk="1" hangingPunct="1">
              <a:lnSpc>
                <a:spcPct val="90000"/>
              </a:lnSpc>
            </a:pPr>
            <a:endParaRPr lang="en-US" sz="2200" dirty="0">
              <a:latin typeface="Arial"/>
              <a:cs typeface="Arial"/>
            </a:endParaRPr>
          </a:p>
          <a:p>
            <a:pPr marL="342900" indent="-3429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latin typeface="Arial"/>
                <a:cs typeface="Arial"/>
              </a:rPr>
              <a:t>D</a:t>
            </a:r>
            <a:r>
              <a:rPr lang="en-US" sz="2200" dirty="0" smtClean="0">
                <a:latin typeface="Arial"/>
                <a:cs typeface="Arial"/>
              </a:rPr>
              <a:t>emographic – age, gender, ethnicity, domicile</a:t>
            </a:r>
          </a:p>
          <a:p>
            <a:pPr marL="342900" indent="-3429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200" dirty="0">
              <a:latin typeface="Arial"/>
              <a:cs typeface="Arial"/>
            </a:endParaRPr>
          </a:p>
          <a:p>
            <a:pPr marL="342900" indent="-3429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Arial"/>
                <a:cs typeface="Arial"/>
              </a:rPr>
              <a:t>Programme – previous provider &amp; programme</a:t>
            </a:r>
          </a:p>
          <a:p>
            <a:pPr marL="342900" indent="-3429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200" dirty="0">
              <a:latin typeface="Arial"/>
              <a:cs typeface="Arial"/>
            </a:endParaRPr>
          </a:p>
          <a:p>
            <a:pPr marL="342900" indent="-3429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Arial"/>
                <a:cs typeface="Arial"/>
              </a:rPr>
              <a:t>Destination – university or FE college, programme</a:t>
            </a:r>
          </a:p>
          <a:p>
            <a:pPr marL="342900" indent="-3429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200" dirty="0">
              <a:latin typeface="Arial"/>
              <a:cs typeface="Arial"/>
            </a:endParaRPr>
          </a:p>
          <a:p>
            <a:pPr marL="342900" indent="-3429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Arial"/>
                <a:cs typeface="Arial"/>
              </a:rPr>
              <a:t>Achievement – by quals for earlier cohorts</a:t>
            </a:r>
            <a:endParaRPr lang="en-US" sz="2200" dirty="0">
              <a:latin typeface="Arial"/>
              <a:cs typeface="Arial"/>
            </a:endParaRPr>
          </a:p>
          <a:p>
            <a:pPr eaLnBrk="1" hangingPunct="1">
              <a:lnSpc>
                <a:spcPct val="90000"/>
              </a:lnSpc>
            </a:pPr>
            <a:endParaRPr lang="en-US" sz="2200" dirty="0" smtClean="0">
              <a:latin typeface="Arial"/>
              <a:cs typeface="Arial"/>
            </a:endParaRPr>
          </a:p>
        </p:txBody>
      </p:sp>
      <p:pic>
        <p:nvPicPr>
          <p:cNvPr id="3" name="Picture 2" descr="FAC ED_HEALTH_FRONT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44000" cy="1245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4401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735" y="764704"/>
            <a:ext cx="8229600" cy="1143000"/>
          </a:xfrm>
        </p:spPr>
        <p:txBody>
          <a:bodyPr/>
          <a:lstStyle/>
          <a:p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Over to you!</a:t>
            </a:r>
            <a:endParaRPr lang="en-GB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735" y="1916832"/>
            <a:ext cx="8229600" cy="4525963"/>
          </a:xfrm>
        </p:spPr>
        <p:txBody>
          <a:bodyPr/>
          <a:lstStyle/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How can we improve the use of this research further?</a:t>
            </a:r>
          </a:p>
          <a:p>
            <a:endParaRPr lang="en-GB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What other data intersections do you think we should explore?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3" descr="FAC ED_HEALTH_FRON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5" y="0"/>
            <a:ext cx="9144000" cy="1030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43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7004100"/>
              </p:ext>
            </p:extLst>
          </p:nvPr>
        </p:nvGraphicFramePr>
        <p:xfrm>
          <a:off x="4" y="1"/>
          <a:ext cx="9143995" cy="6813375"/>
        </p:xfrm>
        <a:graphic>
          <a:graphicData uri="http://schemas.openxmlformats.org/drawingml/2006/table">
            <a:tbl>
              <a:tblPr firstRow="1" firstCol="1" bandRow="1"/>
              <a:tblGrid>
                <a:gridCol w="9480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96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09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52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52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52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52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525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525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525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525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4525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4903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4903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476671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Advanced Level Apprentice </a:t>
                      </a:r>
                      <a:endParaRPr lang="en-GB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Start Year</a:t>
                      </a:r>
                      <a:endParaRPr lang="en-GB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Population</a:t>
                      </a:r>
                      <a:endParaRPr lang="en-GB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 entry</a:t>
                      </a:r>
                      <a:endParaRPr lang="en-GB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 years tracking</a:t>
                      </a:r>
                      <a:endParaRPr lang="en-GB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All tracked to date</a:t>
                      </a:r>
                      <a:endParaRPr lang="en-GB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1193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2005-06</a:t>
                      </a:r>
                      <a:endParaRPr lang="en-GB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2006-07</a:t>
                      </a:r>
                      <a:endParaRPr lang="en-GB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2007-08</a:t>
                      </a:r>
                      <a:endParaRPr lang="en-GB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2008-09</a:t>
                      </a:r>
                      <a:endParaRPr lang="en-GB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2009-10</a:t>
                      </a:r>
                      <a:endParaRPr lang="en-GB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2010-11</a:t>
                      </a:r>
                      <a:endParaRPr lang="en-GB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2011-12</a:t>
                      </a:r>
                      <a:endParaRPr lang="en-GB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3515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Number</a:t>
                      </a:r>
                      <a:endParaRPr lang="en-GB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Number</a:t>
                      </a:r>
                      <a:endParaRPr lang="en-GB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Number</a:t>
                      </a:r>
                      <a:endParaRPr lang="en-GB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Number</a:t>
                      </a:r>
                      <a:endParaRPr lang="en-GB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Number</a:t>
                      </a:r>
                      <a:endParaRPr lang="en-GB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Number</a:t>
                      </a:r>
                      <a:endParaRPr lang="en-GB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Number</a:t>
                      </a:r>
                      <a:endParaRPr lang="en-GB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higher education Immediate Progression</a:t>
                      </a:r>
                      <a:endParaRPr lang="en-GB" sz="15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% higher education Progression</a:t>
                      </a:r>
                      <a:endParaRPr lang="en-GB" sz="15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 Number to </a:t>
                      </a:r>
                      <a:endParaRPr lang="en-GB" sz="1500" b="1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higher </a:t>
                      </a:r>
                      <a:r>
                        <a:rPr lang="en-GB" sz="15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education</a:t>
                      </a:r>
                      <a:endParaRPr lang="en-GB" sz="15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% </a:t>
                      </a:r>
                      <a:r>
                        <a:rPr lang="en-GB" sz="1500" b="1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HE </a:t>
                      </a:r>
                      <a:r>
                        <a:rPr lang="en-GB" sz="15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progression</a:t>
                      </a:r>
                      <a:endParaRPr lang="en-GB" sz="15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No </a:t>
                      </a:r>
                      <a:r>
                        <a:rPr lang="en-GB" sz="15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of years </a:t>
                      </a:r>
                      <a:r>
                        <a:rPr lang="en-GB" sz="1500" b="1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5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tracked</a:t>
                      </a:r>
                      <a:endParaRPr lang="en-GB" sz="15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155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2005/06</a:t>
                      </a:r>
                      <a:endParaRPr lang="en-GB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33285</a:t>
                      </a:r>
                      <a:endParaRPr lang="en-GB" sz="2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505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1510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1885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830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650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520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360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3900</a:t>
                      </a:r>
                      <a:endParaRPr lang="en-GB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11.7</a:t>
                      </a:r>
                      <a:endParaRPr lang="en-GB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6255</a:t>
                      </a:r>
                      <a:endParaRPr lang="en-GB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18.8</a:t>
                      </a:r>
                      <a:endParaRPr lang="en-GB" sz="2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 </a:t>
                      </a:r>
                      <a:endParaRPr lang="en-GB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155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2006/07</a:t>
                      </a:r>
                      <a:endParaRPr lang="en-GB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35525</a:t>
                      </a:r>
                      <a:endParaRPr lang="en-GB" sz="2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FFFF9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475</a:t>
                      </a:r>
                      <a:endParaRPr lang="en-GB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1525</a:t>
                      </a:r>
                      <a:endParaRPr lang="en-GB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1995</a:t>
                      </a:r>
                      <a:endParaRPr lang="en-GB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965</a:t>
                      </a:r>
                      <a:endParaRPr lang="en-GB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685</a:t>
                      </a:r>
                      <a:endParaRPr lang="en-GB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445</a:t>
                      </a:r>
                      <a:endParaRPr lang="en-GB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3995</a:t>
                      </a:r>
                      <a:endParaRPr lang="en-GB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11.2</a:t>
                      </a:r>
                      <a:endParaRPr lang="en-GB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6090</a:t>
                      </a:r>
                      <a:endParaRPr lang="en-GB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17.1</a:t>
                      </a:r>
                      <a:endParaRPr lang="en-GB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 </a:t>
                      </a:r>
                      <a:endParaRPr lang="en-GB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155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2007/08</a:t>
                      </a:r>
                      <a:endParaRPr lang="en-GB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41370</a:t>
                      </a:r>
                      <a:endParaRPr lang="en-GB" sz="2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FFFF9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FFFF9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465</a:t>
                      </a:r>
                      <a:endParaRPr lang="en-GB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1625</a:t>
                      </a:r>
                      <a:endParaRPr lang="en-GB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2450</a:t>
                      </a:r>
                      <a:endParaRPr lang="en-GB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1000</a:t>
                      </a:r>
                      <a:endParaRPr lang="en-GB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620</a:t>
                      </a:r>
                      <a:endParaRPr lang="en-GB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4540</a:t>
                      </a:r>
                      <a:endParaRPr lang="en-GB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11.0</a:t>
                      </a:r>
                      <a:endParaRPr lang="en-GB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6160</a:t>
                      </a:r>
                      <a:endParaRPr lang="en-GB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14.9</a:t>
                      </a:r>
                      <a:endParaRPr lang="en-GB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 </a:t>
                      </a:r>
                      <a:endParaRPr lang="en-GB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155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2008/09</a:t>
                      </a:r>
                      <a:endParaRPr lang="en-GB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49360</a:t>
                      </a:r>
                      <a:endParaRPr lang="en-GB" sz="2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FFFF9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FFFF9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FFFF9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555</a:t>
                      </a:r>
                      <a:endParaRPr lang="en-GB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2180</a:t>
                      </a:r>
                      <a:endParaRPr lang="en-GB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2165</a:t>
                      </a:r>
                      <a:endParaRPr lang="en-GB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990</a:t>
                      </a:r>
                      <a:endParaRPr lang="en-GB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4900</a:t>
                      </a:r>
                      <a:endParaRPr lang="en-GB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9.9</a:t>
                      </a:r>
                      <a:endParaRPr lang="en-GB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5890</a:t>
                      </a:r>
                      <a:endParaRPr lang="en-GB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11.9</a:t>
                      </a:r>
                      <a:endParaRPr lang="en-GB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 </a:t>
                      </a:r>
                      <a:endParaRPr lang="en-GB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1414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2009/10</a:t>
                      </a:r>
                      <a:endParaRPr lang="en-GB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53815</a:t>
                      </a:r>
                      <a:endParaRPr lang="en-GB" sz="2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FFFF9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FFFF9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FFFF9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FFFF9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755</a:t>
                      </a:r>
                      <a:endParaRPr lang="en-GB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2350</a:t>
                      </a:r>
                      <a:endParaRPr lang="en-GB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1990</a:t>
                      </a:r>
                      <a:endParaRPr lang="en-GB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5095</a:t>
                      </a:r>
                      <a:endParaRPr lang="en-GB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9.5</a:t>
                      </a:r>
                      <a:endParaRPr lang="en-GB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5095</a:t>
                      </a:r>
                      <a:endParaRPr lang="en-GB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9.5</a:t>
                      </a:r>
                      <a:endParaRPr lang="en-GB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 </a:t>
                      </a:r>
                      <a:endParaRPr lang="en-GB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267744" y="1750326"/>
            <a:ext cx="36249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Apprentices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16894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9355573"/>
              </p:ext>
            </p:extLst>
          </p:nvPr>
        </p:nvGraphicFramePr>
        <p:xfrm>
          <a:off x="0" y="0"/>
          <a:ext cx="9143999" cy="7101406"/>
        </p:xfrm>
        <a:graphic>
          <a:graphicData uri="http://schemas.openxmlformats.org/drawingml/2006/table">
            <a:tbl>
              <a:tblPr firstRow="1" firstCol="1" bandRow="1"/>
              <a:tblGrid>
                <a:gridCol w="948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96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09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52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52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52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52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525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525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525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525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4525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4904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4904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712407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Advanced Level Apprentice </a:t>
                      </a:r>
                      <a:endParaRPr lang="en-GB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Start Year</a:t>
                      </a:r>
                      <a:endParaRPr lang="en-GB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Population</a:t>
                      </a:r>
                      <a:endParaRPr lang="en-GB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 entry</a:t>
                      </a:r>
                      <a:endParaRPr lang="en-GB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 years tracking</a:t>
                      </a:r>
                      <a:endParaRPr lang="en-GB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All tracked to date</a:t>
                      </a:r>
                      <a:endParaRPr lang="en-GB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4943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2005-06</a:t>
                      </a:r>
                      <a:endParaRPr lang="en-GB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2006-07</a:t>
                      </a:r>
                      <a:endParaRPr lang="en-GB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2007-08</a:t>
                      </a:r>
                      <a:endParaRPr lang="en-GB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2008-09</a:t>
                      </a:r>
                      <a:endParaRPr lang="en-GB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2009-10</a:t>
                      </a:r>
                      <a:endParaRPr lang="en-GB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2010-11</a:t>
                      </a:r>
                      <a:endParaRPr lang="en-GB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2011-12</a:t>
                      </a:r>
                      <a:endParaRPr lang="en-GB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7223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Number</a:t>
                      </a:r>
                      <a:endParaRPr lang="en-GB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Number</a:t>
                      </a:r>
                      <a:endParaRPr lang="en-GB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Number</a:t>
                      </a:r>
                      <a:endParaRPr lang="en-GB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Number</a:t>
                      </a:r>
                      <a:endParaRPr lang="en-GB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Number</a:t>
                      </a:r>
                      <a:endParaRPr lang="en-GB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Number</a:t>
                      </a:r>
                      <a:endParaRPr lang="en-GB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Number</a:t>
                      </a:r>
                      <a:endParaRPr lang="en-GB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higher education Immediate Progression</a:t>
                      </a:r>
                      <a:endParaRPr lang="en-GB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% higher education Progression</a:t>
                      </a:r>
                      <a:endParaRPr lang="en-GB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 Number to </a:t>
                      </a:r>
                      <a:endParaRPr lang="en-GB" sz="1600" b="1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higher 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education</a:t>
                      </a:r>
                      <a:endParaRPr lang="en-GB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% </a:t>
                      </a:r>
                      <a:r>
                        <a:rPr lang="en-GB" sz="1600" b="1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HE </a:t>
                      </a:r>
                      <a:r>
                        <a:rPr lang="en-GB" sz="16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progression</a:t>
                      </a:r>
                      <a:endParaRPr lang="en-GB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No 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of years </a:t>
                      </a:r>
                      <a:r>
                        <a:rPr lang="en-GB" sz="1600" b="1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6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tracked</a:t>
                      </a:r>
                      <a:endParaRPr lang="en-GB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836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2005/06</a:t>
                      </a:r>
                      <a:endParaRPr lang="en-GB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33285</a:t>
                      </a:r>
                      <a:endParaRPr lang="en-GB" sz="2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505</a:t>
                      </a:r>
                      <a:endParaRPr lang="en-GB" sz="16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1510</a:t>
                      </a:r>
                      <a:endParaRPr lang="en-GB" sz="16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1885</a:t>
                      </a:r>
                      <a:endParaRPr lang="en-GB" sz="16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830</a:t>
                      </a:r>
                      <a:endParaRPr lang="en-GB" sz="16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650</a:t>
                      </a:r>
                      <a:endParaRPr lang="en-GB" sz="16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520</a:t>
                      </a:r>
                      <a:endParaRPr lang="en-GB" sz="16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360</a:t>
                      </a:r>
                      <a:endParaRPr lang="en-GB" sz="16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3900</a:t>
                      </a:r>
                      <a:endParaRPr lang="en-GB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11.7</a:t>
                      </a:r>
                      <a:endParaRPr lang="en-GB" sz="2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6255</a:t>
                      </a:r>
                      <a:endParaRPr lang="en-GB" sz="2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18.8</a:t>
                      </a:r>
                      <a:endParaRPr lang="en-GB" sz="28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 </a:t>
                      </a:r>
                      <a:endParaRPr lang="en-GB" sz="2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836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2006/07</a:t>
                      </a:r>
                      <a:endParaRPr lang="en-GB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35525</a:t>
                      </a:r>
                      <a:endParaRPr lang="en-GB" sz="2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8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475</a:t>
                      </a:r>
                      <a:endParaRPr lang="en-GB" sz="28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1525</a:t>
                      </a:r>
                      <a:endParaRPr lang="en-GB" sz="2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1995</a:t>
                      </a:r>
                      <a:endParaRPr lang="en-GB" sz="2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965</a:t>
                      </a:r>
                      <a:endParaRPr lang="en-GB" sz="2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685</a:t>
                      </a:r>
                      <a:endParaRPr lang="en-GB" sz="2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445</a:t>
                      </a:r>
                      <a:endParaRPr lang="en-GB" sz="28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3995</a:t>
                      </a:r>
                      <a:endParaRPr lang="en-GB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11.2</a:t>
                      </a:r>
                      <a:endParaRPr lang="en-GB" sz="2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6090</a:t>
                      </a:r>
                      <a:endParaRPr lang="en-GB" sz="28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17.1</a:t>
                      </a:r>
                      <a:endParaRPr lang="en-GB" sz="2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 </a:t>
                      </a:r>
                      <a:endParaRPr lang="en-GB" sz="2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836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2007/08</a:t>
                      </a:r>
                      <a:endParaRPr lang="en-GB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41370</a:t>
                      </a:r>
                      <a:endParaRPr lang="en-GB" sz="2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8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8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465</a:t>
                      </a:r>
                      <a:endParaRPr lang="en-GB" sz="28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1625</a:t>
                      </a:r>
                      <a:endParaRPr lang="en-GB" sz="2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2450</a:t>
                      </a:r>
                      <a:endParaRPr lang="en-GB" sz="2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1000</a:t>
                      </a:r>
                      <a:endParaRPr lang="en-GB" sz="28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620</a:t>
                      </a:r>
                      <a:endParaRPr lang="en-GB" sz="2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4540</a:t>
                      </a:r>
                      <a:endParaRPr lang="en-GB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11.0</a:t>
                      </a:r>
                      <a:endParaRPr lang="en-GB" sz="2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6160</a:t>
                      </a:r>
                      <a:endParaRPr lang="en-GB" sz="28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14.9</a:t>
                      </a:r>
                      <a:endParaRPr lang="en-GB" sz="2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 </a:t>
                      </a:r>
                      <a:endParaRPr lang="en-GB" sz="2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836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2008/09</a:t>
                      </a:r>
                      <a:endParaRPr lang="en-GB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49360</a:t>
                      </a:r>
                      <a:endParaRPr lang="en-GB" sz="2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8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8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8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555</a:t>
                      </a:r>
                      <a:endParaRPr lang="en-GB" sz="28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2180</a:t>
                      </a:r>
                      <a:endParaRPr lang="en-GB" sz="28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2165</a:t>
                      </a:r>
                      <a:endParaRPr lang="en-GB" sz="2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990</a:t>
                      </a:r>
                      <a:endParaRPr lang="en-GB" sz="2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4900</a:t>
                      </a:r>
                      <a:endParaRPr lang="en-GB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9.9</a:t>
                      </a:r>
                      <a:endParaRPr lang="en-GB" sz="2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5890</a:t>
                      </a:r>
                      <a:endParaRPr lang="en-GB" sz="28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11.9</a:t>
                      </a:r>
                      <a:endParaRPr lang="en-GB" sz="2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 </a:t>
                      </a:r>
                      <a:endParaRPr lang="en-GB" sz="2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836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2009/10</a:t>
                      </a:r>
                      <a:endParaRPr lang="en-GB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53815</a:t>
                      </a:r>
                      <a:endParaRPr lang="en-GB" sz="2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8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8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8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8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755</a:t>
                      </a:r>
                      <a:endParaRPr lang="en-GB" sz="28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2350</a:t>
                      </a:r>
                      <a:endParaRPr lang="en-GB" sz="2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1990</a:t>
                      </a:r>
                      <a:endParaRPr lang="en-GB" sz="2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5095</a:t>
                      </a:r>
                      <a:endParaRPr lang="en-GB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9.5</a:t>
                      </a:r>
                      <a:endParaRPr lang="en-GB" sz="2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5095</a:t>
                      </a:r>
                      <a:endParaRPr lang="en-GB" sz="28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9.5</a:t>
                      </a:r>
                      <a:endParaRPr lang="en-GB" sz="2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 </a:t>
                      </a:r>
                      <a:endParaRPr lang="en-GB" sz="2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051720" y="2211991"/>
            <a:ext cx="36249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Apprentices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01747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2392221"/>
              </p:ext>
            </p:extLst>
          </p:nvPr>
        </p:nvGraphicFramePr>
        <p:xfrm>
          <a:off x="4" y="1"/>
          <a:ext cx="9143995" cy="6954375"/>
        </p:xfrm>
        <a:graphic>
          <a:graphicData uri="http://schemas.openxmlformats.org/drawingml/2006/table">
            <a:tbl>
              <a:tblPr firstRow="1" firstCol="1" bandRow="1"/>
              <a:tblGrid>
                <a:gridCol w="9480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96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09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52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52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52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52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525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525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525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525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4525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4903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4903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764703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Advanced Level Apprentice </a:t>
                      </a:r>
                      <a:endParaRPr lang="en-GB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Start Year</a:t>
                      </a:r>
                      <a:endParaRPr lang="en-GB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Population</a:t>
                      </a:r>
                      <a:endParaRPr lang="en-GB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 entry</a:t>
                      </a:r>
                      <a:endParaRPr lang="en-GB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 years tracking</a:t>
                      </a:r>
                      <a:endParaRPr lang="en-GB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All tracked to date</a:t>
                      </a:r>
                      <a:endParaRPr lang="en-GB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4096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2005-06</a:t>
                      </a:r>
                      <a:endParaRPr lang="en-GB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2006-07</a:t>
                      </a:r>
                      <a:endParaRPr lang="en-GB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2007-08</a:t>
                      </a:r>
                      <a:endParaRPr lang="en-GB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2008-09</a:t>
                      </a:r>
                      <a:endParaRPr lang="en-GB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2009-10</a:t>
                      </a:r>
                      <a:endParaRPr lang="en-GB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2010-11</a:t>
                      </a:r>
                      <a:endParaRPr lang="en-GB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2011-12</a:t>
                      </a:r>
                      <a:endParaRPr lang="en-GB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780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Number</a:t>
                      </a:r>
                      <a:endParaRPr lang="en-GB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Number</a:t>
                      </a:r>
                      <a:endParaRPr lang="en-GB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Number</a:t>
                      </a:r>
                      <a:endParaRPr lang="en-GB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Number</a:t>
                      </a:r>
                      <a:endParaRPr lang="en-GB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Number</a:t>
                      </a:r>
                      <a:endParaRPr lang="en-GB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Number</a:t>
                      </a:r>
                      <a:endParaRPr lang="en-GB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Number</a:t>
                      </a:r>
                      <a:endParaRPr lang="en-GB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higher education Immediate Progression</a:t>
                      </a:r>
                      <a:endParaRPr lang="en-GB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% higher education Progression</a:t>
                      </a:r>
                      <a:endParaRPr lang="en-GB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 Number to </a:t>
                      </a:r>
                      <a:endParaRPr lang="en-GB" sz="1400" b="1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higher </a:t>
                      </a: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education</a:t>
                      </a:r>
                      <a:endParaRPr lang="en-GB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% </a:t>
                      </a:r>
                      <a:r>
                        <a:rPr lang="en-GB" sz="1400" b="1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HE </a:t>
                      </a:r>
                      <a:r>
                        <a:rPr lang="en-GB" sz="14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progression</a:t>
                      </a:r>
                      <a:endParaRPr lang="en-GB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No </a:t>
                      </a: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of years </a:t>
                      </a:r>
                      <a:r>
                        <a:rPr lang="en-GB" sz="1400" b="1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tracked</a:t>
                      </a:r>
                      <a:endParaRPr lang="en-GB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155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2005/06</a:t>
                      </a:r>
                      <a:endParaRPr lang="en-GB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33285</a:t>
                      </a:r>
                      <a:endParaRPr lang="en-GB" sz="2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505</a:t>
                      </a:r>
                      <a:endParaRPr lang="en-GB" sz="16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1510</a:t>
                      </a:r>
                      <a:endParaRPr lang="en-GB" sz="16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1885</a:t>
                      </a:r>
                      <a:endParaRPr lang="en-GB" sz="16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830</a:t>
                      </a:r>
                      <a:endParaRPr lang="en-GB" sz="16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650</a:t>
                      </a:r>
                      <a:endParaRPr lang="en-GB" sz="16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520</a:t>
                      </a:r>
                      <a:endParaRPr lang="en-GB" sz="16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360</a:t>
                      </a:r>
                      <a:endParaRPr lang="en-GB" sz="16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3900</a:t>
                      </a:r>
                      <a:endParaRPr lang="en-GB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11.7</a:t>
                      </a:r>
                      <a:endParaRPr lang="en-GB" sz="2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6255</a:t>
                      </a:r>
                      <a:endParaRPr lang="en-GB" sz="2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18.8</a:t>
                      </a:r>
                      <a:endParaRPr lang="en-GB" sz="2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 </a:t>
                      </a:r>
                      <a:endParaRPr lang="en-GB" sz="2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155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2006/07</a:t>
                      </a:r>
                      <a:endParaRPr lang="en-GB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35525</a:t>
                      </a:r>
                      <a:endParaRPr lang="en-GB" sz="2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8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475</a:t>
                      </a:r>
                      <a:endParaRPr lang="en-GB" sz="28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1525</a:t>
                      </a:r>
                      <a:endParaRPr lang="en-GB" sz="2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1995</a:t>
                      </a:r>
                      <a:endParaRPr lang="en-GB" sz="2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965</a:t>
                      </a:r>
                      <a:endParaRPr lang="en-GB" sz="2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685</a:t>
                      </a:r>
                      <a:endParaRPr lang="en-GB" sz="2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445</a:t>
                      </a:r>
                      <a:endParaRPr lang="en-GB" sz="28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3995</a:t>
                      </a:r>
                      <a:endParaRPr lang="en-GB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11.2</a:t>
                      </a:r>
                      <a:endParaRPr lang="en-GB" sz="2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6090</a:t>
                      </a:r>
                      <a:endParaRPr lang="en-GB" sz="2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17.1</a:t>
                      </a:r>
                      <a:endParaRPr lang="en-GB" sz="2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 </a:t>
                      </a:r>
                      <a:endParaRPr lang="en-GB" sz="2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155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2007/08</a:t>
                      </a:r>
                      <a:endParaRPr lang="en-GB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41370</a:t>
                      </a:r>
                      <a:endParaRPr lang="en-GB" sz="2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8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8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465</a:t>
                      </a:r>
                      <a:endParaRPr lang="en-GB" sz="28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1625</a:t>
                      </a:r>
                      <a:endParaRPr lang="en-GB" sz="2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2450</a:t>
                      </a:r>
                      <a:endParaRPr lang="en-GB" sz="2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1000</a:t>
                      </a:r>
                      <a:endParaRPr lang="en-GB" sz="28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620</a:t>
                      </a:r>
                      <a:endParaRPr lang="en-GB" sz="2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4540</a:t>
                      </a:r>
                      <a:endParaRPr lang="en-GB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11.0</a:t>
                      </a:r>
                      <a:endParaRPr lang="en-GB" sz="2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6160</a:t>
                      </a:r>
                      <a:endParaRPr lang="en-GB" sz="2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14.9</a:t>
                      </a:r>
                      <a:endParaRPr lang="en-GB" sz="2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 </a:t>
                      </a:r>
                      <a:endParaRPr lang="en-GB" sz="2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155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2008/09</a:t>
                      </a:r>
                      <a:endParaRPr lang="en-GB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49360</a:t>
                      </a:r>
                      <a:endParaRPr lang="en-GB" sz="2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8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8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8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555</a:t>
                      </a:r>
                      <a:endParaRPr lang="en-GB" sz="28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2180</a:t>
                      </a:r>
                      <a:endParaRPr lang="en-GB" sz="28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2165</a:t>
                      </a:r>
                      <a:endParaRPr lang="en-GB" sz="2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990</a:t>
                      </a:r>
                      <a:endParaRPr lang="en-GB" sz="2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4900</a:t>
                      </a:r>
                      <a:endParaRPr lang="en-GB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9.9</a:t>
                      </a:r>
                      <a:endParaRPr lang="en-GB" sz="2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5890</a:t>
                      </a:r>
                      <a:endParaRPr lang="en-GB" sz="2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11.9</a:t>
                      </a:r>
                      <a:endParaRPr lang="en-GB" sz="2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 </a:t>
                      </a:r>
                      <a:endParaRPr lang="en-GB" sz="2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155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2009/10</a:t>
                      </a:r>
                      <a:endParaRPr lang="en-GB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53815</a:t>
                      </a:r>
                      <a:endParaRPr lang="en-GB" sz="2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8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8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8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8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755</a:t>
                      </a:r>
                      <a:endParaRPr lang="en-GB" sz="28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2350</a:t>
                      </a:r>
                      <a:endParaRPr lang="en-GB" sz="2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1990</a:t>
                      </a:r>
                      <a:endParaRPr lang="en-GB" sz="2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5095</a:t>
                      </a:r>
                      <a:endParaRPr lang="en-GB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9.5</a:t>
                      </a:r>
                      <a:endParaRPr lang="en-GB" sz="2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5095</a:t>
                      </a:r>
                      <a:endParaRPr lang="en-GB" sz="2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9.5</a:t>
                      </a:r>
                      <a:endParaRPr lang="en-GB" sz="2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 </a:t>
                      </a:r>
                      <a:endParaRPr lang="en-GB" sz="2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267744" y="1844824"/>
            <a:ext cx="36249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Apprentices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87482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999948"/>
            <a:ext cx="8229600" cy="909228"/>
          </a:xfrm>
        </p:spPr>
        <p:txBody>
          <a:bodyPr/>
          <a:lstStyle/>
          <a:p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</a:rPr>
              <a:t>Research Questions</a:t>
            </a:r>
            <a:endParaRPr lang="en-GB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3335" y="2087443"/>
            <a:ext cx="6491064" cy="4221878"/>
          </a:xfrm>
        </p:spPr>
        <p:txBody>
          <a:bodyPr/>
          <a:lstStyle/>
          <a:p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What are the drivers for Advanced Apprentice HE progression?</a:t>
            </a:r>
          </a:p>
          <a:p>
            <a:endParaRPr lang="en-GB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sz="28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sz="28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What are the barriers to Advanced Apprentice HE progression?</a:t>
            </a:r>
          </a:p>
          <a:p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050" name="Picture 2" descr="C:\Users\Sharon\AppData\Local\Microsoft\Windows\Temporary Internet Files\Content.IE5\49CYNT48\MC90038874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087442"/>
            <a:ext cx="1986432" cy="978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Sharon\AppData\Local\Microsoft\Windows\Temporary Internet Files\Content.IE5\ZYU1BJRE\MP900390168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933056"/>
            <a:ext cx="1348252" cy="1889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FAC ED_HEALTH_FRONT.png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1"/>
            <a:ext cx="9144000" cy="1030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029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33472062"/>
              </p:ext>
            </p:extLst>
          </p:nvPr>
        </p:nvGraphicFramePr>
        <p:xfrm>
          <a:off x="1115616" y="1340768"/>
          <a:ext cx="6624736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5" descr="FAC ED_HEALTH_FRONT.png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1"/>
            <a:ext cx="9144000" cy="1030425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35318" y="515212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Advanced Apprentice population is changing…</a:t>
            </a:r>
            <a:endParaRPr lang="en-GB" sz="32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370352" y="2380238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185</a:t>
            </a:r>
            <a:endParaRPr lang="en-GB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732240" y="2380238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11975</a:t>
            </a:r>
            <a:endParaRPr lang="en-GB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203848" y="3501008"/>
            <a:ext cx="1047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12755</a:t>
            </a:r>
            <a:endParaRPr lang="en-GB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676758" y="3501008"/>
            <a:ext cx="1047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27455</a:t>
            </a:r>
            <a:endParaRPr lang="en-GB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242862" y="5814536"/>
            <a:ext cx="1047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2375</a:t>
            </a:r>
            <a:endParaRPr lang="en-GB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841544" y="5784223"/>
            <a:ext cx="1047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6685</a:t>
            </a:r>
            <a:endParaRPr lang="en-GB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267218" y="4581128"/>
            <a:ext cx="1047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1290</a:t>
            </a:r>
            <a:endParaRPr lang="en-GB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749400" y="4581127"/>
            <a:ext cx="1047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4000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320160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662A958-F9A9-41C4-B700-DA3742E3D6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67A6D5-ADB2-48FB-82DD-139B8E81D5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D6CDCF6-A382-4724-93AA-0446AD40CF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325BF91-33E7-4109-8BE4-2959B3C8B6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4E583BB-44E3-407A-B71F-F73F6F004A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BEE158-A42F-4595-849A-70D62ADF37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AA8EFF5-6301-4957-9018-5B3B166B8E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D9E185D-9495-4201-B95C-02A4CB906B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6BEB276-4C99-4F70-ACD0-BFE1915ECD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F9D36F-9647-425A-B156-52097BBAF8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AtOnc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9822722"/>
              </p:ext>
            </p:extLst>
          </p:nvPr>
        </p:nvGraphicFramePr>
        <p:xfrm>
          <a:off x="10519" y="162069"/>
          <a:ext cx="9036499" cy="66376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271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02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02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02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02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02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02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02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026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1026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1026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0665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3947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Cohort</a:t>
                      </a:r>
                      <a:endParaRPr lang="en-GB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Age band</a:t>
                      </a:r>
                      <a:endParaRPr lang="en-GB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Accountancy</a:t>
                      </a:r>
                      <a:endParaRPr lang="en-GB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Active Leisure and Learning</a:t>
                      </a:r>
                      <a:endParaRPr lang="en-GB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Business Administration</a:t>
                      </a:r>
                      <a:endParaRPr lang="en-GB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Children's Care Learning and Development</a:t>
                      </a:r>
                      <a:endParaRPr lang="en-GB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Construction</a:t>
                      </a:r>
                      <a:endParaRPr lang="en-GB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Customer Service</a:t>
                      </a:r>
                      <a:endParaRPr lang="en-GB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</a:rPr>
                        <a:t>Electrotechnical</a:t>
                      </a:r>
                      <a:endParaRPr lang="en-GB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Engineering</a:t>
                      </a:r>
                      <a:endParaRPr lang="en-GB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Hairdressing</a:t>
                      </a:r>
                      <a:endParaRPr lang="en-GB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Health and Social Care</a:t>
                      </a:r>
                      <a:endParaRPr lang="en-GB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vert="vert27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844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2005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16-19</a:t>
                      </a:r>
                      <a:endParaRPr lang="en-GB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66%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36%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60%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67%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77%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38%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78%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86%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77%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41%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584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20-24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34%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63%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40%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33%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23%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61%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21%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13%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23%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55%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4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Over 25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0%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2%</a:t>
                      </a:r>
                      <a:endParaRPr lang="en-GB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0%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0%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0%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1%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0%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0%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0%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4%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5844">
                <a:tc gridSpan="1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 </a:t>
                      </a:r>
                      <a:endParaRPr lang="en-GB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5844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2006</a:t>
                      </a:r>
                      <a:endParaRPr lang="en-GB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16-19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71%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36%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63%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68%</a:t>
                      </a:r>
                      <a:endParaRPr lang="en-GB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77%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37%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77%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88%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75%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32%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584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20-24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29%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63%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37%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32%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23%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62%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23%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12%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25%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67%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24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Over 25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0%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1%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0%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0%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0%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1%</a:t>
                      </a:r>
                      <a:endParaRPr lang="en-GB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0%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0%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0%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1%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5844">
                <a:tc gridSpan="1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 </a:t>
                      </a:r>
                      <a:endParaRPr lang="en-GB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5844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2007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16-19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65%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31%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49%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58%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75%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26%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78%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83%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69%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13%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584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20-24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31%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52%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30%</a:t>
                      </a:r>
                      <a:endParaRPr lang="en-GB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29%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24%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42%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19%</a:t>
                      </a:r>
                      <a:endParaRPr lang="en-GB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15%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28%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34%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24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Over 25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4%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17%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21%</a:t>
                      </a:r>
                      <a:endParaRPr lang="en-GB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13%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2%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32%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3%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2%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3%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53%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5844">
                <a:tc gridSpan="1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 </a:t>
                      </a:r>
                      <a:endParaRPr lang="en-GB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5844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2008</a:t>
                      </a:r>
                      <a:endParaRPr lang="en-GB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16-19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50%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23%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36%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54%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69%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18%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71%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79%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61%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9%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584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20-24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27%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39%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24%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26%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28%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31%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19%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16%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26%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24%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24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Over 25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23%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37%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39%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20%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3%</a:t>
                      </a:r>
                      <a:endParaRPr lang="en-GB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51%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11%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4%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13%</a:t>
                      </a:r>
                      <a:endParaRPr lang="en-GB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67%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14951">
                <a:tc gridSpan="1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 </a:t>
                      </a:r>
                      <a:endParaRPr lang="en-GB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5844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2009</a:t>
                      </a:r>
                      <a:endParaRPr lang="en-GB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16-19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49%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34%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40%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56%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67%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15%</a:t>
                      </a:r>
                      <a:endParaRPr lang="en-GB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70%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71%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69%</a:t>
                      </a:r>
                      <a:endParaRPr lang="en-GB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13%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584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20-24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33%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42%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26%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31%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29%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41%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22%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24%</a:t>
                      </a:r>
                      <a:endParaRPr lang="en-GB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24%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34%</a:t>
                      </a:r>
                      <a:endParaRPr lang="en-GB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724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Over 25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18%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23%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34%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13%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4%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44%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9%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5%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7%</a:t>
                      </a:r>
                      <a:endParaRPr lang="en-GB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54%</a:t>
                      </a:r>
                      <a:endParaRPr lang="en-GB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264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6722541"/>
              </p:ext>
            </p:extLst>
          </p:nvPr>
        </p:nvGraphicFramePr>
        <p:xfrm>
          <a:off x="-4063" y="206806"/>
          <a:ext cx="9036499" cy="66378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271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02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02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02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02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02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02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02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026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1026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1026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0665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3947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Cohort</a:t>
                      </a:r>
                      <a:endParaRPr lang="en-GB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Age band</a:t>
                      </a:r>
                      <a:endParaRPr lang="en-GB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</a:rPr>
                        <a:t>Accountancy</a:t>
                      </a:r>
                      <a:endParaRPr lang="en-GB" sz="1600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Active Leisure and Learning</a:t>
                      </a:r>
                      <a:endParaRPr lang="en-GB" sz="16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Business Administration</a:t>
                      </a:r>
                      <a:endParaRPr lang="en-GB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</a:rPr>
                        <a:t>Children's Care Learning and Development</a:t>
                      </a:r>
                      <a:endParaRPr lang="en-GB" sz="1600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effectLst/>
                        </a:rPr>
                        <a:t>Construction</a:t>
                      </a:r>
                      <a:endParaRPr lang="en-GB" sz="1600" dirty="0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Customer Service</a:t>
                      </a:r>
                      <a:endParaRPr lang="en-GB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effectLst/>
                        </a:rPr>
                        <a:t>Electrotechnical</a:t>
                      </a:r>
                      <a:endParaRPr lang="en-GB" sz="1600" dirty="0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Engineering</a:t>
                      </a:r>
                      <a:endParaRPr lang="en-GB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effectLst/>
                        </a:rPr>
                        <a:t>Hairdressing</a:t>
                      </a:r>
                      <a:endParaRPr lang="en-GB" sz="1600" dirty="0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Health and Social Care</a:t>
                      </a:r>
                      <a:endParaRPr lang="en-GB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vert="vert27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844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2005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16-19</a:t>
                      </a:r>
                      <a:endParaRPr lang="en-GB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66%</a:t>
                      </a:r>
                      <a:endParaRPr lang="en-GB" sz="1400" b="1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</a:rPr>
                        <a:t>36%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60%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67%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</a:rPr>
                        <a:t>77%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38%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bg1"/>
                          </a:solidFill>
                          <a:effectLst/>
                        </a:rPr>
                        <a:t>78%</a:t>
                      </a:r>
                      <a:endParaRPr lang="en-GB" sz="1400" b="1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86%</a:t>
                      </a:r>
                      <a:endParaRPr lang="en-GB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bg1"/>
                          </a:solidFill>
                          <a:effectLst/>
                        </a:rPr>
                        <a:t>77%</a:t>
                      </a:r>
                      <a:endParaRPr lang="en-GB" sz="1400" b="1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41%</a:t>
                      </a:r>
                      <a:endParaRPr lang="en-GB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584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20-24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34%</a:t>
                      </a:r>
                      <a:endParaRPr lang="en-GB" sz="1400" b="1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</a:rPr>
                        <a:t>63%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40%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33%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bg1"/>
                          </a:solidFill>
                          <a:effectLst/>
                        </a:rPr>
                        <a:t>23%</a:t>
                      </a:r>
                      <a:endParaRPr lang="en-GB" sz="1400" b="1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61%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bg1"/>
                          </a:solidFill>
                          <a:effectLst/>
                        </a:rPr>
                        <a:t>21%</a:t>
                      </a:r>
                      <a:endParaRPr lang="en-GB" sz="1400" b="1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13%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bg1"/>
                          </a:solidFill>
                          <a:effectLst/>
                        </a:rPr>
                        <a:t>23%</a:t>
                      </a:r>
                      <a:endParaRPr lang="en-GB" sz="1400" b="1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55%</a:t>
                      </a:r>
                      <a:endParaRPr lang="en-GB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4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Over 25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0%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</a:rPr>
                        <a:t>2%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0%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0%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</a:rPr>
                        <a:t>0%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1%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</a:rPr>
                        <a:t>0%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0%</a:t>
                      </a:r>
                      <a:endParaRPr lang="en-GB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bg1"/>
                          </a:solidFill>
                          <a:effectLst/>
                        </a:rPr>
                        <a:t>0%</a:t>
                      </a:r>
                      <a:endParaRPr lang="en-GB" sz="1400" b="1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4%</a:t>
                      </a:r>
                      <a:endParaRPr lang="en-GB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032">
                <a:tc gridSpan="1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5844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2006</a:t>
                      </a:r>
                      <a:endParaRPr lang="en-GB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16-19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71%</a:t>
                      </a:r>
                      <a:endParaRPr lang="en-GB" sz="1400" b="1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</a:rPr>
                        <a:t>36%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63%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68%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</a:rPr>
                        <a:t>77%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37%</a:t>
                      </a:r>
                      <a:endParaRPr lang="en-GB" sz="1400" b="1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</a:rPr>
                        <a:t>77%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88%</a:t>
                      </a:r>
                      <a:endParaRPr lang="en-GB" sz="1400" b="1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</a:rPr>
                        <a:t>75%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32%</a:t>
                      </a:r>
                      <a:endParaRPr lang="en-GB" sz="1400" b="1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584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20-24</a:t>
                      </a:r>
                      <a:endParaRPr lang="en-GB" sz="1400" b="1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29%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</a:rPr>
                        <a:t>63%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37%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32%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</a:rPr>
                        <a:t>23%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62%</a:t>
                      </a:r>
                      <a:endParaRPr lang="en-GB" sz="1400" b="1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</a:rPr>
                        <a:t>23%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12%</a:t>
                      </a:r>
                      <a:endParaRPr lang="en-GB" sz="1400" b="1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</a:rPr>
                        <a:t>25%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67%</a:t>
                      </a:r>
                      <a:endParaRPr lang="en-GB" sz="1400" b="1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24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Over 25</a:t>
                      </a:r>
                      <a:endParaRPr lang="en-GB" sz="1400" b="1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0%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</a:rPr>
                        <a:t>1%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0%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0%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</a:rPr>
                        <a:t>0%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1%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</a:rPr>
                        <a:t>0%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0%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</a:rPr>
                        <a:t>0%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1%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5844">
                <a:tc gridSpan="1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5844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2007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16-19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65%</a:t>
                      </a:r>
                      <a:endParaRPr lang="en-GB" sz="1400" b="1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</a:rPr>
                        <a:t>31%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49%</a:t>
                      </a:r>
                      <a:endParaRPr lang="en-GB" sz="1400" b="1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58%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</a:rPr>
                        <a:t>75%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26%</a:t>
                      </a:r>
                      <a:endParaRPr lang="en-GB" sz="1400" b="1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</a:rPr>
                        <a:t>78%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83%</a:t>
                      </a:r>
                      <a:endParaRPr lang="en-GB" sz="1400" b="1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</a:rPr>
                        <a:t>69%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13%</a:t>
                      </a:r>
                      <a:endParaRPr lang="en-GB" sz="1400" b="1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584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20-24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31%</a:t>
                      </a:r>
                      <a:endParaRPr lang="en-GB" sz="1400" b="1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</a:rPr>
                        <a:t>52%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30%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29%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bg1"/>
                          </a:solidFill>
                          <a:effectLst/>
                        </a:rPr>
                        <a:t>24%</a:t>
                      </a:r>
                      <a:endParaRPr lang="en-GB" sz="1400" b="1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42%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</a:rPr>
                        <a:t>19%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15%</a:t>
                      </a:r>
                      <a:endParaRPr lang="en-GB" sz="1400" b="1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</a:rPr>
                        <a:t>28%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34%</a:t>
                      </a:r>
                      <a:endParaRPr lang="en-GB" sz="1400" b="1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24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Over 25</a:t>
                      </a:r>
                      <a:endParaRPr lang="en-GB" sz="1400" b="1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4%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</a:rPr>
                        <a:t>17%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21%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13%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</a:rPr>
                        <a:t>2%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32%</a:t>
                      </a:r>
                      <a:endParaRPr lang="en-GB" sz="1400" b="1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</a:rPr>
                        <a:t>3%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2%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</a:rPr>
                        <a:t>3%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53%</a:t>
                      </a:r>
                      <a:endParaRPr lang="en-GB" sz="1400" b="1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5844">
                <a:tc gridSpan="1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5844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2008</a:t>
                      </a:r>
                      <a:endParaRPr lang="en-GB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16-19</a:t>
                      </a:r>
                      <a:endParaRPr lang="en-GB" sz="1400" b="1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50%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</a:rPr>
                        <a:t>23%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36%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54%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</a:rPr>
                        <a:t>69%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18%</a:t>
                      </a:r>
                      <a:endParaRPr lang="en-GB" sz="1400" b="1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</a:rPr>
                        <a:t>71%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79%</a:t>
                      </a:r>
                      <a:endParaRPr lang="en-GB" sz="1400" b="1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</a:rPr>
                        <a:t>61%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9%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584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20-24</a:t>
                      </a:r>
                      <a:endParaRPr lang="en-GB" sz="1400" b="1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27%</a:t>
                      </a:r>
                      <a:endParaRPr lang="en-GB" sz="1400" b="1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bg1"/>
                          </a:solidFill>
                          <a:effectLst/>
                        </a:rPr>
                        <a:t>39%</a:t>
                      </a:r>
                      <a:endParaRPr lang="en-GB" sz="1400" b="1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24%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26%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</a:rPr>
                        <a:t>28%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31%</a:t>
                      </a:r>
                      <a:endParaRPr lang="en-GB" sz="1400" b="1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</a:rPr>
                        <a:t>19%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16%</a:t>
                      </a:r>
                      <a:endParaRPr lang="en-GB" sz="1400" b="1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</a:rPr>
                        <a:t>26%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24%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24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Over 25</a:t>
                      </a:r>
                      <a:endParaRPr lang="en-GB" sz="1400" b="1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23%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</a:rPr>
                        <a:t>37%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39%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20%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</a:rPr>
                        <a:t>3%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51%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</a:rPr>
                        <a:t>11%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4%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</a:rPr>
                        <a:t>13%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67%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14951">
                <a:tc gridSpan="1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5844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2009</a:t>
                      </a:r>
                      <a:endParaRPr lang="en-GB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16-19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49%</a:t>
                      </a:r>
                      <a:endParaRPr lang="en-GB" sz="1400" b="1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</a:rPr>
                        <a:t>34%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40%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56%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</a:rPr>
                        <a:t>67%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15%</a:t>
                      </a:r>
                      <a:endParaRPr lang="en-GB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bg1"/>
                          </a:solidFill>
                          <a:effectLst/>
                        </a:rPr>
                        <a:t>70%</a:t>
                      </a:r>
                      <a:endParaRPr lang="en-GB" sz="1400" b="1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71%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</a:rPr>
                        <a:t>69%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13%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584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20-24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33%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</a:rPr>
                        <a:t>42%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26%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31%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</a:rPr>
                        <a:t>29%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41%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bg1"/>
                          </a:solidFill>
                          <a:effectLst/>
                        </a:rPr>
                        <a:t>22%</a:t>
                      </a:r>
                      <a:endParaRPr lang="en-GB" sz="1400" b="1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24%</a:t>
                      </a:r>
                      <a:endParaRPr lang="en-GB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</a:rPr>
                        <a:t>24%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34%</a:t>
                      </a:r>
                      <a:endParaRPr lang="en-GB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724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Over 25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18%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</a:rPr>
                        <a:t>23%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34%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13%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</a:rPr>
                        <a:t>4%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44%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</a:rPr>
                        <a:t>9%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5%</a:t>
                      </a:r>
                      <a:endParaRPr lang="en-GB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</a:rPr>
                        <a:t>7%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54%</a:t>
                      </a:r>
                      <a:endParaRPr lang="en-GB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08" marR="64708" marT="0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2" name="Oval 1"/>
          <p:cNvSpPr/>
          <p:nvPr/>
        </p:nvSpPr>
        <p:spPr>
          <a:xfrm>
            <a:off x="3347864" y="5733256"/>
            <a:ext cx="792088" cy="112474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8220028" y="5733256"/>
            <a:ext cx="792088" cy="112474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5508104" y="5733256"/>
            <a:ext cx="792088" cy="112474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0280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1578</Words>
  <Application>Microsoft Office PowerPoint</Application>
  <PresentationFormat>On-screen Show (4:3)</PresentationFormat>
  <Paragraphs>835</Paragraphs>
  <Slides>20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&amp;quot</vt:lpstr>
      <vt:lpstr>Arial</vt:lpstr>
      <vt:lpstr>Calibri</vt:lpstr>
      <vt:lpstr>ＭＳ Ｐゴシック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Research Questions</vt:lpstr>
      <vt:lpstr>Advanced Apprentice population is changing…</vt:lpstr>
      <vt:lpstr>PowerPoint Presentation</vt:lpstr>
      <vt:lpstr>PowerPoint Presentation</vt:lpstr>
      <vt:lpstr>Progression Drivers and Barriers–  learner characteristics</vt:lpstr>
      <vt:lpstr>PowerPoint Presentation</vt:lpstr>
      <vt:lpstr>Progression Drivers and Barriers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Apprentices, HE Progression and  Social Mobility</vt:lpstr>
      <vt:lpstr>PowerPoint Presentation</vt:lpstr>
      <vt:lpstr>Over to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2014-12-05T10:37:29Z</dcterms:created>
  <dcterms:modified xsi:type="dcterms:W3CDTF">2016-01-25T15:10:50Z</dcterms:modified>
</cp:coreProperties>
</file>