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9" r:id="rId3"/>
    <p:sldId id="259" r:id="rId4"/>
    <p:sldId id="262" r:id="rId5"/>
    <p:sldId id="265" r:id="rId6"/>
    <p:sldId id="268" r:id="rId7"/>
    <p:sldId id="264" r:id="rId8"/>
    <p:sldId id="257" r:id="rId9"/>
    <p:sldId id="258" r:id="rId10"/>
    <p:sldId id="261" r:id="rId11"/>
    <p:sldId id="270" r:id="rId12"/>
    <p:sldId id="271" r:id="rId13"/>
    <p:sldId id="273" r:id="rId14"/>
    <p:sldId id="272" r:id="rId15"/>
    <p:sldId id="276" r:id="rId16"/>
    <p:sldId id="274" r:id="rId17"/>
    <p:sldId id="275" r:id="rId18"/>
    <p:sldId id="277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lisonwolf:Alison's%20files:HE%20Centre:Finances%20project%20for%20Gatsby:Working%20sheets%20for%20analysis:Gatsby%20Tables%2017%20to%2028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G:\Wolf_HE_2014\res_teach_staff_heidi_0405to1213.xlsx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lisonwolf:Alison's%20files:HE%20Centre:Finances%20project%20for%20Gatsby:Working%20sheets%20for%20analysis:Gatsby%20Tables%20to%20Fig%2016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lisonwolf:Alison's%20files:HE%20Centre:Finances%20project%20for%20Gatsby:Working%20sheets%20for%20analysis:Gatsby%20Tables%20to%20Fig%2016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lisonwolf:Alison's%20files:HE%20Centre:Finances%20project%20for%20Gatsby:Working%20sheets%20for%20analysis:Gatsby%20Tables%20to%20Fig%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Teaching Support per home-domiciled undergraduate (1994 prices): 1994-2013</a:t>
            </a:r>
            <a:endParaRPr lang="en-US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'Figure 25 &amp; fig 27'!$J$30</c:f>
              <c:strCache>
                <c:ptCount val="1"/>
                <c:pt idx="0">
                  <c:v>Governmental Teaching Support per home-domiciled undergraduate in 1994 prices:England</c:v>
                </c:pt>
              </c:strCache>
            </c:strRef>
          </c:tx>
          <c:marker>
            <c:symbol val="none"/>
          </c:marker>
          <c:cat>
            <c:strRef>
              <c:f>'Figure 25 &amp; fig 27'!$I$31:$I$50</c:f>
              <c:strCache>
                <c:ptCount val="20"/>
                <c:pt idx="1">
                  <c:v>-</c:v>
                </c:pt>
                <c:pt idx="2">
                  <c:v>240768</c:v>
                </c:pt>
                <c:pt idx="3">
                  <c:v>235583</c:v>
                </c:pt>
                <c:pt idx="4">
                  <c:v>255810</c:v>
                </c:pt>
                <c:pt idx="5">
                  <c:v>264246</c:v>
                </c:pt>
                <c:pt idx="6">
                  <c:v>262430</c:v>
                </c:pt>
                <c:pt idx="7">
                  <c:v>281880</c:v>
                </c:pt>
                <c:pt idx="8">
                  <c:v>289850</c:v>
                </c:pt>
                <c:pt idx="9">
                  <c:v>297760</c:v>
                </c:pt>
                <c:pt idx="10">
                  <c:v>306785</c:v>
                </c:pt>
                <c:pt idx="11">
                  <c:v>307085</c:v>
                </c:pt>
                <c:pt idx="12">
                  <c:v>310765</c:v>
                </c:pt>
                <c:pt idx="13">
                  <c:v>310255</c:v>
                </c:pt>
                <c:pt idx="14">
                  <c:v>277915</c:v>
                </c:pt>
                <c:pt idx="15">
                  <c:v>297300</c:v>
                </c:pt>
                <c:pt idx="16">
                  <c:v>315975</c:v>
                </c:pt>
                <c:pt idx="17">
                  <c:v>316265</c:v>
                </c:pt>
                <c:pt idx="18">
                  <c:v>302160</c:v>
                </c:pt>
                <c:pt idx="19">
                  <c:v>281800</c:v>
                </c:pt>
              </c:strCache>
            </c:strRef>
          </c:cat>
          <c:val>
            <c:numRef>
              <c:f>'Figure 25 &amp; fig 27'!$J$31:$J$50</c:f>
              <c:numCache>
                <c:formatCode>General</c:formatCode>
                <c:ptCount val="20"/>
                <c:pt idx="3" formatCode="0">
                  <c:v>1990.6560122883088</c:v>
                </c:pt>
                <c:pt idx="4" formatCode="0">
                  <c:v>2086.6920618190766</c:v>
                </c:pt>
                <c:pt idx="5" formatCode="0">
                  <c:v>2268.2848026810079</c:v>
                </c:pt>
                <c:pt idx="6" formatCode="0">
                  <c:v>2395.6411300603486</c:v>
                </c:pt>
                <c:pt idx="7" formatCode="0">
                  <c:v>2280.5519640771113</c:v>
                </c:pt>
                <c:pt idx="8" formatCode="0">
                  <c:v>2507.6430942658831</c:v>
                </c:pt>
                <c:pt idx="9" formatCode="0">
                  <c:v>2446.1424308716032</c:v>
                </c:pt>
                <c:pt idx="10" formatCode="0">
                  <c:v>2422.6713916854037</c:v>
                </c:pt>
                <c:pt idx="11" formatCode="0">
                  <c:v>2610.2387094158225</c:v>
                </c:pt>
                <c:pt idx="12" formatCode="0">
                  <c:v>2603.9013226456045</c:v>
                </c:pt>
                <c:pt idx="13" formatCode="0">
                  <c:v>2856.4455691064891</c:v>
                </c:pt>
                <c:pt idx="14" formatCode="0">
                  <c:v>2949.6691747465384</c:v>
                </c:pt>
                <c:pt idx="15" formatCode="0">
                  <c:v>3119.7704711278284</c:v>
                </c:pt>
                <c:pt idx="16" formatCode="0">
                  <c:v>3540.9454019221157</c:v>
                </c:pt>
                <c:pt idx="17" formatCode="0">
                  <c:v>3540.0175157977183</c:v>
                </c:pt>
                <c:pt idx="18" formatCode="0">
                  <c:v>3392.9480981834067</c:v>
                </c:pt>
                <c:pt idx="19" formatCode="0">
                  <c:v>3847.5715416008234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7A3-433F-8014-EB7567839F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6574080"/>
        <c:axId val="76801152"/>
      </c:lineChart>
      <c:catAx>
        <c:axId val="7657408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76801152"/>
        <c:crosses val="autoZero"/>
        <c:auto val="1"/>
        <c:lblAlgn val="ctr"/>
        <c:lblOffset val="100"/>
        <c:noMultiLvlLbl val="0"/>
      </c:catAx>
      <c:valAx>
        <c:axId val="76801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657408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Sheet1!$A$6</c:f>
              <c:strCache>
                <c:ptCount val="1"/>
                <c:pt idx="0">
                  <c:v>income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Sheet1!$B$5:$N$5</c:f>
              <c:strCache>
                <c:ptCount val="13"/>
                <c:pt idx="0">
                  <c:v>2001/02
</c:v>
                </c:pt>
                <c:pt idx="1">
                  <c:v>2002/03
</c:v>
                </c:pt>
                <c:pt idx="2">
                  <c:v>2003/04
</c:v>
                </c:pt>
                <c:pt idx="3">
                  <c:v>2004/05
</c:v>
                </c:pt>
                <c:pt idx="4">
                  <c:v>2005/06
</c:v>
                </c:pt>
                <c:pt idx="5">
                  <c:v>2006/07
</c:v>
                </c:pt>
                <c:pt idx="6">
                  <c:v>2007/08
</c:v>
                </c:pt>
                <c:pt idx="7">
                  <c:v>2008/09
</c:v>
                </c:pt>
                <c:pt idx="8">
                  <c:v>2009/10
</c:v>
                </c:pt>
                <c:pt idx="9">
                  <c:v>2010/11
</c:v>
                </c:pt>
                <c:pt idx="10">
                  <c:v>2011/12</c:v>
                </c:pt>
                <c:pt idx="11">
                  <c:v>2012/13
</c:v>
                </c:pt>
                <c:pt idx="12">
                  <c:v>2013/14
</c:v>
                </c:pt>
              </c:strCache>
            </c:strRef>
          </c:cat>
          <c:val>
            <c:numRef>
              <c:f>Sheet1!$B$6:$N$6</c:f>
              <c:numCache>
                <c:formatCode>0.0</c:formatCode>
                <c:ptCount val="13"/>
                <c:pt idx="0">
                  <c:v>16.438553901213169</c:v>
                </c:pt>
                <c:pt idx="1">
                  <c:v>17.200420970737163</c:v>
                </c:pt>
                <c:pt idx="2">
                  <c:v>18.108327015864326</c:v>
                </c:pt>
                <c:pt idx="3">
                  <c:v>18.958915269087029</c:v>
                </c:pt>
                <c:pt idx="4">
                  <c:v>19.960020396060116</c:v>
                </c:pt>
                <c:pt idx="5">
                  <c:v>20.979206448999999</c:v>
                </c:pt>
                <c:pt idx="6">
                  <c:v>22.119027000000003</c:v>
                </c:pt>
                <c:pt idx="7">
                  <c:v>24.372097876218319</c:v>
                </c:pt>
                <c:pt idx="8">
                  <c:v>24.758076112412184</c:v>
                </c:pt>
                <c:pt idx="9">
                  <c:v>24.393790002690583</c:v>
                </c:pt>
                <c:pt idx="10">
                  <c:v>24.17137701183173</c:v>
                </c:pt>
                <c:pt idx="11">
                  <c:v>24.562919766438927</c:v>
                </c:pt>
                <c:pt idx="12">
                  <c:v>25.38796527486361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ED5-4F6B-B09D-67CC665CF5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019776"/>
        <c:axId val="55029760"/>
      </c:lineChart>
      <c:catAx>
        <c:axId val="55019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029760"/>
        <c:crosses val="autoZero"/>
        <c:auto val="1"/>
        <c:lblAlgn val="ctr"/>
        <c:lblOffset val="90"/>
        <c:noMultiLvlLbl val="0"/>
      </c:catAx>
      <c:valAx>
        <c:axId val="55029760"/>
        <c:scaling>
          <c:orientation val="minMax"/>
          <c:max val="26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019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Sheet1!$A$53</c:f>
              <c:strCache>
                <c:ptCount val="1"/>
                <c:pt idx="0">
                  <c:v>teach only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Sheet1!$B$51:$J$51</c:f>
              <c:strCache>
                <c:ptCount val="9"/>
                <c:pt idx="0">
                  <c:v>2004/05</c:v>
                </c:pt>
                <c:pt idx="1">
                  <c:v>2005/06</c:v>
                </c:pt>
                <c:pt idx="2">
                  <c:v>2006/07</c:v>
                </c:pt>
                <c:pt idx="3">
                  <c:v>2007/08</c:v>
                </c:pt>
                <c:pt idx="4">
                  <c:v>2008/09</c:v>
                </c:pt>
                <c:pt idx="5">
                  <c:v>2009/10</c:v>
                </c:pt>
                <c:pt idx="6">
                  <c:v>2010/11</c:v>
                </c:pt>
                <c:pt idx="7">
                  <c:v>2011/12</c:v>
                </c:pt>
                <c:pt idx="8">
                  <c:v>2012/13</c:v>
                </c:pt>
              </c:strCache>
            </c:strRef>
          </c:cat>
          <c:val>
            <c:numRef>
              <c:f>Sheet1!$B$53:$J$53</c:f>
              <c:numCache>
                <c:formatCode>0.000</c:formatCode>
                <c:ptCount val="9"/>
                <c:pt idx="0">
                  <c:v>9.8044430408151431E-2</c:v>
                </c:pt>
                <c:pt idx="1">
                  <c:v>9.9992685246141438E-2</c:v>
                </c:pt>
                <c:pt idx="2">
                  <c:v>0.100374406791787</c:v>
                </c:pt>
                <c:pt idx="3">
                  <c:v>9.9977543577075917E-2</c:v>
                </c:pt>
                <c:pt idx="4">
                  <c:v>0.11419642243124904</c:v>
                </c:pt>
                <c:pt idx="5">
                  <c:v>0.116811311776302</c:v>
                </c:pt>
                <c:pt idx="6">
                  <c:v>0.114686091085722</c:v>
                </c:pt>
                <c:pt idx="7">
                  <c:v>0.12350034758299001</c:v>
                </c:pt>
                <c:pt idx="8">
                  <c:v>0.14803057604594899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80-4104-ADC0-FED220C027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5494912"/>
        <c:axId val="93659520"/>
      </c:lineChart>
      <c:catAx>
        <c:axId val="75494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659520"/>
        <c:crosses val="autoZero"/>
        <c:auto val="1"/>
        <c:lblAlgn val="ctr"/>
        <c:lblOffset val="100"/>
        <c:noMultiLvlLbl val="0"/>
      </c:catAx>
      <c:valAx>
        <c:axId val="93659520"/>
        <c:scaling>
          <c:orientation val="minMax"/>
          <c:min val="8.0000000000000016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494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'Figs 11 &amp; 12 and Fig 16'!$A$17</c:f>
              <c:strCache>
                <c:ptCount val="1"/>
                <c:pt idx="0">
                  <c:v>Spend per apprentice real</c:v>
                </c:pt>
              </c:strCache>
            </c:strRef>
          </c:tx>
          <c:marker>
            <c:symbol val="none"/>
          </c:marker>
          <c:cat>
            <c:strRef>
              <c:f>'Figs 11 &amp; 12 and Fig 16'!$B$16:$Q$16</c:f>
              <c:strCache>
                <c:ptCount val="16"/>
                <c:pt idx="0">
                  <c:v>Year</c:v>
                </c:pt>
                <c:pt idx="1">
                  <c:v>1999-2000</c:v>
                </c:pt>
                <c:pt idx="2">
                  <c:v>2000-2001</c:v>
                </c:pt>
                <c:pt idx="3">
                  <c:v>2001-2002</c:v>
                </c:pt>
                <c:pt idx="4">
                  <c:v>2002-2003</c:v>
                </c:pt>
                <c:pt idx="5">
                  <c:v>2003-2004</c:v>
                </c:pt>
                <c:pt idx="6">
                  <c:v>2004-2005</c:v>
                </c:pt>
                <c:pt idx="7">
                  <c:v>2005-2006</c:v>
                </c:pt>
                <c:pt idx="8">
                  <c:v>2006-2007</c:v>
                </c:pt>
                <c:pt idx="9">
                  <c:v>2007-2008</c:v>
                </c:pt>
                <c:pt idx="10">
                  <c:v>2008-2009</c:v>
                </c:pt>
                <c:pt idx="11">
                  <c:v>2009-2010</c:v>
                </c:pt>
                <c:pt idx="12">
                  <c:v>2010-2011</c:v>
                </c:pt>
                <c:pt idx="13">
                  <c:v>2011-2012</c:v>
                </c:pt>
                <c:pt idx="14">
                  <c:v>2012-2013</c:v>
                </c:pt>
                <c:pt idx="15">
                  <c:v>2013-2014 </c:v>
                </c:pt>
              </c:strCache>
            </c:strRef>
          </c:cat>
          <c:val>
            <c:numRef>
              <c:f>'Figs 11 &amp; 12 and Fig 16'!$B$17:$Q$17</c:f>
              <c:numCache>
                <c:formatCode>General</c:formatCode>
                <c:ptCount val="16"/>
                <c:pt idx="4" formatCode="#,##0">
                  <c:v>1117.8241758241759</c:v>
                </c:pt>
                <c:pt idx="5" formatCode="#,##0">
                  <c:v>1139.3591654247402</c:v>
                </c:pt>
                <c:pt idx="6" formatCode="#,##0">
                  <c:v>1093.5623159960749</c:v>
                </c:pt>
                <c:pt idx="7" formatCode="#,##0">
                  <c:v>1010.673828125</c:v>
                </c:pt>
                <c:pt idx="8" formatCode="#,##0">
                  <c:v>959.26133469179831</c:v>
                </c:pt>
                <c:pt idx="9" formatCode="#,##0">
                  <c:v>845.82311733800339</c:v>
                </c:pt>
                <c:pt idx="10" formatCode="#,##0">
                  <c:v>1051.495016611296</c:v>
                </c:pt>
                <c:pt idx="11" formatCode="#,##0">
                  <c:v>1013.8549868766401</c:v>
                </c:pt>
                <c:pt idx="12" formatCode="#,##0">
                  <c:v>759.49654278305957</c:v>
                </c:pt>
                <c:pt idx="13" formatCode="#,##0">
                  <c:v>772.84649051710164</c:v>
                </c:pt>
                <c:pt idx="14" formatCode="#,##0">
                  <c:v>825.83503054989819</c:v>
                </c:pt>
                <c:pt idx="15" formatCode="#,##0">
                  <c:v>841.12362926243043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CAE-4CA7-9B01-B13FCCCCE1AB}"/>
            </c:ext>
          </c:extLst>
        </c:ser>
        <c:ser>
          <c:idx val="1"/>
          <c:order val="1"/>
          <c:tx>
            <c:strRef>
              <c:f>'Figs 11 &amp; 12 and Fig 16'!$A$18</c:f>
              <c:strCache>
                <c:ptCount val="1"/>
                <c:pt idx="0">
                  <c:v>Spend per start real</c:v>
                </c:pt>
              </c:strCache>
            </c:strRef>
          </c:tx>
          <c:marker>
            <c:symbol val="none"/>
          </c:marker>
          <c:cat>
            <c:strRef>
              <c:f>'Figs 11 &amp; 12 and Fig 16'!$B$16:$Q$16</c:f>
              <c:strCache>
                <c:ptCount val="16"/>
                <c:pt idx="0">
                  <c:v>Year</c:v>
                </c:pt>
                <c:pt idx="1">
                  <c:v>1999-2000</c:v>
                </c:pt>
                <c:pt idx="2">
                  <c:v>2000-2001</c:v>
                </c:pt>
                <c:pt idx="3">
                  <c:v>2001-2002</c:v>
                </c:pt>
                <c:pt idx="4">
                  <c:v>2002-2003</c:v>
                </c:pt>
                <c:pt idx="5">
                  <c:v>2003-2004</c:v>
                </c:pt>
                <c:pt idx="6">
                  <c:v>2004-2005</c:v>
                </c:pt>
                <c:pt idx="7">
                  <c:v>2005-2006</c:v>
                </c:pt>
                <c:pt idx="8">
                  <c:v>2006-2007</c:v>
                </c:pt>
                <c:pt idx="9">
                  <c:v>2007-2008</c:v>
                </c:pt>
                <c:pt idx="10">
                  <c:v>2008-2009</c:v>
                </c:pt>
                <c:pt idx="11">
                  <c:v>2009-2010</c:v>
                </c:pt>
                <c:pt idx="12">
                  <c:v>2010-2011</c:v>
                </c:pt>
                <c:pt idx="13">
                  <c:v>2011-2012</c:v>
                </c:pt>
                <c:pt idx="14">
                  <c:v>2012-2013</c:v>
                </c:pt>
                <c:pt idx="15">
                  <c:v>2013-2014 </c:v>
                </c:pt>
              </c:strCache>
            </c:strRef>
          </c:cat>
          <c:val>
            <c:numRef>
              <c:f>'Figs 11 &amp; 12 and Fig 16'!$B$18:$Q$18</c:f>
              <c:numCache>
                <c:formatCode>General</c:formatCode>
                <c:ptCount val="16"/>
                <c:pt idx="4" formatCode="#,##0">
                  <c:v>2592.5925925925926</c:v>
                </c:pt>
                <c:pt idx="5" formatCode="#,##0">
                  <c:v>2359.9062133645953</c:v>
                </c:pt>
                <c:pt idx="6" formatCode="#,##0">
                  <c:v>2699.3377483443714</c:v>
                </c:pt>
                <c:pt idx="7" formatCode="#,##0">
                  <c:v>2712.5827814569534</c:v>
                </c:pt>
                <c:pt idx="8" formatCode="#,##0">
                  <c:v>2487.9594423320664</c:v>
                </c:pt>
                <c:pt idx="9" formatCode="#,##0">
                  <c:v>1947.1440750213128</c:v>
                </c:pt>
                <c:pt idx="10" formatCode="#,##0">
                  <c:v>1926.74253200569</c:v>
                </c:pt>
                <c:pt idx="11" formatCode="#,##0">
                  <c:v>1871.0865561694302</c:v>
                </c:pt>
                <c:pt idx="12" formatCode="#,##0">
                  <c:v>1421.8125960061441</c:v>
                </c:pt>
                <c:pt idx="13" formatCode="#,##0">
                  <c:v>1578.9608395188118</c:v>
                </c:pt>
                <c:pt idx="14" formatCode="#,##0">
                  <c:v>1737.1746272428607</c:v>
                </c:pt>
                <c:pt idx="15" formatCode="#,##0">
                  <c:v>2075.7717492984102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CAE-4CA7-9B01-B13FCCCCE1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8517760"/>
        <c:axId val="78519296"/>
      </c:lineChart>
      <c:catAx>
        <c:axId val="78517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8519296"/>
        <c:crosses val="autoZero"/>
        <c:auto val="1"/>
        <c:lblAlgn val="ctr"/>
        <c:lblOffset val="100"/>
        <c:noMultiLvlLbl val="0"/>
      </c:catAx>
      <c:valAx>
        <c:axId val="78519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851776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/>
              <a:t>Adult</a:t>
            </a:r>
            <a:r>
              <a:rPr lang="en-US" sz="1600" baseline="0"/>
              <a:t> skills spending </a:t>
            </a:r>
            <a:r>
              <a:rPr lang="en-US" sz="1600"/>
              <a:t>per head (20-60 year old population E &amp; W) 2000 prices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'Figs 11 &amp; 12 and Fig 16'!$C$56:$D$56</c:f>
              <c:strCache>
                <c:ptCount val="1"/>
                <c:pt idx="0">
                  <c:v>real £s  per head</c:v>
                </c:pt>
              </c:strCache>
            </c:strRef>
          </c:tx>
          <c:marker>
            <c:symbol val="none"/>
          </c:marker>
          <c:cat>
            <c:strRef>
              <c:f>'Figs 11 &amp; 12 and Fig 16'!$E$55:$S$55</c:f>
              <c:strCache>
                <c:ptCount val="15"/>
                <c:pt idx="0">
                  <c:v>2001-2002</c:v>
                </c:pt>
                <c:pt idx="1">
                  <c:v>2002-2003</c:v>
                </c:pt>
                <c:pt idx="2">
                  <c:v>2003-2004</c:v>
                </c:pt>
                <c:pt idx="3">
                  <c:v>2004-2005</c:v>
                </c:pt>
                <c:pt idx="4">
                  <c:v>2005-2006</c:v>
                </c:pt>
                <c:pt idx="5">
                  <c:v>2006-2007</c:v>
                </c:pt>
                <c:pt idx="6">
                  <c:v>2007-2008</c:v>
                </c:pt>
                <c:pt idx="7">
                  <c:v>2008-2009</c:v>
                </c:pt>
                <c:pt idx="8">
                  <c:v>2009-2010</c:v>
                </c:pt>
                <c:pt idx="9">
                  <c:v>2010-2011</c:v>
                </c:pt>
                <c:pt idx="10">
                  <c:v>2011-2012</c:v>
                </c:pt>
                <c:pt idx="11">
                  <c:v>2012-2013</c:v>
                </c:pt>
                <c:pt idx="12">
                  <c:v>2013-2014 </c:v>
                </c:pt>
                <c:pt idx="13">
                  <c:v>2014-15</c:v>
                </c:pt>
                <c:pt idx="14">
                  <c:v>2015-16</c:v>
                </c:pt>
              </c:strCache>
            </c:strRef>
          </c:cat>
          <c:val>
            <c:numRef>
              <c:f>'Figs 11 &amp; 12 and Fig 16'!$E$56:$S$56</c:f>
              <c:numCache>
                <c:formatCode>0.00</c:formatCode>
                <c:ptCount val="15"/>
                <c:pt idx="0">
                  <c:v>93.808511954676348</c:v>
                </c:pt>
                <c:pt idx="1">
                  <c:v>109.80994084763378</c:v>
                </c:pt>
                <c:pt idx="2">
                  <c:v>126.24223412594661</c:v>
                </c:pt>
                <c:pt idx="3">
                  <c:v>127.7334879615522</c:v>
                </c:pt>
                <c:pt idx="4">
                  <c:v>127.31742037609689</c:v>
                </c:pt>
                <c:pt idx="5">
                  <c:v>121.72547252091879</c:v>
                </c:pt>
                <c:pt idx="6">
                  <c:v>125.1002575789141</c:v>
                </c:pt>
                <c:pt idx="7">
                  <c:v>128.74980356243236</c:v>
                </c:pt>
                <c:pt idx="8">
                  <c:v>143.63429300070518</c:v>
                </c:pt>
                <c:pt idx="9">
                  <c:v>127.79795112652428</c:v>
                </c:pt>
                <c:pt idx="10">
                  <c:v>118.31256740341639</c:v>
                </c:pt>
                <c:pt idx="11">
                  <c:v>99.327037687026717</c:v>
                </c:pt>
                <c:pt idx="12">
                  <c:v>95.735420027328189</c:v>
                </c:pt>
                <c:pt idx="13">
                  <c:v>90.41318021201414</c:v>
                </c:pt>
                <c:pt idx="14">
                  <c:v>69.7391519434629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31C-4A4E-83E3-23737AE417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8575488"/>
        <c:axId val="78577024"/>
      </c:lineChart>
      <c:catAx>
        <c:axId val="78575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8577024"/>
        <c:crosses val="autoZero"/>
        <c:auto val="1"/>
        <c:lblAlgn val="ctr"/>
        <c:lblOffset val="100"/>
        <c:noMultiLvlLbl val="0"/>
      </c:catAx>
      <c:valAx>
        <c:axId val="7857702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785754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Total funding for Education and Training  stream</a:t>
            </a:r>
            <a:r>
              <a:rPr lang="en-US" sz="1400" baseline="0"/>
              <a:t> </a:t>
            </a:r>
            <a:r>
              <a:rPr lang="en-US" sz="1200" baseline="0"/>
              <a:t>(excludes WBL, apprenticeship, community) '000s</a:t>
            </a:r>
            <a:endParaRPr lang="en-US" sz="120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'Figs 13, 14a, 14b, 15'!$A$39</c:f>
              <c:strCache>
                <c:ptCount val="1"/>
                <c:pt idx="0">
                  <c:v>Education and Training Funds/real</c:v>
                </c:pt>
              </c:strCache>
            </c:strRef>
          </c:tx>
          <c:marker>
            <c:symbol val="none"/>
          </c:marker>
          <c:cat>
            <c:strRef>
              <c:f>'Figs 13, 14a, 14b, 15'!$B$38:$P$38</c:f>
              <c:strCache>
                <c:ptCount val="15"/>
                <c:pt idx="0">
                  <c:v>2001-2002</c:v>
                </c:pt>
                <c:pt idx="1">
                  <c:v>2002-2003</c:v>
                </c:pt>
                <c:pt idx="2">
                  <c:v>2003-2004</c:v>
                </c:pt>
                <c:pt idx="3">
                  <c:v>2004-2005</c:v>
                </c:pt>
                <c:pt idx="4">
                  <c:v>2005-2006</c:v>
                </c:pt>
                <c:pt idx="5">
                  <c:v>2006-2007</c:v>
                </c:pt>
                <c:pt idx="6">
                  <c:v>2007-2008</c:v>
                </c:pt>
                <c:pt idx="7">
                  <c:v>2008-2009</c:v>
                </c:pt>
                <c:pt idx="8">
                  <c:v>2009-2010</c:v>
                </c:pt>
                <c:pt idx="9">
                  <c:v>2010-2011</c:v>
                </c:pt>
                <c:pt idx="10">
                  <c:v>2011-2012</c:v>
                </c:pt>
                <c:pt idx="11">
                  <c:v>2012-2013</c:v>
                </c:pt>
                <c:pt idx="12">
                  <c:v>2013-2014</c:v>
                </c:pt>
                <c:pt idx="13">
                  <c:v>2014-15</c:v>
                </c:pt>
                <c:pt idx="14">
                  <c:v>2015-16</c:v>
                </c:pt>
              </c:strCache>
            </c:strRef>
          </c:cat>
          <c:val>
            <c:numRef>
              <c:f>'Figs 13, 14a, 14b, 15'!$B$39:$P$39</c:f>
              <c:numCache>
                <c:formatCode>General</c:formatCode>
                <c:ptCount val="15"/>
                <c:pt idx="0">
                  <c:v>1824473</c:v>
                </c:pt>
                <c:pt idx="1">
                  <c:v>1839721.9999999998</c:v>
                </c:pt>
                <c:pt idx="2">
                  <c:v>2095017</c:v>
                </c:pt>
                <c:pt idx="3">
                  <c:v>1959285.0000000002</c:v>
                </c:pt>
                <c:pt idx="4">
                  <c:v>1786630.9999999998</c:v>
                </c:pt>
                <c:pt idx="5">
                  <c:v>1692075.0000000002</c:v>
                </c:pt>
                <c:pt idx="6">
                  <c:v>1537540.9999999998</c:v>
                </c:pt>
                <c:pt idx="7">
                  <c:v>1204842</c:v>
                </c:pt>
                <c:pt idx="8">
                  <c:v>1274216</c:v>
                </c:pt>
                <c:pt idx="9">
                  <c:v>1135109</c:v>
                </c:pt>
                <c:pt idx="10">
                  <c:v>1161668.9999999998</c:v>
                </c:pt>
                <c:pt idx="11">
                  <c:v>1174093</c:v>
                </c:pt>
                <c:pt idx="12">
                  <c:v>1154758.0000000002</c:v>
                </c:pt>
                <c:pt idx="13">
                  <c:v>1084685.0000000002</c:v>
                </c:pt>
                <c:pt idx="14">
                  <c:v>943723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4C1-4D7D-9CB9-EA0D41C37818}"/>
            </c:ext>
          </c:extLst>
        </c:ser>
        <c:ser>
          <c:idx val="1"/>
          <c:order val="1"/>
          <c:tx>
            <c:strRef>
              <c:f>'Figs 13, 14a, 14b, 15'!$A$40</c:f>
              <c:strCache>
                <c:ptCount val="1"/>
                <c:pt idx="0">
                  <c:v>Education and Training Funds/nominal</c:v>
                </c:pt>
              </c:strCache>
            </c:strRef>
          </c:tx>
          <c:marker>
            <c:symbol val="none"/>
          </c:marker>
          <c:cat>
            <c:strRef>
              <c:f>'Figs 13, 14a, 14b, 15'!$B$38:$P$38</c:f>
              <c:strCache>
                <c:ptCount val="15"/>
                <c:pt idx="0">
                  <c:v>2001-2002</c:v>
                </c:pt>
                <c:pt idx="1">
                  <c:v>2002-2003</c:v>
                </c:pt>
                <c:pt idx="2">
                  <c:v>2003-2004</c:v>
                </c:pt>
                <c:pt idx="3">
                  <c:v>2004-2005</c:v>
                </c:pt>
                <c:pt idx="4">
                  <c:v>2005-2006</c:v>
                </c:pt>
                <c:pt idx="5">
                  <c:v>2006-2007</c:v>
                </c:pt>
                <c:pt idx="6">
                  <c:v>2007-2008</c:v>
                </c:pt>
                <c:pt idx="7">
                  <c:v>2008-2009</c:v>
                </c:pt>
                <c:pt idx="8">
                  <c:v>2009-2010</c:v>
                </c:pt>
                <c:pt idx="9">
                  <c:v>2010-2011</c:v>
                </c:pt>
                <c:pt idx="10">
                  <c:v>2011-2012</c:v>
                </c:pt>
                <c:pt idx="11">
                  <c:v>2012-2013</c:v>
                </c:pt>
                <c:pt idx="12">
                  <c:v>2013-2014</c:v>
                </c:pt>
                <c:pt idx="13">
                  <c:v>2014-15</c:v>
                </c:pt>
                <c:pt idx="14">
                  <c:v>2015-16</c:v>
                </c:pt>
              </c:strCache>
            </c:strRef>
          </c:cat>
          <c:val>
            <c:numRef>
              <c:f>'Figs 13, 14a, 14b, 15'!$B$40:$P$40</c:f>
              <c:numCache>
                <c:formatCode>General</c:formatCode>
                <c:ptCount val="15"/>
                <c:pt idx="0">
                  <c:v>1844360</c:v>
                </c:pt>
                <c:pt idx="1">
                  <c:v>1909059</c:v>
                </c:pt>
                <c:pt idx="2">
                  <c:v>2221151.0000000005</c:v>
                </c:pt>
                <c:pt idx="3">
                  <c:v>2137695</c:v>
                </c:pt>
                <c:pt idx="4">
                  <c:v>2003900.0000000002</c:v>
                </c:pt>
                <c:pt idx="5">
                  <c:v>1948897</c:v>
                </c:pt>
                <c:pt idx="6">
                  <c:v>1821732.9999999998</c:v>
                </c:pt>
                <c:pt idx="7">
                  <c:v>1468937.9999999998</c:v>
                </c:pt>
                <c:pt idx="8">
                  <c:v>1584279</c:v>
                </c:pt>
                <c:pt idx="9">
                  <c:v>1456060.9999999998</c:v>
                </c:pt>
                <c:pt idx="10">
                  <c:v>1521870.9999999998</c:v>
                </c:pt>
                <c:pt idx="11">
                  <c:v>1563680</c:v>
                </c:pt>
                <c:pt idx="12">
                  <c:v>1565458</c:v>
                </c:pt>
                <c:pt idx="13">
                  <c:v>1499872.9999999998</c:v>
                </c:pt>
                <c:pt idx="14">
                  <c:v>1324528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4C1-4D7D-9CB9-EA0D41C378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6674944"/>
        <c:axId val="96676480"/>
      </c:lineChart>
      <c:catAx>
        <c:axId val="966749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6676480"/>
        <c:crosses val="autoZero"/>
        <c:auto val="1"/>
        <c:lblAlgn val="ctr"/>
        <c:lblOffset val="100"/>
        <c:noMultiLvlLbl val="0"/>
      </c:catAx>
      <c:valAx>
        <c:axId val="96676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667494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F0BDB-CCBA-E443-9ACC-3E4C11E16482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A080-9F6E-7845-B66B-AB1CDF895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138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F0BDB-CCBA-E443-9ACC-3E4C11E16482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A080-9F6E-7845-B66B-AB1CDF895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78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F0BDB-CCBA-E443-9ACC-3E4C11E16482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A080-9F6E-7845-B66B-AB1CDF895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00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F0BDB-CCBA-E443-9ACC-3E4C11E16482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A080-9F6E-7845-B66B-AB1CDF895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167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F0BDB-CCBA-E443-9ACC-3E4C11E16482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A080-9F6E-7845-B66B-AB1CDF895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9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F0BDB-CCBA-E443-9ACC-3E4C11E16482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A080-9F6E-7845-B66B-AB1CDF895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82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F0BDB-CCBA-E443-9ACC-3E4C11E16482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A080-9F6E-7845-B66B-AB1CDF895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12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F0BDB-CCBA-E443-9ACC-3E4C11E16482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A080-9F6E-7845-B66B-AB1CDF895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07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F0BDB-CCBA-E443-9ACC-3E4C11E16482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A080-9F6E-7845-B66B-AB1CDF895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77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F0BDB-CCBA-E443-9ACC-3E4C11E16482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A080-9F6E-7845-B66B-AB1CDF895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064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F0BDB-CCBA-E443-9ACC-3E4C11E16482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A080-9F6E-7845-B66B-AB1CDF895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8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F0BDB-CCBA-E443-9ACC-3E4C11E16482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0A080-9F6E-7845-B66B-AB1CDF895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995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TERTIARY EDUCATION IN CRISIS</a:t>
            </a:r>
            <a:br>
              <a:rPr lang="en-US" sz="3200" dirty="0"/>
            </a:br>
            <a:r>
              <a:rPr lang="en-US" sz="3200" dirty="0"/>
              <a:t>What role for higher vocational provision?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Alison Wolf</a:t>
            </a:r>
          </a:p>
          <a:p>
            <a:r>
              <a:rPr lang="en-US" dirty="0"/>
              <a:t>King’s College London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5778" y="411946"/>
            <a:ext cx="1352739" cy="1133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956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727223"/>
              </p:ext>
            </p:extLst>
          </p:nvPr>
        </p:nvGraphicFramePr>
        <p:xfrm>
          <a:off x="975058" y="929899"/>
          <a:ext cx="7142864" cy="4898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349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 drop off in HE participation as a proportion of age group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79905"/>
            <a:ext cx="7772400" cy="1500187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‘Every 18 year old with a level 3 will of course go on to </a:t>
            </a:r>
            <a:r>
              <a:rPr lang="en-US" sz="3600" dirty="0" err="1"/>
              <a:t>uni</a:t>
            </a:r>
            <a:r>
              <a:rPr lang="en-US" sz="3600" dirty="0"/>
              <a:t>’ (Head of an adult education agency 2016_</a:t>
            </a:r>
          </a:p>
        </p:txBody>
      </p:sp>
    </p:spTree>
    <p:extLst>
      <p:ext uri="{BB962C8B-B14F-4D97-AF65-F5344CB8AC3E}">
        <p14:creationId xmlns:p14="http://schemas.microsoft.com/office/powerpoint/2010/main" val="2078122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900625"/>
          </a:xfrm>
        </p:spPr>
        <p:txBody>
          <a:bodyPr/>
          <a:lstStyle/>
          <a:p>
            <a:r>
              <a:rPr lang="en-US" dirty="0"/>
              <a:t>Vast increase in higher education enrolments a global phenomenon</a:t>
            </a:r>
          </a:p>
        </p:txBody>
      </p:sp>
    </p:spTree>
    <p:extLst>
      <p:ext uri="{BB962C8B-B14F-4D97-AF65-F5344CB8AC3E}">
        <p14:creationId xmlns:p14="http://schemas.microsoft.com/office/powerpoint/2010/main" val="566157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 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some countries in Europe have maintained low ‘user-charges’ across a large system, this is increasingly uncommon</a:t>
            </a:r>
          </a:p>
          <a:p>
            <a:pPr lvl="1"/>
            <a:r>
              <a:rPr lang="en-US" dirty="0"/>
              <a:t>Fees</a:t>
            </a:r>
          </a:p>
          <a:p>
            <a:pPr lvl="1"/>
            <a:r>
              <a:rPr lang="en-US" dirty="0"/>
              <a:t>Loans</a:t>
            </a:r>
          </a:p>
          <a:p>
            <a:pPr lvl="1"/>
            <a:r>
              <a:rPr lang="en-US" dirty="0"/>
              <a:t>Growth of private providers</a:t>
            </a:r>
          </a:p>
        </p:txBody>
      </p:sp>
    </p:spTree>
    <p:extLst>
      <p:ext uri="{BB962C8B-B14F-4D97-AF65-F5344CB8AC3E}">
        <p14:creationId xmlns:p14="http://schemas.microsoft.com/office/powerpoint/2010/main" val="2475223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Huge variability in ‘returns’ to UK higher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some subjects and some institutions, median earnings 10 years after graduation are far higher than for non-graduates</a:t>
            </a:r>
          </a:p>
          <a:p>
            <a:endParaRPr lang="en-US" dirty="0"/>
          </a:p>
          <a:p>
            <a:r>
              <a:rPr lang="en-US" dirty="0"/>
              <a:t>For some subjects and some institutions, median earnings after graduation are no higher than for non-graduates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335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Other countries show the same pattern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USA, Taiwan, Poland…</a:t>
            </a:r>
          </a:p>
        </p:txBody>
      </p:sp>
    </p:spTree>
    <p:extLst>
      <p:ext uri="{BB962C8B-B14F-4D97-AF65-F5344CB8AC3E}">
        <p14:creationId xmlns:p14="http://schemas.microsoft.com/office/powerpoint/2010/main" val="2657236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‘BIS is all set to become the largest financial institution in Europe’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 England, soaring debt totals and much of this will never be repaid</a:t>
            </a:r>
          </a:p>
        </p:txBody>
      </p:sp>
    </p:spTree>
    <p:extLst>
      <p:ext uri="{BB962C8B-B14F-4D97-AF65-F5344CB8AC3E}">
        <p14:creationId xmlns:p14="http://schemas.microsoft.com/office/powerpoint/2010/main" val="14274796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Our model is extremely expensive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It is also </a:t>
            </a:r>
            <a:r>
              <a:rPr lang="en-US" b="1" dirty="0"/>
              <a:t>unusually</a:t>
            </a:r>
            <a:r>
              <a:rPr lang="en-US" dirty="0"/>
              <a:t> uniform.  Single sector where all institutions do everything, and tiny stable numbers for HE in FE</a:t>
            </a:r>
          </a:p>
        </p:txBody>
      </p:sp>
    </p:spTree>
    <p:extLst>
      <p:ext uri="{BB962C8B-B14F-4D97-AF65-F5344CB8AC3E}">
        <p14:creationId xmlns:p14="http://schemas.microsoft.com/office/powerpoint/2010/main" val="504009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normal pattern is segmented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Netherlands</a:t>
            </a:r>
          </a:p>
          <a:p>
            <a:endParaRPr lang="en-US" dirty="0"/>
          </a:p>
          <a:p>
            <a:r>
              <a:rPr lang="en-US" dirty="0"/>
              <a:t>Canada</a:t>
            </a:r>
          </a:p>
          <a:p>
            <a:endParaRPr lang="en-US" dirty="0"/>
          </a:p>
          <a:p>
            <a:r>
              <a:rPr lang="en-US" dirty="0"/>
              <a:t>France</a:t>
            </a:r>
          </a:p>
          <a:p>
            <a:endParaRPr lang="en-US" dirty="0"/>
          </a:p>
          <a:p>
            <a:r>
              <a:rPr lang="en-US" dirty="0"/>
              <a:t>Germany</a:t>
            </a:r>
          </a:p>
        </p:txBody>
      </p:sp>
    </p:spTree>
    <p:extLst>
      <p:ext uri="{BB962C8B-B14F-4D97-AF65-F5344CB8AC3E}">
        <p14:creationId xmlns:p14="http://schemas.microsoft.com/office/powerpoint/2010/main" val="30219288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Vocational higher education has huge pedagogical advantages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But it will only succeed with the right financial </a:t>
            </a:r>
            <a:r>
              <a:rPr lang="en-US"/>
              <a:t>and institutional structures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274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56294"/>
          </a:xfrm>
        </p:spPr>
        <p:txBody>
          <a:bodyPr/>
          <a:lstStyle/>
          <a:p>
            <a:r>
              <a:rPr lang="en-US" dirty="0"/>
              <a:t>A tale of two sectors</a:t>
            </a:r>
          </a:p>
        </p:txBody>
      </p:sp>
    </p:spTree>
    <p:extLst>
      <p:ext uri="{BB962C8B-B14F-4D97-AF65-F5344CB8AC3E}">
        <p14:creationId xmlns:p14="http://schemas.microsoft.com/office/powerpoint/2010/main" val="2906427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5836775"/>
              </p:ext>
            </p:extLst>
          </p:nvPr>
        </p:nvGraphicFramePr>
        <p:xfrm>
          <a:off x="1315193" y="1791754"/>
          <a:ext cx="6553295" cy="4014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3260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744"/>
            <a:ext cx="8229600" cy="670976"/>
          </a:xfrm>
        </p:spPr>
        <p:txBody>
          <a:bodyPr>
            <a:noAutofit/>
          </a:bodyPr>
          <a:lstStyle/>
          <a:p>
            <a:r>
              <a:rPr lang="en-US" sz="2400" dirty="0"/>
              <a:t>Real income since 2001/02, UK universities </a:t>
            </a:r>
            <a:br>
              <a:rPr lang="en-US" sz="2400" dirty="0"/>
            </a:br>
            <a:r>
              <a:rPr lang="en-US" sz="2000" dirty="0"/>
              <a:t>£</a:t>
            </a:r>
            <a:r>
              <a:rPr lang="en-US" sz="2000" dirty="0" err="1"/>
              <a:t>bn</a:t>
            </a:r>
            <a:r>
              <a:rPr lang="en-US" sz="2000" dirty="0"/>
              <a:t>, 2008 prices</a:t>
            </a:r>
            <a:br>
              <a:rPr lang="en-GB" sz="2000" dirty="0"/>
            </a:br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4938795"/>
              </p:ext>
            </p:extLst>
          </p:nvPr>
        </p:nvGraphicFramePr>
        <p:xfrm>
          <a:off x="457200" y="1196753"/>
          <a:ext cx="82296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5621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Teaching-only staff as proportion of total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547512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9808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68998"/>
          </a:xfrm>
        </p:spPr>
        <p:txBody>
          <a:bodyPr>
            <a:normAutofit fontScale="90000"/>
          </a:bodyPr>
          <a:lstStyle/>
          <a:p>
            <a:r>
              <a:rPr lang="en-US" sz="2700" dirty="0"/>
              <a:t>Real income since 2001/02, by type, UK universities</a:t>
            </a:r>
            <a:br>
              <a:rPr lang="en-US" sz="2700" dirty="0"/>
            </a:br>
            <a:r>
              <a:rPr lang="en-US" sz="2200" dirty="0"/>
              <a:t>£</a:t>
            </a:r>
            <a:r>
              <a:rPr lang="en-US" sz="2200" dirty="0" err="1"/>
              <a:t>bn</a:t>
            </a:r>
            <a:r>
              <a:rPr lang="en-US" sz="2200" dirty="0"/>
              <a:t>, 2008 prices</a:t>
            </a:r>
            <a:br>
              <a:rPr lang="en-GB" sz="2800" dirty="0"/>
            </a:b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070166"/>
            <a:ext cx="7957424" cy="4663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904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332810"/>
              </p:ext>
            </p:extLst>
          </p:nvPr>
        </p:nvGraphicFramePr>
        <p:xfrm>
          <a:off x="997733" y="945269"/>
          <a:ext cx="6734701" cy="4679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9900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4223731"/>
              </p:ext>
            </p:extLst>
          </p:nvPr>
        </p:nvGraphicFramePr>
        <p:xfrm>
          <a:off x="975058" y="1247425"/>
          <a:ext cx="6712024" cy="4604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0259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295</Words>
  <Application>Microsoft Office PowerPoint</Application>
  <PresentationFormat>On-screen Show (4:3)</PresentationFormat>
  <Paragraphs>38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TERTIARY EDUCATION IN CRISIS What role for higher vocational provision?</vt:lpstr>
      <vt:lpstr>A tale of two sectors</vt:lpstr>
      <vt:lpstr>PowerPoint Presentation</vt:lpstr>
      <vt:lpstr>Real income since 2001/02, UK universities  £bn, 2008 prices </vt:lpstr>
      <vt:lpstr>PowerPoint Presentation</vt:lpstr>
      <vt:lpstr>Teaching-only staff as proportion of total</vt:lpstr>
      <vt:lpstr>Real income since 2001/02, by type, UK universities £bn, 2008 prices </vt:lpstr>
      <vt:lpstr>PowerPoint Presentation</vt:lpstr>
      <vt:lpstr>PowerPoint Presentation</vt:lpstr>
      <vt:lpstr>PowerPoint Presentation</vt:lpstr>
      <vt:lpstr>No drop off in HE participation as a proportion of age group</vt:lpstr>
      <vt:lpstr>Vast increase in higher education enrolments a global phenomenon</vt:lpstr>
      <vt:lpstr>Funding HE</vt:lpstr>
      <vt:lpstr>Huge variability in ‘returns’ to UK higher education</vt:lpstr>
      <vt:lpstr>Other countries show the same pattern</vt:lpstr>
      <vt:lpstr>‘BIS is all set to become the largest financial institution in Europe’</vt:lpstr>
      <vt:lpstr>Our model is extremely expensive</vt:lpstr>
      <vt:lpstr>The normal pattern is segmented</vt:lpstr>
      <vt:lpstr>Vocational higher education has huge pedagogical advantages</vt:lpstr>
    </vt:vector>
  </TitlesOfParts>
  <Company>ioe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TERTIARY EDUCATION IN CRISIS What role for higher vocational provision?</dc:title>
  <dc:creator>Alison Wolf</dc:creator>
  <cp:lastModifiedBy>Nadine</cp:lastModifiedBy>
  <cp:revision>11</cp:revision>
  <dcterms:created xsi:type="dcterms:W3CDTF">2016-06-29T05:59:23Z</dcterms:created>
  <dcterms:modified xsi:type="dcterms:W3CDTF">2016-09-09T08:29:07Z</dcterms:modified>
</cp:coreProperties>
</file>