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handoutMasterIdLst>
    <p:handoutMasterId r:id="rId26"/>
  </p:handoutMasterIdLst>
  <p:sldIdLst>
    <p:sldId id="256" r:id="rId2"/>
    <p:sldId id="268" r:id="rId3"/>
    <p:sldId id="302" r:id="rId4"/>
    <p:sldId id="269" r:id="rId5"/>
    <p:sldId id="305" r:id="rId6"/>
    <p:sldId id="270" r:id="rId7"/>
    <p:sldId id="304" r:id="rId8"/>
    <p:sldId id="285" r:id="rId9"/>
    <p:sldId id="281" r:id="rId10"/>
    <p:sldId id="299" r:id="rId11"/>
    <p:sldId id="300" r:id="rId12"/>
    <p:sldId id="297" r:id="rId13"/>
    <p:sldId id="306" r:id="rId14"/>
    <p:sldId id="277" r:id="rId15"/>
    <p:sldId id="286" r:id="rId16"/>
    <p:sldId id="287" r:id="rId17"/>
    <p:sldId id="289" r:id="rId18"/>
    <p:sldId id="288" r:id="rId19"/>
    <p:sldId id="307" r:id="rId20"/>
    <p:sldId id="290" r:id="rId21"/>
    <p:sldId id="280" r:id="rId22"/>
    <p:sldId id="291" r:id="rId23"/>
    <p:sldId id="308" r:id="rId24"/>
  </p:sldIdLst>
  <p:sldSz cx="9144000" cy="6858000" type="screen4x3"/>
  <p:notesSz cx="685800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87" d="100"/>
          <a:sy n="87" d="100"/>
        </p:scale>
        <p:origin x="11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Work\LLN\LLN\Linking%20London\2015%20Update\FE%20Tables%202015%20LLOnd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Share of immediate HE entrants by delivery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'F5'!$A$25</c:f>
              <c:strCache>
                <c:ptCount val="1"/>
                <c:pt idx="0">
                  <c:v>HE in FE</c:v>
                </c:pt>
              </c:strCache>
            </c:strRef>
          </c:tx>
          <c:spPr>
            <a:solidFill>
              <a:srgbClr val="FF0000"/>
            </a:solidFill>
            <a:ln>
              <a:noFill/>
            </a:ln>
            <a:effectLst/>
          </c:spPr>
          <c:invertIfNegative val="0"/>
          <c:dLbls>
            <c:spPr>
              <a:solidFill>
                <a:srgbClr val="FF0000"/>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'F5'!$B$24:$F$24</c:f>
              <c:strCache>
                <c:ptCount val="5"/>
                <c:pt idx="0">
                  <c:v>2007-08 into HE 2008-09</c:v>
                </c:pt>
                <c:pt idx="1">
                  <c:v>2008-09 into HE 2009-10</c:v>
                </c:pt>
                <c:pt idx="2">
                  <c:v>2009-10 into HE 2010-11</c:v>
                </c:pt>
                <c:pt idx="3">
                  <c:v>2010-11 into HE 2011-12</c:v>
                </c:pt>
                <c:pt idx="4">
                  <c:v>2011-12 into HE 2012/13</c:v>
                </c:pt>
              </c:strCache>
            </c:strRef>
          </c:cat>
          <c:val>
            <c:numRef>
              <c:f>'F5'!$B$25:$F$25</c:f>
              <c:numCache>
                <c:formatCode>0%</c:formatCode>
                <c:ptCount val="5"/>
                <c:pt idx="0">
                  <c:v>6.6049452410522749E-2</c:v>
                </c:pt>
                <c:pt idx="1">
                  <c:v>9.2222598487413932E-2</c:v>
                </c:pt>
                <c:pt idx="2">
                  <c:v>9.4788561333774987E-2</c:v>
                </c:pt>
                <c:pt idx="3">
                  <c:v>8.4852090206046185E-2</c:v>
                </c:pt>
                <c:pt idx="4">
                  <c:v>0.14087122917604683</c:v>
                </c:pt>
              </c:numCache>
            </c:numRef>
          </c:val>
          <c:extLst xmlns:c16r2="http://schemas.microsoft.com/office/drawing/2015/06/chart">
            <c:ext xmlns:c16="http://schemas.microsoft.com/office/drawing/2014/chart" uri="{C3380CC4-5D6E-409C-BE32-E72D297353CC}">
              <c16:uniqueId val="{00000000-5CA9-41D2-AB39-0AD3DAA63E1A}"/>
            </c:ext>
          </c:extLst>
        </c:ser>
        <c:ser>
          <c:idx val="1"/>
          <c:order val="1"/>
          <c:tx>
            <c:strRef>
              <c:f>'F5'!$A$26</c:f>
              <c:strCache>
                <c:ptCount val="1"/>
                <c:pt idx="0">
                  <c:v>University</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'F5'!$B$24:$F$24</c:f>
              <c:strCache>
                <c:ptCount val="5"/>
                <c:pt idx="0">
                  <c:v>2007-08 into HE 2008-09</c:v>
                </c:pt>
                <c:pt idx="1">
                  <c:v>2008-09 into HE 2009-10</c:v>
                </c:pt>
                <c:pt idx="2">
                  <c:v>2009-10 into HE 2010-11</c:v>
                </c:pt>
                <c:pt idx="3">
                  <c:v>2010-11 into HE 2011-12</c:v>
                </c:pt>
                <c:pt idx="4">
                  <c:v>2011-12 into HE 2012/13</c:v>
                </c:pt>
              </c:strCache>
            </c:strRef>
          </c:cat>
          <c:val>
            <c:numRef>
              <c:f>'F5'!$B$26:$F$26</c:f>
              <c:numCache>
                <c:formatCode>0%</c:formatCode>
                <c:ptCount val="5"/>
                <c:pt idx="0">
                  <c:v>0.93395054758947726</c:v>
                </c:pt>
                <c:pt idx="1">
                  <c:v>0.90777740151258612</c:v>
                </c:pt>
                <c:pt idx="2">
                  <c:v>0.905211438666225</c:v>
                </c:pt>
                <c:pt idx="3">
                  <c:v>0.91514790979395377</c:v>
                </c:pt>
                <c:pt idx="4">
                  <c:v>0.85912877082395323</c:v>
                </c:pt>
              </c:numCache>
            </c:numRef>
          </c:val>
          <c:extLst xmlns:c16r2="http://schemas.microsoft.com/office/drawing/2015/06/chart">
            <c:ext xmlns:c16="http://schemas.microsoft.com/office/drawing/2014/chart" uri="{C3380CC4-5D6E-409C-BE32-E72D297353CC}">
              <c16:uniqueId val="{00000001-5CA9-41D2-AB39-0AD3DAA63E1A}"/>
            </c:ext>
          </c:extLst>
        </c:ser>
        <c:dLbls>
          <c:dLblPos val="ctr"/>
          <c:showLegendKey val="0"/>
          <c:showVal val="1"/>
          <c:showCatName val="0"/>
          <c:showSerName val="0"/>
          <c:showPercent val="0"/>
          <c:showBubbleSize val="0"/>
        </c:dLbls>
        <c:gapWidth val="150"/>
        <c:overlap val="100"/>
        <c:axId val="143839024"/>
        <c:axId val="143839416"/>
      </c:barChart>
      <c:catAx>
        <c:axId val="143839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43839416"/>
        <c:crossesAt val="0"/>
        <c:auto val="1"/>
        <c:lblAlgn val="ctr"/>
        <c:lblOffset val="100"/>
        <c:noMultiLvlLbl val="0"/>
      </c:catAx>
      <c:valAx>
        <c:axId val="143839416"/>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43839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3F1178-E5C8-4E76-A123-1EA64D3B6935}"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GB"/>
        </a:p>
      </dgm:t>
    </dgm:pt>
    <dgm:pt modelId="{1CF128A6-A190-4B4A-817B-E37036E60398}">
      <dgm:prSet phldrT="[Text]"/>
      <dgm:spPr>
        <a:solidFill>
          <a:srgbClr val="FF0000"/>
        </a:solidFill>
      </dgm:spPr>
      <dgm:t>
        <a:bodyPr/>
        <a:lstStyle/>
        <a:p>
          <a:r>
            <a:rPr lang="en-GB" b="1" dirty="0"/>
            <a:t>Cohort described</a:t>
          </a:r>
        </a:p>
      </dgm:t>
    </dgm:pt>
    <dgm:pt modelId="{46E7C851-0DB1-4CDB-8CF4-B322F7A62939}" type="parTrans" cxnId="{00155E87-7BCC-4B65-A7C0-C34CB77F0C6A}">
      <dgm:prSet/>
      <dgm:spPr/>
      <dgm:t>
        <a:bodyPr/>
        <a:lstStyle/>
        <a:p>
          <a:endParaRPr lang="en-GB"/>
        </a:p>
      </dgm:t>
    </dgm:pt>
    <dgm:pt modelId="{96BE12C6-ECED-4F16-82F6-D754067C4452}" type="sibTrans" cxnId="{00155E87-7BCC-4B65-A7C0-C34CB77F0C6A}">
      <dgm:prSet/>
      <dgm:spPr/>
      <dgm:t>
        <a:bodyPr/>
        <a:lstStyle/>
        <a:p>
          <a:endParaRPr lang="en-GB"/>
        </a:p>
      </dgm:t>
    </dgm:pt>
    <dgm:pt modelId="{56ECF730-29E8-45DB-8EF0-50B75A1C3A56}">
      <dgm:prSet phldrT="[Text]"/>
      <dgm:spPr/>
      <dgm:t>
        <a:bodyPr/>
        <a:lstStyle/>
        <a:p>
          <a:r>
            <a:rPr lang="en-GB" dirty="0"/>
            <a:t>Age, gender, ethnicity</a:t>
          </a:r>
        </a:p>
      </dgm:t>
    </dgm:pt>
    <dgm:pt modelId="{DFEA1738-C67B-4232-A5D1-78569F46B581}" type="parTrans" cxnId="{11BF5E2E-5A68-4D56-9BC0-5FB06E81EC94}">
      <dgm:prSet/>
      <dgm:spPr/>
      <dgm:t>
        <a:bodyPr/>
        <a:lstStyle/>
        <a:p>
          <a:endParaRPr lang="en-GB"/>
        </a:p>
      </dgm:t>
    </dgm:pt>
    <dgm:pt modelId="{C428A6BA-73EA-4A76-983E-DFAAF84800D5}" type="sibTrans" cxnId="{11BF5E2E-5A68-4D56-9BC0-5FB06E81EC94}">
      <dgm:prSet/>
      <dgm:spPr/>
      <dgm:t>
        <a:bodyPr/>
        <a:lstStyle/>
        <a:p>
          <a:endParaRPr lang="en-GB"/>
        </a:p>
      </dgm:t>
    </dgm:pt>
    <dgm:pt modelId="{21D9A6EC-320C-4023-9FC7-C3F1038A7114}">
      <dgm:prSet phldrT="[Text]"/>
      <dgm:spPr/>
      <dgm:t>
        <a:bodyPr/>
        <a:lstStyle/>
        <a:p>
          <a:r>
            <a:rPr lang="en-GB" dirty="0"/>
            <a:t>Geography (borough)</a:t>
          </a:r>
        </a:p>
      </dgm:t>
    </dgm:pt>
    <dgm:pt modelId="{0AAB6667-C2FF-4C95-807D-B0EB0861F769}" type="parTrans" cxnId="{87D85368-4B17-4A04-A757-44D8F1EB52D3}">
      <dgm:prSet/>
      <dgm:spPr/>
      <dgm:t>
        <a:bodyPr/>
        <a:lstStyle/>
        <a:p>
          <a:endParaRPr lang="en-GB"/>
        </a:p>
      </dgm:t>
    </dgm:pt>
    <dgm:pt modelId="{E553DCFF-FEB4-4799-9C0E-D233DA8D024C}" type="sibTrans" cxnId="{87D85368-4B17-4A04-A757-44D8F1EB52D3}">
      <dgm:prSet/>
      <dgm:spPr/>
      <dgm:t>
        <a:bodyPr/>
        <a:lstStyle/>
        <a:p>
          <a:endParaRPr lang="en-GB"/>
        </a:p>
      </dgm:t>
    </dgm:pt>
    <dgm:pt modelId="{C07B41CE-30A5-4B3E-8C73-5CC25F00F5BE}">
      <dgm:prSet phldrT="[Text]"/>
      <dgm:spPr>
        <a:solidFill>
          <a:srgbClr val="FF0000"/>
        </a:solidFill>
      </dgm:spPr>
      <dgm:t>
        <a:bodyPr/>
        <a:lstStyle/>
        <a:p>
          <a:r>
            <a:rPr lang="en-GB" b="1" dirty="0"/>
            <a:t>Progression to HE</a:t>
          </a:r>
        </a:p>
      </dgm:t>
    </dgm:pt>
    <dgm:pt modelId="{949CFEDB-0F43-4E93-8D67-7016A65DAB6D}" type="parTrans" cxnId="{2E68202E-FA4C-41FF-9FD6-3AE8A899DA29}">
      <dgm:prSet/>
      <dgm:spPr/>
      <dgm:t>
        <a:bodyPr/>
        <a:lstStyle/>
        <a:p>
          <a:endParaRPr lang="en-GB"/>
        </a:p>
      </dgm:t>
    </dgm:pt>
    <dgm:pt modelId="{290BD4DA-FC35-40E1-846A-C5BB8B0B4C51}" type="sibTrans" cxnId="{2E68202E-FA4C-41FF-9FD6-3AE8A899DA29}">
      <dgm:prSet/>
      <dgm:spPr/>
      <dgm:t>
        <a:bodyPr/>
        <a:lstStyle/>
        <a:p>
          <a:endParaRPr lang="en-GB"/>
        </a:p>
      </dgm:t>
    </dgm:pt>
    <dgm:pt modelId="{4ED6086A-D001-4EC9-8BC2-0275A3A192A0}">
      <dgm:prSet phldrT="[Text]"/>
      <dgm:spPr/>
      <dgm:t>
        <a:bodyPr/>
        <a:lstStyle/>
        <a:p>
          <a:r>
            <a:rPr lang="en-GB" dirty="0"/>
            <a:t>Progression rates and timing</a:t>
          </a:r>
        </a:p>
      </dgm:t>
    </dgm:pt>
    <dgm:pt modelId="{77307EF5-7F66-40BC-AC1F-31CB9E0A1F13}" type="parTrans" cxnId="{2D0B5BF0-1068-4ECD-9CD1-D2D1990EDB26}">
      <dgm:prSet/>
      <dgm:spPr/>
      <dgm:t>
        <a:bodyPr/>
        <a:lstStyle/>
        <a:p>
          <a:endParaRPr lang="en-GB"/>
        </a:p>
      </dgm:t>
    </dgm:pt>
    <dgm:pt modelId="{03312DE4-11EA-44BC-8BF4-9ADC9757671C}" type="sibTrans" cxnId="{2D0B5BF0-1068-4ECD-9CD1-D2D1990EDB26}">
      <dgm:prSet/>
      <dgm:spPr/>
      <dgm:t>
        <a:bodyPr/>
        <a:lstStyle/>
        <a:p>
          <a:endParaRPr lang="en-GB"/>
        </a:p>
      </dgm:t>
    </dgm:pt>
    <dgm:pt modelId="{D3228337-13BF-4923-962F-BD48B9B28DEC}">
      <dgm:prSet phldrT="[Text]"/>
      <dgm:spPr/>
      <dgm:t>
        <a:bodyPr/>
        <a:lstStyle/>
        <a:p>
          <a:r>
            <a:rPr lang="en-GB" dirty="0"/>
            <a:t>HE delivery (University or HE in FE)</a:t>
          </a:r>
        </a:p>
      </dgm:t>
    </dgm:pt>
    <dgm:pt modelId="{27ACF514-5AB5-4599-97C8-1DA4F08D1FB8}" type="parTrans" cxnId="{349BEE68-1EFB-46D4-B8FA-7C0E105FC4A5}">
      <dgm:prSet/>
      <dgm:spPr/>
      <dgm:t>
        <a:bodyPr/>
        <a:lstStyle/>
        <a:p>
          <a:endParaRPr lang="en-GB"/>
        </a:p>
      </dgm:t>
    </dgm:pt>
    <dgm:pt modelId="{9B4D3984-11AC-48D5-99D6-AF21FEE9BB6E}" type="sibTrans" cxnId="{349BEE68-1EFB-46D4-B8FA-7C0E105FC4A5}">
      <dgm:prSet/>
      <dgm:spPr/>
      <dgm:t>
        <a:bodyPr/>
        <a:lstStyle/>
        <a:p>
          <a:endParaRPr lang="en-GB"/>
        </a:p>
      </dgm:t>
    </dgm:pt>
    <dgm:pt modelId="{12F62BF1-4358-4099-84A5-06957696B927}">
      <dgm:prSet/>
      <dgm:spPr/>
      <dgm:t>
        <a:bodyPr/>
        <a:lstStyle/>
        <a:p>
          <a:r>
            <a:rPr lang="en-GB" dirty="0"/>
            <a:t>FE qualification</a:t>
          </a:r>
        </a:p>
      </dgm:t>
    </dgm:pt>
    <dgm:pt modelId="{EE3D8753-AC5F-41B1-B72B-415D6CD35E4D}" type="parTrans" cxnId="{C688B537-67E2-4F88-9CB5-821FC6673CF6}">
      <dgm:prSet/>
      <dgm:spPr/>
      <dgm:t>
        <a:bodyPr/>
        <a:lstStyle/>
        <a:p>
          <a:endParaRPr lang="en-GB"/>
        </a:p>
      </dgm:t>
    </dgm:pt>
    <dgm:pt modelId="{DD1D5FDB-2A21-4572-A1AF-A6E9FECAB290}" type="sibTrans" cxnId="{C688B537-67E2-4F88-9CB5-821FC6673CF6}">
      <dgm:prSet/>
      <dgm:spPr/>
      <dgm:t>
        <a:bodyPr/>
        <a:lstStyle/>
        <a:p>
          <a:endParaRPr lang="en-GB"/>
        </a:p>
      </dgm:t>
    </dgm:pt>
    <dgm:pt modelId="{C0E5257A-8183-4D37-8AF8-E23BC7423D74}">
      <dgm:prSet/>
      <dgm:spPr/>
      <dgm:t>
        <a:bodyPr/>
        <a:lstStyle/>
        <a:p>
          <a:r>
            <a:rPr lang="en-GB" dirty="0"/>
            <a:t>Disadvantage</a:t>
          </a:r>
        </a:p>
      </dgm:t>
    </dgm:pt>
    <dgm:pt modelId="{2E6FCC3A-45AB-4C83-969F-10E3D4CA376F}" type="parTrans" cxnId="{F4A635FA-D285-475C-8140-E8F4BA913948}">
      <dgm:prSet/>
      <dgm:spPr/>
      <dgm:t>
        <a:bodyPr/>
        <a:lstStyle/>
        <a:p>
          <a:endParaRPr lang="en-GB"/>
        </a:p>
      </dgm:t>
    </dgm:pt>
    <dgm:pt modelId="{58BC3594-CDB5-48AD-BD83-C08F04153D33}" type="sibTrans" cxnId="{F4A635FA-D285-475C-8140-E8F4BA913948}">
      <dgm:prSet/>
      <dgm:spPr/>
      <dgm:t>
        <a:bodyPr/>
        <a:lstStyle/>
        <a:p>
          <a:endParaRPr lang="en-GB"/>
        </a:p>
      </dgm:t>
    </dgm:pt>
    <dgm:pt modelId="{C672E93F-0C2D-4AFC-9E49-57868EA0C4CB}">
      <dgm:prSet/>
      <dgm:spPr/>
      <dgm:t>
        <a:bodyPr/>
        <a:lstStyle/>
        <a:p>
          <a:r>
            <a:rPr lang="en-GB" dirty="0"/>
            <a:t>HE mode</a:t>
          </a:r>
        </a:p>
      </dgm:t>
    </dgm:pt>
    <dgm:pt modelId="{BC7011B9-C743-4362-B289-3A69FF61D08F}" type="parTrans" cxnId="{C6E8985F-E456-4B3F-B507-9B606B16F524}">
      <dgm:prSet/>
      <dgm:spPr/>
      <dgm:t>
        <a:bodyPr/>
        <a:lstStyle/>
        <a:p>
          <a:endParaRPr lang="en-GB"/>
        </a:p>
      </dgm:t>
    </dgm:pt>
    <dgm:pt modelId="{E82993BB-E204-45D0-AE21-216C017DDB63}" type="sibTrans" cxnId="{C6E8985F-E456-4B3F-B507-9B606B16F524}">
      <dgm:prSet/>
      <dgm:spPr/>
      <dgm:t>
        <a:bodyPr/>
        <a:lstStyle/>
        <a:p>
          <a:endParaRPr lang="en-GB"/>
        </a:p>
      </dgm:t>
    </dgm:pt>
    <dgm:pt modelId="{7305E04E-7C17-4A7C-A1BD-ADF28E9391B8}">
      <dgm:prSet/>
      <dgm:spPr/>
      <dgm:t>
        <a:bodyPr/>
        <a:lstStyle/>
        <a:p>
          <a:r>
            <a:rPr lang="en-GB" dirty="0"/>
            <a:t>HE subjects</a:t>
          </a:r>
        </a:p>
      </dgm:t>
    </dgm:pt>
    <dgm:pt modelId="{56464609-5063-4EB6-B4B7-11D1433B2479}" type="parTrans" cxnId="{883ABF07-094D-481B-81B6-6C2C09E816C4}">
      <dgm:prSet/>
      <dgm:spPr/>
      <dgm:t>
        <a:bodyPr/>
        <a:lstStyle/>
        <a:p>
          <a:endParaRPr lang="en-GB"/>
        </a:p>
      </dgm:t>
    </dgm:pt>
    <dgm:pt modelId="{7D5E162A-6B95-4271-B832-B41EDB513F92}" type="sibTrans" cxnId="{883ABF07-094D-481B-81B6-6C2C09E816C4}">
      <dgm:prSet/>
      <dgm:spPr/>
      <dgm:t>
        <a:bodyPr/>
        <a:lstStyle/>
        <a:p>
          <a:endParaRPr lang="en-GB"/>
        </a:p>
      </dgm:t>
    </dgm:pt>
    <dgm:pt modelId="{BE6FA504-9A6A-4EC4-93DD-F46C85B241E4}">
      <dgm:prSet/>
      <dgm:spPr/>
      <dgm:t>
        <a:bodyPr/>
        <a:lstStyle/>
        <a:p>
          <a:r>
            <a:rPr lang="en-GB" dirty="0"/>
            <a:t>HE Success Rates</a:t>
          </a:r>
        </a:p>
      </dgm:t>
    </dgm:pt>
    <dgm:pt modelId="{2B5C99B0-8D1D-4035-91DD-A8753D2CF8D8}" type="parTrans" cxnId="{B19D55FE-4BE2-40BE-BB58-53FF54C8C3B2}">
      <dgm:prSet/>
      <dgm:spPr/>
      <dgm:t>
        <a:bodyPr/>
        <a:lstStyle/>
        <a:p>
          <a:endParaRPr lang="en-GB"/>
        </a:p>
      </dgm:t>
    </dgm:pt>
    <dgm:pt modelId="{1D052DD4-6827-45A3-90AC-B020AE818BFE}" type="sibTrans" cxnId="{B19D55FE-4BE2-40BE-BB58-53FF54C8C3B2}">
      <dgm:prSet/>
      <dgm:spPr/>
      <dgm:t>
        <a:bodyPr/>
        <a:lstStyle/>
        <a:p>
          <a:endParaRPr lang="en-GB"/>
        </a:p>
      </dgm:t>
    </dgm:pt>
    <dgm:pt modelId="{67DECD26-F449-467C-BA26-3AC093F0CB7F}">
      <dgm:prSet/>
      <dgm:spPr/>
      <dgm:t>
        <a:bodyPr/>
        <a:lstStyle/>
        <a:p>
          <a:r>
            <a:rPr lang="en-GB" dirty="0"/>
            <a:t>Prior attainment at KS4</a:t>
          </a:r>
        </a:p>
      </dgm:t>
    </dgm:pt>
    <dgm:pt modelId="{E75BD9EB-90E8-43DA-97A1-DD6EB2909518}" type="parTrans" cxnId="{71DC293E-B2A8-4418-B4AA-B04A8C33E58D}">
      <dgm:prSet/>
      <dgm:spPr/>
      <dgm:t>
        <a:bodyPr/>
        <a:lstStyle/>
        <a:p>
          <a:endParaRPr lang="en-GB"/>
        </a:p>
      </dgm:t>
    </dgm:pt>
    <dgm:pt modelId="{93DDEBCF-14CA-49ED-A13D-9DCD862F47D1}" type="sibTrans" cxnId="{71DC293E-B2A8-4418-B4AA-B04A8C33E58D}">
      <dgm:prSet/>
      <dgm:spPr/>
      <dgm:t>
        <a:bodyPr/>
        <a:lstStyle/>
        <a:p>
          <a:endParaRPr lang="en-GB"/>
        </a:p>
      </dgm:t>
    </dgm:pt>
    <dgm:pt modelId="{4133ECA8-B6B4-44FF-B1E6-3F7582D7FEDB}" type="pres">
      <dgm:prSet presAssocID="{823F1178-E5C8-4E76-A123-1EA64D3B6935}" presName="diagram" presStyleCnt="0">
        <dgm:presLayoutVars>
          <dgm:chPref val="1"/>
          <dgm:dir/>
          <dgm:animOne val="branch"/>
          <dgm:animLvl val="lvl"/>
          <dgm:resizeHandles/>
        </dgm:presLayoutVars>
      </dgm:prSet>
      <dgm:spPr/>
      <dgm:t>
        <a:bodyPr/>
        <a:lstStyle/>
        <a:p>
          <a:endParaRPr lang="en-GB"/>
        </a:p>
      </dgm:t>
    </dgm:pt>
    <dgm:pt modelId="{94A33F07-916C-47CA-9649-096C7D85049C}" type="pres">
      <dgm:prSet presAssocID="{1CF128A6-A190-4B4A-817B-E37036E60398}" presName="root" presStyleCnt="0"/>
      <dgm:spPr/>
    </dgm:pt>
    <dgm:pt modelId="{E0F6162F-738A-44AD-B3A5-85B18CF77E60}" type="pres">
      <dgm:prSet presAssocID="{1CF128A6-A190-4B4A-817B-E37036E60398}" presName="rootComposite" presStyleCnt="0"/>
      <dgm:spPr/>
    </dgm:pt>
    <dgm:pt modelId="{3640C32E-2614-409C-AC32-FE4F9BF098E1}" type="pres">
      <dgm:prSet presAssocID="{1CF128A6-A190-4B4A-817B-E37036E60398}" presName="rootText" presStyleLbl="node1" presStyleIdx="0" presStyleCnt="2" custScaleX="132373" custLinFactNeighborX="-48559" custLinFactNeighborY="2183"/>
      <dgm:spPr/>
      <dgm:t>
        <a:bodyPr/>
        <a:lstStyle/>
        <a:p>
          <a:endParaRPr lang="en-GB"/>
        </a:p>
      </dgm:t>
    </dgm:pt>
    <dgm:pt modelId="{27F5A6EC-C82E-4610-A65F-27E935140DC4}" type="pres">
      <dgm:prSet presAssocID="{1CF128A6-A190-4B4A-817B-E37036E60398}" presName="rootConnector" presStyleLbl="node1" presStyleIdx="0" presStyleCnt="2"/>
      <dgm:spPr/>
      <dgm:t>
        <a:bodyPr/>
        <a:lstStyle/>
        <a:p>
          <a:endParaRPr lang="en-GB"/>
        </a:p>
      </dgm:t>
    </dgm:pt>
    <dgm:pt modelId="{FBABD12D-5C00-43F8-AAA2-780AEC6F0382}" type="pres">
      <dgm:prSet presAssocID="{1CF128A6-A190-4B4A-817B-E37036E60398}" presName="childShape" presStyleCnt="0"/>
      <dgm:spPr/>
    </dgm:pt>
    <dgm:pt modelId="{41D18466-B8D5-4273-9119-FC16B86D18B8}" type="pres">
      <dgm:prSet presAssocID="{DFEA1738-C67B-4232-A5D1-78569F46B581}" presName="Name13" presStyleLbl="parChTrans1D2" presStyleIdx="0" presStyleCnt="10"/>
      <dgm:spPr/>
      <dgm:t>
        <a:bodyPr/>
        <a:lstStyle/>
        <a:p>
          <a:endParaRPr lang="en-GB"/>
        </a:p>
      </dgm:t>
    </dgm:pt>
    <dgm:pt modelId="{68459EAF-3253-4E48-859E-3BF51596F0C7}" type="pres">
      <dgm:prSet presAssocID="{56ECF730-29E8-45DB-8EF0-50B75A1C3A56}" presName="childText" presStyleLbl="bgAcc1" presStyleIdx="0" presStyleCnt="10" custLinFactNeighborX="-39838" custLinFactNeighborY="6675">
        <dgm:presLayoutVars>
          <dgm:bulletEnabled val="1"/>
        </dgm:presLayoutVars>
      </dgm:prSet>
      <dgm:spPr/>
      <dgm:t>
        <a:bodyPr/>
        <a:lstStyle/>
        <a:p>
          <a:endParaRPr lang="en-GB"/>
        </a:p>
      </dgm:t>
    </dgm:pt>
    <dgm:pt modelId="{ACFB04F3-28EB-4F04-8283-49BF33EB2413}" type="pres">
      <dgm:prSet presAssocID="{0AAB6667-C2FF-4C95-807D-B0EB0861F769}" presName="Name13" presStyleLbl="parChTrans1D2" presStyleIdx="1" presStyleCnt="10"/>
      <dgm:spPr/>
      <dgm:t>
        <a:bodyPr/>
        <a:lstStyle/>
        <a:p>
          <a:endParaRPr lang="en-GB"/>
        </a:p>
      </dgm:t>
    </dgm:pt>
    <dgm:pt modelId="{CAA79947-02CA-467C-A22C-C5D8ECF79139}" type="pres">
      <dgm:prSet presAssocID="{21D9A6EC-320C-4023-9FC7-C3F1038A7114}" presName="childText" presStyleLbl="bgAcc1" presStyleIdx="1" presStyleCnt="10" custLinFactNeighborX="-39838" custLinFactNeighborY="-9772">
        <dgm:presLayoutVars>
          <dgm:bulletEnabled val="1"/>
        </dgm:presLayoutVars>
      </dgm:prSet>
      <dgm:spPr/>
      <dgm:t>
        <a:bodyPr/>
        <a:lstStyle/>
        <a:p>
          <a:endParaRPr lang="en-GB"/>
        </a:p>
      </dgm:t>
    </dgm:pt>
    <dgm:pt modelId="{9E440B70-07FF-48B8-9AB9-009CBA744152}" type="pres">
      <dgm:prSet presAssocID="{EE3D8753-AC5F-41B1-B72B-415D6CD35E4D}" presName="Name13" presStyleLbl="parChTrans1D2" presStyleIdx="2" presStyleCnt="10"/>
      <dgm:spPr/>
      <dgm:t>
        <a:bodyPr/>
        <a:lstStyle/>
        <a:p>
          <a:endParaRPr lang="en-GB"/>
        </a:p>
      </dgm:t>
    </dgm:pt>
    <dgm:pt modelId="{DE9583C5-77B4-4742-9C7C-BBF3898C69CB}" type="pres">
      <dgm:prSet presAssocID="{12F62BF1-4358-4099-84A5-06957696B927}" presName="childText" presStyleLbl="bgAcc1" presStyleIdx="2" presStyleCnt="10" custScaleX="99999" custLinFactNeighborX="-33093" custLinFactNeighborY="-5922">
        <dgm:presLayoutVars>
          <dgm:bulletEnabled val="1"/>
        </dgm:presLayoutVars>
      </dgm:prSet>
      <dgm:spPr/>
      <dgm:t>
        <a:bodyPr/>
        <a:lstStyle/>
        <a:p>
          <a:endParaRPr lang="en-GB"/>
        </a:p>
      </dgm:t>
    </dgm:pt>
    <dgm:pt modelId="{D345E9BA-F954-44FF-924E-915806B06392}" type="pres">
      <dgm:prSet presAssocID="{2E6FCC3A-45AB-4C83-969F-10E3D4CA376F}" presName="Name13" presStyleLbl="parChTrans1D2" presStyleIdx="3" presStyleCnt="10"/>
      <dgm:spPr/>
      <dgm:t>
        <a:bodyPr/>
        <a:lstStyle/>
        <a:p>
          <a:endParaRPr lang="en-GB"/>
        </a:p>
      </dgm:t>
    </dgm:pt>
    <dgm:pt modelId="{A66CF049-E3D3-44A4-BE90-C485AADB6BCE}" type="pres">
      <dgm:prSet presAssocID="{C0E5257A-8183-4D37-8AF8-E23BC7423D74}" presName="childText" presStyleLbl="bgAcc1" presStyleIdx="3" presStyleCnt="10" custLinFactNeighborX="-26349" custLinFactNeighborY="-1430">
        <dgm:presLayoutVars>
          <dgm:bulletEnabled val="1"/>
        </dgm:presLayoutVars>
      </dgm:prSet>
      <dgm:spPr/>
      <dgm:t>
        <a:bodyPr/>
        <a:lstStyle/>
        <a:p>
          <a:endParaRPr lang="en-GB"/>
        </a:p>
      </dgm:t>
    </dgm:pt>
    <dgm:pt modelId="{62544593-5FF2-4B4A-9C0D-5CD2D3A3DEE7}" type="pres">
      <dgm:prSet presAssocID="{E75BD9EB-90E8-43DA-97A1-DD6EB2909518}" presName="Name13" presStyleLbl="parChTrans1D2" presStyleIdx="4" presStyleCnt="10"/>
      <dgm:spPr/>
      <dgm:t>
        <a:bodyPr/>
        <a:lstStyle/>
        <a:p>
          <a:endParaRPr lang="en-GB"/>
        </a:p>
      </dgm:t>
    </dgm:pt>
    <dgm:pt modelId="{442A6C9E-C71A-4561-BBF4-9466E27CD58D}" type="pres">
      <dgm:prSet presAssocID="{67DECD26-F449-467C-BA26-3AC093F0CB7F}" presName="childText" presStyleLbl="bgAcc1" presStyleIdx="4" presStyleCnt="10" custLinFactNeighborX="-26349" custLinFactNeighborY="3062">
        <dgm:presLayoutVars>
          <dgm:bulletEnabled val="1"/>
        </dgm:presLayoutVars>
      </dgm:prSet>
      <dgm:spPr/>
      <dgm:t>
        <a:bodyPr/>
        <a:lstStyle/>
        <a:p>
          <a:endParaRPr lang="en-GB"/>
        </a:p>
      </dgm:t>
    </dgm:pt>
    <dgm:pt modelId="{49460425-8342-4835-BF64-DA6C5365A345}" type="pres">
      <dgm:prSet presAssocID="{C07B41CE-30A5-4B3E-8C73-5CC25F00F5BE}" presName="root" presStyleCnt="0"/>
      <dgm:spPr/>
    </dgm:pt>
    <dgm:pt modelId="{91420F76-C1AE-4524-8CD5-2CE028A85EC0}" type="pres">
      <dgm:prSet presAssocID="{C07B41CE-30A5-4B3E-8C73-5CC25F00F5BE}" presName="rootComposite" presStyleCnt="0"/>
      <dgm:spPr/>
    </dgm:pt>
    <dgm:pt modelId="{8F561F58-2D4A-4D63-9D76-73B6F20ECB81}" type="pres">
      <dgm:prSet presAssocID="{C07B41CE-30A5-4B3E-8C73-5CC25F00F5BE}" presName="rootText" presStyleLbl="node1" presStyleIdx="1" presStyleCnt="2" custScaleX="128589"/>
      <dgm:spPr/>
      <dgm:t>
        <a:bodyPr/>
        <a:lstStyle/>
        <a:p>
          <a:endParaRPr lang="en-GB"/>
        </a:p>
      </dgm:t>
    </dgm:pt>
    <dgm:pt modelId="{75A0FBA3-CB9E-46EC-B634-EEECF158EB16}" type="pres">
      <dgm:prSet presAssocID="{C07B41CE-30A5-4B3E-8C73-5CC25F00F5BE}" presName="rootConnector" presStyleLbl="node1" presStyleIdx="1" presStyleCnt="2"/>
      <dgm:spPr/>
      <dgm:t>
        <a:bodyPr/>
        <a:lstStyle/>
        <a:p>
          <a:endParaRPr lang="en-GB"/>
        </a:p>
      </dgm:t>
    </dgm:pt>
    <dgm:pt modelId="{6E914D92-B566-4A9F-A2CB-77C62D26AF18}" type="pres">
      <dgm:prSet presAssocID="{C07B41CE-30A5-4B3E-8C73-5CC25F00F5BE}" presName="childShape" presStyleCnt="0"/>
      <dgm:spPr/>
    </dgm:pt>
    <dgm:pt modelId="{13207B08-E108-4854-8876-16C542C1C410}" type="pres">
      <dgm:prSet presAssocID="{77307EF5-7F66-40BC-AC1F-31CB9E0A1F13}" presName="Name13" presStyleLbl="parChTrans1D2" presStyleIdx="5" presStyleCnt="10"/>
      <dgm:spPr/>
      <dgm:t>
        <a:bodyPr/>
        <a:lstStyle/>
        <a:p>
          <a:endParaRPr lang="en-GB"/>
        </a:p>
      </dgm:t>
    </dgm:pt>
    <dgm:pt modelId="{359B6884-2D4C-4ACC-A18F-744202CAF856}" type="pres">
      <dgm:prSet presAssocID="{4ED6086A-D001-4EC9-8BC2-0275A3A192A0}" presName="childText" presStyleLbl="bgAcc1" presStyleIdx="5" presStyleCnt="10">
        <dgm:presLayoutVars>
          <dgm:bulletEnabled val="1"/>
        </dgm:presLayoutVars>
      </dgm:prSet>
      <dgm:spPr/>
      <dgm:t>
        <a:bodyPr/>
        <a:lstStyle/>
        <a:p>
          <a:endParaRPr lang="en-GB"/>
        </a:p>
      </dgm:t>
    </dgm:pt>
    <dgm:pt modelId="{09A4D56D-99DE-49FB-8A0F-E06B9D12B860}" type="pres">
      <dgm:prSet presAssocID="{27ACF514-5AB5-4599-97C8-1DA4F08D1FB8}" presName="Name13" presStyleLbl="parChTrans1D2" presStyleIdx="6" presStyleCnt="10"/>
      <dgm:spPr/>
      <dgm:t>
        <a:bodyPr/>
        <a:lstStyle/>
        <a:p>
          <a:endParaRPr lang="en-GB"/>
        </a:p>
      </dgm:t>
    </dgm:pt>
    <dgm:pt modelId="{51CFE92A-C5B3-4063-9E95-E699C2D34CEC}" type="pres">
      <dgm:prSet presAssocID="{D3228337-13BF-4923-962F-BD48B9B28DEC}" presName="childText" presStyleLbl="bgAcc1" presStyleIdx="6" presStyleCnt="10">
        <dgm:presLayoutVars>
          <dgm:bulletEnabled val="1"/>
        </dgm:presLayoutVars>
      </dgm:prSet>
      <dgm:spPr/>
      <dgm:t>
        <a:bodyPr/>
        <a:lstStyle/>
        <a:p>
          <a:endParaRPr lang="en-GB"/>
        </a:p>
      </dgm:t>
    </dgm:pt>
    <dgm:pt modelId="{05967A0A-3323-4ACC-B88D-A384FF5A55E5}" type="pres">
      <dgm:prSet presAssocID="{BC7011B9-C743-4362-B289-3A69FF61D08F}" presName="Name13" presStyleLbl="parChTrans1D2" presStyleIdx="7" presStyleCnt="10"/>
      <dgm:spPr/>
      <dgm:t>
        <a:bodyPr/>
        <a:lstStyle/>
        <a:p>
          <a:endParaRPr lang="en-GB"/>
        </a:p>
      </dgm:t>
    </dgm:pt>
    <dgm:pt modelId="{FD22671C-FF68-4156-B123-848427081C99}" type="pres">
      <dgm:prSet presAssocID="{C672E93F-0C2D-4AFC-9E49-57868EA0C4CB}" presName="childText" presStyleLbl="bgAcc1" presStyleIdx="7" presStyleCnt="10">
        <dgm:presLayoutVars>
          <dgm:bulletEnabled val="1"/>
        </dgm:presLayoutVars>
      </dgm:prSet>
      <dgm:spPr/>
      <dgm:t>
        <a:bodyPr/>
        <a:lstStyle/>
        <a:p>
          <a:endParaRPr lang="en-GB"/>
        </a:p>
      </dgm:t>
    </dgm:pt>
    <dgm:pt modelId="{3F23CD9C-C546-4EDB-942E-21B5092BAE3C}" type="pres">
      <dgm:prSet presAssocID="{56464609-5063-4EB6-B4B7-11D1433B2479}" presName="Name13" presStyleLbl="parChTrans1D2" presStyleIdx="8" presStyleCnt="10"/>
      <dgm:spPr/>
      <dgm:t>
        <a:bodyPr/>
        <a:lstStyle/>
        <a:p>
          <a:endParaRPr lang="en-GB"/>
        </a:p>
      </dgm:t>
    </dgm:pt>
    <dgm:pt modelId="{871CB32D-C65E-4C57-9552-AD1F411351A7}" type="pres">
      <dgm:prSet presAssocID="{7305E04E-7C17-4A7C-A1BD-ADF28E9391B8}" presName="childText" presStyleLbl="bgAcc1" presStyleIdx="8" presStyleCnt="10">
        <dgm:presLayoutVars>
          <dgm:bulletEnabled val="1"/>
        </dgm:presLayoutVars>
      </dgm:prSet>
      <dgm:spPr/>
      <dgm:t>
        <a:bodyPr/>
        <a:lstStyle/>
        <a:p>
          <a:endParaRPr lang="en-GB"/>
        </a:p>
      </dgm:t>
    </dgm:pt>
    <dgm:pt modelId="{3DB0484E-0538-49CD-9A7C-030C6653029D}" type="pres">
      <dgm:prSet presAssocID="{2B5C99B0-8D1D-4035-91DD-A8753D2CF8D8}" presName="Name13" presStyleLbl="parChTrans1D2" presStyleIdx="9" presStyleCnt="10"/>
      <dgm:spPr/>
      <dgm:t>
        <a:bodyPr/>
        <a:lstStyle/>
        <a:p>
          <a:endParaRPr lang="en-GB"/>
        </a:p>
      </dgm:t>
    </dgm:pt>
    <dgm:pt modelId="{C5DF13B6-1226-496A-AE05-9C008723411F}" type="pres">
      <dgm:prSet presAssocID="{BE6FA504-9A6A-4EC4-93DD-F46C85B241E4}" presName="childText" presStyleLbl="bgAcc1" presStyleIdx="9" presStyleCnt="10">
        <dgm:presLayoutVars>
          <dgm:bulletEnabled val="1"/>
        </dgm:presLayoutVars>
      </dgm:prSet>
      <dgm:spPr/>
      <dgm:t>
        <a:bodyPr/>
        <a:lstStyle/>
        <a:p>
          <a:endParaRPr lang="en-GB"/>
        </a:p>
      </dgm:t>
    </dgm:pt>
  </dgm:ptLst>
  <dgm:cxnLst>
    <dgm:cxn modelId="{C1D29A0F-696A-4EB8-A394-7F12074E5533}" type="presOf" srcId="{823F1178-E5C8-4E76-A123-1EA64D3B6935}" destId="{4133ECA8-B6B4-44FF-B1E6-3F7582D7FEDB}" srcOrd="0" destOrd="0" presId="urn:microsoft.com/office/officeart/2005/8/layout/hierarchy3"/>
    <dgm:cxn modelId="{87D85368-4B17-4A04-A757-44D8F1EB52D3}" srcId="{1CF128A6-A190-4B4A-817B-E37036E60398}" destId="{21D9A6EC-320C-4023-9FC7-C3F1038A7114}" srcOrd="1" destOrd="0" parTransId="{0AAB6667-C2FF-4C95-807D-B0EB0861F769}" sibTransId="{E553DCFF-FEB4-4799-9C0E-D233DA8D024C}"/>
    <dgm:cxn modelId="{71DC293E-B2A8-4418-B4AA-B04A8C33E58D}" srcId="{1CF128A6-A190-4B4A-817B-E37036E60398}" destId="{67DECD26-F449-467C-BA26-3AC093F0CB7F}" srcOrd="4" destOrd="0" parTransId="{E75BD9EB-90E8-43DA-97A1-DD6EB2909518}" sibTransId="{93DDEBCF-14CA-49ED-A13D-9DCD862F47D1}"/>
    <dgm:cxn modelId="{6FC39A16-3876-439A-894A-5C402E3DCCD9}" type="presOf" srcId="{2B5C99B0-8D1D-4035-91DD-A8753D2CF8D8}" destId="{3DB0484E-0538-49CD-9A7C-030C6653029D}" srcOrd="0" destOrd="0" presId="urn:microsoft.com/office/officeart/2005/8/layout/hierarchy3"/>
    <dgm:cxn modelId="{22DDB7C7-82AC-4E21-805E-D692F4513EFF}" type="presOf" srcId="{56ECF730-29E8-45DB-8EF0-50B75A1C3A56}" destId="{68459EAF-3253-4E48-859E-3BF51596F0C7}" srcOrd="0" destOrd="0" presId="urn:microsoft.com/office/officeart/2005/8/layout/hierarchy3"/>
    <dgm:cxn modelId="{C688B537-67E2-4F88-9CB5-821FC6673CF6}" srcId="{1CF128A6-A190-4B4A-817B-E37036E60398}" destId="{12F62BF1-4358-4099-84A5-06957696B927}" srcOrd="2" destOrd="0" parTransId="{EE3D8753-AC5F-41B1-B72B-415D6CD35E4D}" sibTransId="{DD1D5FDB-2A21-4572-A1AF-A6E9FECAB290}"/>
    <dgm:cxn modelId="{6E3915CC-BE48-46AA-AC2A-DDFE4CCFF170}" type="presOf" srcId="{BC7011B9-C743-4362-B289-3A69FF61D08F}" destId="{05967A0A-3323-4ACC-B88D-A384FF5A55E5}" srcOrd="0" destOrd="0" presId="urn:microsoft.com/office/officeart/2005/8/layout/hierarchy3"/>
    <dgm:cxn modelId="{1240F1D6-62EF-41D7-ACAB-7A7DE52842D2}" type="presOf" srcId="{C07B41CE-30A5-4B3E-8C73-5CC25F00F5BE}" destId="{75A0FBA3-CB9E-46EC-B634-EEECF158EB16}" srcOrd="1" destOrd="0" presId="urn:microsoft.com/office/officeart/2005/8/layout/hierarchy3"/>
    <dgm:cxn modelId="{349BEE68-1EFB-46D4-B8FA-7C0E105FC4A5}" srcId="{C07B41CE-30A5-4B3E-8C73-5CC25F00F5BE}" destId="{D3228337-13BF-4923-962F-BD48B9B28DEC}" srcOrd="1" destOrd="0" parTransId="{27ACF514-5AB5-4599-97C8-1DA4F08D1FB8}" sibTransId="{9B4D3984-11AC-48D5-99D6-AF21FEE9BB6E}"/>
    <dgm:cxn modelId="{F74C2A7B-A8FF-4FD4-BA5A-2EE074C82023}" type="presOf" srcId="{67DECD26-F449-467C-BA26-3AC093F0CB7F}" destId="{442A6C9E-C71A-4561-BBF4-9466E27CD58D}" srcOrd="0" destOrd="0" presId="urn:microsoft.com/office/officeart/2005/8/layout/hierarchy3"/>
    <dgm:cxn modelId="{11BF5E2E-5A68-4D56-9BC0-5FB06E81EC94}" srcId="{1CF128A6-A190-4B4A-817B-E37036E60398}" destId="{56ECF730-29E8-45DB-8EF0-50B75A1C3A56}" srcOrd="0" destOrd="0" parTransId="{DFEA1738-C67B-4232-A5D1-78569F46B581}" sibTransId="{C428A6BA-73EA-4A76-983E-DFAAF84800D5}"/>
    <dgm:cxn modelId="{883ABF07-094D-481B-81B6-6C2C09E816C4}" srcId="{C07B41CE-30A5-4B3E-8C73-5CC25F00F5BE}" destId="{7305E04E-7C17-4A7C-A1BD-ADF28E9391B8}" srcOrd="3" destOrd="0" parTransId="{56464609-5063-4EB6-B4B7-11D1433B2479}" sibTransId="{7D5E162A-6B95-4271-B832-B41EDB513F92}"/>
    <dgm:cxn modelId="{F4A635FA-D285-475C-8140-E8F4BA913948}" srcId="{1CF128A6-A190-4B4A-817B-E37036E60398}" destId="{C0E5257A-8183-4D37-8AF8-E23BC7423D74}" srcOrd="3" destOrd="0" parTransId="{2E6FCC3A-45AB-4C83-969F-10E3D4CA376F}" sibTransId="{58BC3594-CDB5-48AD-BD83-C08F04153D33}"/>
    <dgm:cxn modelId="{D4664AFC-43E2-4D5D-8F75-DE84CAEE7BC9}" type="presOf" srcId="{0AAB6667-C2FF-4C95-807D-B0EB0861F769}" destId="{ACFB04F3-28EB-4F04-8283-49BF33EB2413}" srcOrd="0" destOrd="0" presId="urn:microsoft.com/office/officeart/2005/8/layout/hierarchy3"/>
    <dgm:cxn modelId="{35CD8752-ABA9-491F-90C6-9439305A4B0E}" type="presOf" srcId="{BE6FA504-9A6A-4EC4-93DD-F46C85B241E4}" destId="{C5DF13B6-1226-496A-AE05-9C008723411F}" srcOrd="0" destOrd="0" presId="urn:microsoft.com/office/officeart/2005/8/layout/hierarchy3"/>
    <dgm:cxn modelId="{BF5754FF-4BC2-4A83-AA9B-E8DBBF781599}" type="presOf" srcId="{27ACF514-5AB5-4599-97C8-1DA4F08D1FB8}" destId="{09A4D56D-99DE-49FB-8A0F-E06B9D12B860}" srcOrd="0" destOrd="0" presId="urn:microsoft.com/office/officeart/2005/8/layout/hierarchy3"/>
    <dgm:cxn modelId="{00155E87-7BCC-4B65-A7C0-C34CB77F0C6A}" srcId="{823F1178-E5C8-4E76-A123-1EA64D3B6935}" destId="{1CF128A6-A190-4B4A-817B-E37036E60398}" srcOrd="0" destOrd="0" parTransId="{46E7C851-0DB1-4CDB-8CF4-B322F7A62939}" sibTransId="{96BE12C6-ECED-4F16-82F6-D754067C4452}"/>
    <dgm:cxn modelId="{2E68202E-FA4C-41FF-9FD6-3AE8A899DA29}" srcId="{823F1178-E5C8-4E76-A123-1EA64D3B6935}" destId="{C07B41CE-30A5-4B3E-8C73-5CC25F00F5BE}" srcOrd="1" destOrd="0" parTransId="{949CFEDB-0F43-4E93-8D67-7016A65DAB6D}" sibTransId="{290BD4DA-FC35-40E1-846A-C5BB8B0B4C51}"/>
    <dgm:cxn modelId="{F1E79E07-5825-4900-8686-AF531AA7D322}" type="presOf" srcId="{7305E04E-7C17-4A7C-A1BD-ADF28E9391B8}" destId="{871CB32D-C65E-4C57-9552-AD1F411351A7}" srcOrd="0" destOrd="0" presId="urn:microsoft.com/office/officeart/2005/8/layout/hierarchy3"/>
    <dgm:cxn modelId="{3237FC1B-443B-4825-A542-E7301FB92F6E}" type="presOf" srcId="{21D9A6EC-320C-4023-9FC7-C3F1038A7114}" destId="{CAA79947-02CA-467C-A22C-C5D8ECF79139}" srcOrd="0" destOrd="0" presId="urn:microsoft.com/office/officeart/2005/8/layout/hierarchy3"/>
    <dgm:cxn modelId="{2E2FA77B-EE1B-4762-BF66-6B1F0D51E959}" type="presOf" srcId="{E75BD9EB-90E8-43DA-97A1-DD6EB2909518}" destId="{62544593-5FF2-4B4A-9C0D-5CD2D3A3DEE7}" srcOrd="0" destOrd="0" presId="urn:microsoft.com/office/officeart/2005/8/layout/hierarchy3"/>
    <dgm:cxn modelId="{0A9B623D-FB1A-48A7-A898-87E3C69ED3D1}" type="presOf" srcId="{C07B41CE-30A5-4B3E-8C73-5CC25F00F5BE}" destId="{8F561F58-2D4A-4D63-9D76-73B6F20ECB81}" srcOrd="0" destOrd="0" presId="urn:microsoft.com/office/officeart/2005/8/layout/hierarchy3"/>
    <dgm:cxn modelId="{2FE74F03-64F3-48EE-A0F0-0CD5F6B5A6A5}" type="presOf" srcId="{4ED6086A-D001-4EC9-8BC2-0275A3A192A0}" destId="{359B6884-2D4C-4ACC-A18F-744202CAF856}" srcOrd="0" destOrd="0" presId="urn:microsoft.com/office/officeart/2005/8/layout/hierarchy3"/>
    <dgm:cxn modelId="{6B6ED03D-C2A2-46F8-A87F-4A7E57F9CD88}" type="presOf" srcId="{2E6FCC3A-45AB-4C83-969F-10E3D4CA376F}" destId="{D345E9BA-F954-44FF-924E-915806B06392}" srcOrd="0" destOrd="0" presId="urn:microsoft.com/office/officeart/2005/8/layout/hierarchy3"/>
    <dgm:cxn modelId="{ABE6551A-F72C-4A00-8FC9-FF9AFA010F03}" type="presOf" srcId="{12F62BF1-4358-4099-84A5-06957696B927}" destId="{DE9583C5-77B4-4742-9C7C-BBF3898C69CB}" srcOrd="0" destOrd="0" presId="urn:microsoft.com/office/officeart/2005/8/layout/hierarchy3"/>
    <dgm:cxn modelId="{3A13B110-4567-41B6-853E-485339D42C3E}" type="presOf" srcId="{DFEA1738-C67B-4232-A5D1-78569F46B581}" destId="{41D18466-B8D5-4273-9119-FC16B86D18B8}" srcOrd="0" destOrd="0" presId="urn:microsoft.com/office/officeart/2005/8/layout/hierarchy3"/>
    <dgm:cxn modelId="{C6E8985F-E456-4B3F-B507-9B606B16F524}" srcId="{C07B41CE-30A5-4B3E-8C73-5CC25F00F5BE}" destId="{C672E93F-0C2D-4AFC-9E49-57868EA0C4CB}" srcOrd="2" destOrd="0" parTransId="{BC7011B9-C743-4362-B289-3A69FF61D08F}" sibTransId="{E82993BB-E204-45D0-AE21-216C017DDB63}"/>
    <dgm:cxn modelId="{D783E4E9-ED57-4387-9887-1A0F948E7F46}" type="presOf" srcId="{77307EF5-7F66-40BC-AC1F-31CB9E0A1F13}" destId="{13207B08-E108-4854-8876-16C542C1C410}" srcOrd="0" destOrd="0" presId="urn:microsoft.com/office/officeart/2005/8/layout/hierarchy3"/>
    <dgm:cxn modelId="{2D0B5BF0-1068-4ECD-9CD1-D2D1990EDB26}" srcId="{C07B41CE-30A5-4B3E-8C73-5CC25F00F5BE}" destId="{4ED6086A-D001-4EC9-8BC2-0275A3A192A0}" srcOrd="0" destOrd="0" parTransId="{77307EF5-7F66-40BC-AC1F-31CB9E0A1F13}" sibTransId="{03312DE4-11EA-44BC-8BF4-9ADC9757671C}"/>
    <dgm:cxn modelId="{B19D55FE-4BE2-40BE-BB58-53FF54C8C3B2}" srcId="{C07B41CE-30A5-4B3E-8C73-5CC25F00F5BE}" destId="{BE6FA504-9A6A-4EC4-93DD-F46C85B241E4}" srcOrd="4" destOrd="0" parTransId="{2B5C99B0-8D1D-4035-91DD-A8753D2CF8D8}" sibTransId="{1D052DD4-6827-45A3-90AC-B020AE818BFE}"/>
    <dgm:cxn modelId="{7E9CDC5C-4069-4E79-9365-3C27AEB6DB5C}" type="presOf" srcId="{EE3D8753-AC5F-41B1-B72B-415D6CD35E4D}" destId="{9E440B70-07FF-48B8-9AB9-009CBA744152}" srcOrd="0" destOrd="0" presId="urn:microsoft.com/office/officeart/2005/8/layout/hierarchy3"/>
    <dgm:cxn modelId="{1A63E4AC-43DB-4DAB-9129-BB711D0A9865}" type="presOf" srcId="{1CF128A6-A190-4B4A-817B-E37036E60398}" destId="{27F5A6EC-C82E-4610-A65F-27E935140DC4}" srcOrd="1" destOrd="0" presId="urn:microsoft.com/office/officeart/2005/8/layout/hierarchy3"/>
    <dgm:cxn modelId="{175D7665-70C5-44F1-9CC3-9BBA120ED4BF}" type="presOf" srcId="{56464609-5063-4EB6-B4B7-11D1433B2479}" destId="{3F23CD9C-C546-4EDB-942E-21B5092BAE3C}" srcOrd="0" destOrd="0" presId="urn:microsoft.com/office/officeart/2005/8/layout/hierarchy3"/>
    <dgm:cxn modelId="{BFC33EF6-4AAE-4271-88F3-D4F75719C8F7}" type="presOf" srcId="{C672E93F-0C2D-4AFC-9E49-57868EA0C4CB}" destId="{FD22671C-FF68-4156-B123-848427081C99}" srcOrd="0" destOrd="0" presId="urn:microsoft.com/office/officeart/2005/8/layout/hierarchy3"/>
    <dgm:cxn modelId="{EE682644-02CB-47F8-B207-37B54ED9B8FC}" type="presOf" srcId="{1CF128A6-A190-4B4A-817B-E37036E60398}" destId="{3640C32E-2614-409C-AC32-FE4F9BF098E1}" srcOrd="0" destOrd="0" presId="urn:microsoft.com/office/officeart/2005/8/layout/hierarchy3"/>
    <dgm:cxn modelId="{7BEE664A-A35B-4C43-B4BA-9D4D2E7F632B}" type="presOf" srcId="{D3228337-13BF-4923-962F-BD48B9B28DEC}" destId="{51CFE92A-C5B3-4063-9E95-E699C2D34CEC}" srcOrd="0" destOrd="0" presId="urn:microsoft.com/office/officeart/2005/8/layout/hierarchy3"/>
    <dgm:cxn modelId="{F69CA732-1028-4B3D-9D58-B328FE2F4272}" type="presOf" srcId="{C0E5257A-8183-4D37-8AF8-E23BC7423D74}" destId="{A66CF049-E3D3-44A4-BE90-C485AADB6BCE}" srcOrd="0" destOrd="0" presId="urn:microsoft.com/office/officeart/2005/8/layout/hierarchy3"/>
    <dgm:cxn modelId="{6EFF8DE6-532A-4E6E-AD9F-F172299B7379}" type="presParOf" srcId="{4133ECA8-B6B4-44FF-B1E6-3F7582D7FEDB}" destId="{94A33F07-916C-47CA-9649-096C7D85049C}" srcOrd="0" destOrd="0" presId="urn:microsoft.com/office/officeart/2005/8/layout/hierarchy3"/>
    <dgm:cxn modelId="{B49422B3-A551-4306-8D17-1C48CAABA5E8}" type="presParOf" srcId="{94A33F07-916C-47CA-9649-096C7D85049C}" destId="{E0F6162F-738A-44AD-B3A5-85B18CF77E60}" srcOrd="0" destOrd="0" presId="urn:microsoft.com/office/officeart/2005/8/layout/hierarchy3"/>
    <dgm:cxn modelId="{939B38C0-044A-42CE-8ECC-05E27DFB88E9}" type="presParOf" srcId="{E0F6162F-738A-44AD-B3A5-85B18CF77E60}" destId="{3640C32E-2614-409C-AC32-FE4F9BF098E1}" srcOrd="0" destOrd="0" presId="urn:microsoft.com/office/officeart/2005/8/layout/hierarchy3"/>
    <dgm:cxn modelId="{2CBC97B8-8524-432C-9095-214F98F5C40A}" type="presParOf" srcId="{E0F6162F-738A-44AD-B3A5-85B18CF77E60}" destId="{27F5A6EC-C82E-4610-A65F-27E935140DC4}" srcOrd="1" destOrd="0" presId="urn:microsoft.com/office/officeart/2005/8/layout/hierarchy3"/>
    <dgm:cxn modelId="{ECFFA978-FC3D-4BCB-BA18-868B308AB586}" type="presParOf" srcId="{94A33F07-916C-47CA-9649-096C7D85049C}" destId="{FBABD12D-5C00-43F8-AAA2-780AEC6F0382}" srcOrd="1" destOrd="0" presId="urn:microsoft.com/office/officeart/2005/8/layout/hierarchy3"/>
    <dgm:cxn modelId="{E0921353-330E-4D9C-A5BA-0419A8AA923E}" type="presParOf" srcId="{FBABD12D-5C00-43F8-AAA2-780AEC6F0382}" destId="{41D18466-B8D5-4273-9119-FC16B86D18B8}" srcOrd="0" destOrd="0" presId="urn:microsoft.com/office/officeart/2005/8/layout/hierarchy3"/>
    <dgm:cxn modelId="{190DF38E-EB8B-43D8-A2C6-0388AB936EE0}" type="presParOf" srcId="{FBABD12D-5C00-43F8-AAA2-780AEC6F0382}" destId="{68459EAF-3253-4E48-859E-3BF51596F0C7}" srcOrd="1" destOrd="0" presId="urn:microsoft.com/office/officeart/2005/8/layout/hierarchy3"/>
    <dgm:cxn modelId="{C0CBC74E-B987-41EB-8593-636B31E4B246}" type="presParOf" srcId="{FBABD12D-5C00-43F8-AAA2-780AEC6F0382}" destId="{ACFB04F3-28EB-4F04-8283-49BF33EB2413}" srcOrd="2" destOrd="0" presId="urn:microsoft.com/office/officeart/2005/8/layout/hierarchy3"/>
    <dgm:cxn modelId="{4D54C11B-8795-49C9-B06D-FD43132BB11B}" type="presParOf" srcId="{FBABD12D-5C00-43F8-AAA2-780AEC6F0382}" destId="{CAA79947-02CA-467C-A22C-C5D8ECF79139}" srcOrd="3" destOrd="0" presId="urn:microsoft.com/office/officeart/2005/8/layout/hierarchy3"/>
    <dgm:cxn modelId="{56B4273F-EE60-48F7-84F6-0F41F26EC243}" type="presParOf" srcId="{FBABD12D-5C00-43F8-AAA2-780AEC6F0382}" destId="{9E440B70-07FF-48B8-9AB9-009CBA744152}" srcOrd="4" destOrd="0" presId="urn:microsoft.com/office/officeart/2005/8/layout/hierarchy3"/>
    <dgm:cxn modelId="{7D86B10E-9A10-4E67-A720-372BC744B071}" type="presParOf" srcId="{FBABD12D-5C00-43F8-AAA2-780AEC6F0382}" destId="{DE9583C5-77B4-4742-9C7C-BBF3898C69CB}" srcOrd="5" destOrd="0" presId="urn:microsoft.com/office/officeart/2005/8/layout/hierarchy3"/>
    <dgm:cxn modelId="{FB1EE5B0-8FCB-44F1-BF63-6ABE85AB5361}" type="presParOf" srcId="{FBABD12D-5C00-43F8-AAA2-780AEC6F0382}" destId="{D345E9BA-F954-44FF-924E-915806B06392}" srcOrd="6" destOrd="0" presId="urn:microsoft.com/office/officeart/2005/8/layout/hierarchy3"/>
    <dgm:cxn modelId="{E8669052-3576-44A5-B583-881C3348F2B2}" type="presParOf" srcId="{FBABD12D-5C00-43F8-AAA2-780AEC6F0382}" destId="{A66CF049-E3D3-44A4-BE90-C485AADB6BCE}" srcOrd="7" destOrd="0" presId="urn:microsoft.com/office/officeart/2005/8/layout/hierarchy3"/>
    <dgm:cxn modelId="{9B407651-F82B-4861-98F6-F04675639EE0}" type="presParOf" srcId="{FBABD12D-5C00-43F8-AAA2-780AEC6F0382}" destId="{62544593-5FF2-4B4A-9C0D-5CD2D3A3DEE7}" srcOrd="8" destOrd="0" presId="urn:microsoft.com/office/officeart/2005/8/layout/hierarchy3"/>
    <dgm:cxn modelId="{67A2C408-4741-48B3-B86E-1C15D735E988}" type="presParOf" srcId="{FBABD12D-5C00-43F8-AAA2-780AEC6F0382}" destId="{442A6C9E-C71A-4561-BBF4-9466E27CD58D}" srcOrd="9" destOrd="0" presId="urn:microsoft.com/office/officeart/2005/8/layout/hierarchy3"/>
    <dgm:cxn modelId="{EF446F04-64CE-4399-AFCD-352D9AE4D51E}" type="presParOf" srcId="{4133ECA8-B6B4-44FF-B1E6-3F7582D7FEDB}" destId="{49460425-8342-4835-BF64-DA6C5365A345}" srcOrd="1" destOrd="0" presId="urn:microsoft.com/office/officeart/2005/8/layout/hierarchy3"/>
    <dgm:cxn modelId="{2D366573-3C1E-4F74-86FB-41162C993334}" type="presParOf" srcId="{49460425-8342-4835-BF64-DA6C5365A345}" destId="{91420F76-C1AE-4524-8CD5-2CE028A85EC0}" srcOrd="0" destOrd="0" presId="urn:microsoft.com/office/officeart/2005/8/layout/hierarchy3"/>
    <dgm:cxn modelId="{6998BBB9-BCF6-458D-B8E5-BA2C824EABB5}" type="presParOf" srcId="{91420F76-C1AE-4524-8CD5-2CE028A85EC0}" destId="{8F561F58-2D4A-4D63-9D76-73B6F20ECB81}" srcOrd="0" destOrd="0" presId="urn:microsoft.com/office/officeart/2005/8/layout/hierarchy3"/>
    <dgm:cxn modelId="{6F9BE5FF-ED62-4EF4-96AF-14377B4221F2}" type="presParOf" srcId="{91420F76-C1AE-4524-8CD5-2CE028A85EC0}" destId="{75A0FBA3-CB9E-46EC-B634-EEECF158EB16}" srcOrd="1" destOrd="0" presId="urn:microsoft.com/office/officeart/2005/8/layout/hierarchy3"/>
    <dgm:cxn modelId="{81B1F0D9-CDE8-4FFC-9758-1FDF79B6A532}" type="presParOf" srcId="{49460425-8342-4835-BF64-DA6C5365A345}" destId="{6E914D92-B566-4A9F-A2CB-77C62D26AF18}" srcOrd="1" destOrd="0" presId="urn:microsoft.com/office/officeart/2005/8/layout/hierarchy3"/>
    <dgm:cxn modelId="{DD741A32-C633-4A61-9AB2-BB94837974F5}" type="presParOf" srcId="{6E914D92-B566-4A9F-A2CB-77C62D26AF18}" destId="{13207B08-E108-4854-8876-16C542C1C410}" srcOrd="0" destOrd="0" presId="urn:microsoft.com/office/officeart/2005/8/layout/hierarchy3"/>
    <dgm:cxn modelId="{92506E7C-DFAB-4EA1-951F-12F1052A4FB2}" type="presParOf" srcId="{6E914D92-B566-4A9F-A2CB-77C62D26AF18}" destId="{359B6884-2D4C-4ACC-A18F-744202CAF856}" srcOrd="1" destOrd="0" presId="urn:microsoft.com/office/officeart/2005/8/layout/hierarchy3"/>
    <dgm:cxn modelId="{DADF15C4-5704-4674-8B70-322E2958AC41}" type="presParOf" srcId="{6E914D92-B566-4A9F-A2CB-77C62D26AF18}" destId="{09A4D56D-99DE-49FB-8A0F-E06B9D12B860}" srcOrd="2" destOrd="0" presId="urn:microsoft.com/office/officeart/2005/8/layout/hierarchy3"/>
    <dgm:cxn modelId="{FF82772D-74B2-4964-8F09-2176E672AB36}" type="presParOf" srcId="{6E914D92-B566-4A9F-A2CB-77C62D26AF18}" destId="{51CFE92A-C5B3-4063-9E95-E699C2D34CEC}" srcOrd="3" destOrd="0" presId="urn:microsoft.com/office/officeart/2005/8/layout/hierarchy3"/>
    <dgm:cxn modelId="{25FCAC6E-217C-4624-B1F3-088CD0A16FC5}" type="presParOf" srcId="{6E914D92-B566-4A9F-A2CB-77C62D26AF18}" destId="{05967A0A-3323-4ACC-B88D-A384FF5A55E5}" srcOrd="4" destOrd="0" presId="urn:microsoft.com/office/officeart/2005/8/layout/hierarchy3"/>
    <dgm:cxn modelId="{31EB0284-7F70-41ED-B343-A781CCCD76CB}" type="presParOf" srcId="{6E914D92-B566-4A9F-A2CB-77C62D26AF18}" destId="{FD22671C-FF68-4156-B123-848427081C99}" srcOrd="5" destOrd="0" presId="urn:microsoft.com/office/officeart/2005/8/layout/hierarchy3"/>
    <dgm:cxn modelId="{32B82478-FF45-4E64-93BF-AC89162B8895}" type="presParOf" srcId="{6E914D92-B566-4A9F-A2CB-77C62D26AF18}" destId="{3F23CD9C-C546-4EDB-942E-21B5092BAE3C}" srcOrd="6" destOrd="0" presId="urn:microsoft.com/office/officeart/2005/8/layout/hierarchy3"/>
    <dgm:cxn modelId="{FC9F2553-182F-4585-A006-96D1F3C36369}" type="presParOf" srcId="{6E914D92-B566-4A9F-A2CB-77C62D26AF18}" destId="{871CB32D-C65E-4C57-9552-AD1F411351A7}" srcOrd="7" destOrd="0" presId="urn:microsoft.com/office/officeart/2005/8/layout/hierarchy3"/>
    <dgm:cxn modelId="{5C59EF89-55C8-4BA0-9B40-3909E6F0BB9C}" type="presParOf" srcId="{6E914D92-B566-4A9F-A2CB-77C62D26AF18}" destId="{3DB0484E-0538-49CD-9A7C-030C6653029D}" srcOrd="8" destOrd="0" presId="urn:microsoft.com/office/officeart/2005/8/layout/hierarchy3"/>
    <dgm:cxn modelId="{8B40B721-5A51-41DB-8503-4FFAB21739A0}" type="presParOf" srcId="{6E914D92-B566-4A9F-A2CB-77C62D26AF18}" destId="{C5DF13B6-1226-496A-AE05-9C008723411F}" srcOrd="9"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94186"/>
          </a:xfrm>
          <a:prstGeom prst="rect">
            <a:avLst/>
          </a:prstGeom>
        </p:spPr>
        <p:txBody>
          <a:bodyPr vert="horz" lIns="91440" tIns="45720" rIns="91440" bIns="45720" rtlCol="0"/>
          <a:lstStyle>
            <a:lvl1pPr algn="l">
              <a:defRPr sz="1200"/>
            </a:lvl1pPr>
          </a:lstStyle>
          <a:p>
            <a:r>
              <a:rPr lang="en-GB"/>
              <a:t>University of Greenwich for Linking London</a:t>
            </a:r>
          </a:p>
        </p:txBody>
      </p:sp>
      <p:sp>
        <p:nvSpPr>
          <p:cNvPr id="3" name="Date Placeholder 2"/>
          <p:cNvSpPr>
            <a:spLocks noGrp="1"/>
          </p:cNvSpPr>
          <p:nvPr>
            <p:ph type="dt" sz="quarter" idx="1"/>
          </p:nvPr>
        </p:nvSpPr>
        <p:spPr>
          <a:xfrm>
            <a:off x="3883852" y="0"/>
            <a:ext cx="2972547" cy="494186"/>
          </a:xfrm>
          <a:prstGeom prst="rect">
            <a:avLst/>
          </a:prstGeom>
        </p:spPr>
        <p:txBody>
          <a:bodyPr vert="horz" lIns="91440" tIns="45720" rIns="91440" bIns="45720" rtlCol="0"/>
          <a:lstStyle>
            <a:lvl1pPr algn="r">
              <a:defRPr sz="1200"/>
            </a:lvl1pPr>
          </a:lstStyle>
          <a:p>
            <a:r>
              <a:rPr lang="en-GB"/>
              <a:t>26/03/2013</a:t>
            </a:r>
          </a:p>
        </p:txBody>
      </p:sp>
      <p:sp>
        <p:nvSpPr>
          <p:cNvPr id="4" name="Footer Placeholder 3"/>
          <p:cNvSpPr>
            <a:spLocks noGrp="1"/>
          </p:cNvSpPr>
          <p:nvPr>
            <p:ph type="ftr" sz="quarter" idx="2"/>
          </p:nvPr>
        </p:nvSpPr>
        <p:spPr>
          <a:xfrm>
            <a:off x="0" y="9376899"/>
            <a:ext cx="2972547" cy="49418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3852" y="9376899"/>
            <a:ext cx="2972547" cy="494185"/>
          </a:xfrm>
          <a:prstGeom prst="rect">
            <a:avLst/>
          </a:prstGeom>
        </p:spPr>
        <p:txBody>
          <a:bodyPr vert="horz" lIns="91440" tIns="45720" rIns="91440" bIns="45720" rtlCol="0" anchor="b"/>
          <a:lstStyle>
            <a:lvl1pPr algn="r">
              <a:defRPr sz="1200"/>
            </a:lvl1pPr>
          </a:lstStyle>
          <a:p>
            <a:fld id="{33F8635E-DE57-452D-8DD5-DDE3D505724E}" type="slidenum">
              <a:rPr lang="en-GB" smtClean="0"/>
              <a:t>‹#›</a:t>
            </a:fld>
            <a:endParaRPr lang="en-GB"/>
          </a:p>
        </p:txBody>
      </p:sp>
    </p:spTree>
    <p:extLst>
      <p:ext uri="{BB962C8B-B14F-4D97-AF65-F5344CB8AC3E}">
        <p14:creationId xmlns:p14="http://schemas.microsoft.com/office/powerpoint/2010/main" val="912181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94186"/>
          </a:xfrm>
          <a:prstGeom prst="rect">
            <a:avLst/>
          </a:prstGeom>
        </p:spPr>
        <p:txBody>
          <a:bodyPr vert="horz" lIns="91440" tIns="45720" rIns="91440" bIns="45720" rtlCol="0"/>
          <a:lstStyle>
            <a:lvl1pPr algn="l">
              <a:defRPr sz="1200"/>
            </a:lvl1pPr>
          </a:lstStyle>
          <a:p>
            <a:r>
              <a:rPr lang="en-GB"/>
              <a:t>University of Greenwich for Linking London</a:t>
            </a:r>
          </a:p>
        </p:txBody>
      </p:sp>
      <p:sp>
        <p:nvSpPr>
          <p:cNvPr id="3" name="Date Placeholder 2"/>
          <p:cNvSpPr>
            <a:spLocks noGrp="1"/>
          </p:cNvSpPr>
          <p:nvPr>
            <p:ph type="dt" idx="1"/>
          </p:nvPr>
        </p:nvSpPr>
        <p:spPr>
          <a:xfrm>
            <a:off x="3883852" y="0"/>
            <a:ext cx="2972547" cy="494186"/>
          </a:xfrm>
          <a:prstGeom prst="rect">
            <a:avLst/>
          </a:prstGeom>
        </p:spPr>
        <p:txBody>
          <a:bodyPr vert="horz" lIns="91440" tIns="45720" rIns="91440" bIns="45720" rtlCol="0"/>
          <a:lstStyle>
            <a:lvl1pPr algn="r">
              <a:defRPr sz="1200"/>
            </a:lvl1pPr>
          </a:lstStyle>
          <a:p>
            <a:r>
              <a:rPr lang="en-GB"/>
              <a:t>26/03/2013</a:t>
            </a:r>
          </a:p>
        </p:txBody>
      </p:sp>
      <p:sp>
        <p:nvSpPr>
          <p:cNvPr id="4" name="Slide Image Placeholder 3"/>
          <p:cNvSpPr>
            <a:spLocks noGrp="1" noRot="1" noChangeAspect="1"/>
          </p:cNvSpPr>
          <p:nvPr>
            <p:ph type="sldImg" idx="2"/>
          </p:nvPr>
        </p:nvSpPr>
        <p:spPr>
          <a:xfrm>
            <a:off x="960438"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480" y="4689239"/>
            <a:ext cx="5487041" cy="444293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6899"/>
            <a:ext cx="2972547" cy="49418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3852" y="9376899"/>
            <a:ext cx="2972547" cy="494185"/>
          </a:xfrm>
          <a:prstGeom prst="rect">
            <a:avLst/>
          </a:prstGeom>
        </p:spPr>
        <p:txBody>
          <a:bodyPr vert="horz" lIns="91440" tIns="45720" rIns="91440" bIns="45720" rtlCol="0" anchor="b"/>
          <a:lstStyle>
            <a:lvl1pPr algn="r">
              <a:defRPr sz="1200"/>
            </a:lvl1pPr>
          </a:lstStyle>
          <a:p>
            <a:fld id="{D4E946D6-A09A-4D04-952B-0CF6B242BB5D}" type="slidenum">
              <a:rPr lang="en-GB" smtClean="0"/>
              <a:t>‹#›</a:t>
            </a:fld>
            <a:endParaRPr lang="en-GB"/>
          </a:p>
        </p:txBody>
      </p:sp>
    </p:spTree>
    <p:extLst>
      <p:ext uri="{BB962C8B-B14F-4D97-AF65-F5344CB8AC3E}">
        <p14:creationId xmlns:p14="http://schemas.microsoft.com/office/powerpoint/2010/main" val="11869504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a:t>
            </a:fld>
            <a:endParaRPr lang="en-GB"/>
          </a:p>
        </p:txBody>
      </p:sp>
    </p:spTree>
    <p:extLst>
      <p:ext uri="{BB962C8B-B14F-4D97-AF65-F5344CB8AC3E}">
        <p14:creationId xmlns:p14="http://schemas.microsoft.com/office/powerpoint/2010/main" val="773877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10</a:t>
            </a:fld>
            <a:endParaRPr lang="en-GB"/>
          </a:p>
        </p:txBody>
      </p:sp>
    </p:spTree>
    <p:extLst>
      <p:ext uri="{BB962C8B-B14F-4D97-AF65-F5344CB8AC3E}">
        <p14:creationId xmlns:p14="http://schemas.microsoft.com/office/powerpoint/2010/main" val="3119411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dirty="0">
                <a:solidFill>
                  <a:schemeClr val="tx1"/>
                </a:solidFill>
                <a:effectLst/>
                <a:latin typeface="+mn-lt"/>
                <a:ea typeface="+mn-ea"/>
                <a:cs typeface="+mn-cs"/>
              </a:rPr>
              <a:t>Averages  Q1-75%; Q2</a:t>
            </a:r>
            <a:r>
              <a:rPr lang="en-GB" b="1" dirty="0"/>
              <a:t> </a:t>
            </a:r>
            <a:r>
              <a:rPr lang="en-GB" sz="1200" b="1" i="0" u="none" strike="noStrike" kern="1200" dirty="0">
                <a:solidFill>
                  <a:schemeClr val="tx1"/>
                </a:solidFill>
                <a:effectLst/>
                <a:latin typeface="+mn-lt"/>
                <a:ea typeface="+mn-ea"/>
                <a:cs typeface="+mn-cs"/>
              </a:rPr>
              <a:t>19%; All</a:t>
            </a:r>
            <a:r>
              <a:rPr lang="en-GB" sz="1200" b="1" i="0" u="none" strike="noStrike" kern="1200" baseline="0" dirty="0">
                <a:solidFill>
                  <a:schemeClr val="tx1"/>
                </a:solidFill>
                <a:effectLst/>
                <a:latin typeface="+mn-lt"/>
                <a:ea typeface="+mn-ea"/>
                <a:cs typeface="+mn-cs"/>
              </a:rPr>
              <a:t> colleges over 85% average of q1 and q2 - </a:t>
            </a:r>
            <a:r>
              <a:rPr lang="en-GB" sz="1200" b="1" i="0" u="none" strike="noStrike" kern="1200" dirty="0">
                <a:solidFill>
                  <a:schemeClr val="tx1"/>
                </a:solidFill>
                <a:effectLst/>
                <a:latin typeface="+mn-lt"/>
                <a:ea typeface="+mn-ea"/>
                <a:cs typeface="+mn-cs"/>
              </a:rPr>
              <a:t>94%</a:t>
            </a:r>
            <a:r>
              <a:rPr lang="en-GB" b="1" dirty="0"/>
              <a:t> </a:t>
            </a:r>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11</a:t>
            </a:fld>
            <a:endParaRPr lang="en-GB"/>
          </a:p>
        </p:txBody>
      </p:sp>
    </p:spTree>
    <p:extLst>
      <p:ext uri="{BB962C8B-B14F-4D97-AF65-F5344CB8AC3E}">
        <p14:creationId xmlns:p14="http://schemas.microsoft.com/office/powerpoint/2010/main" val="689566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12</a:t>
            </a:fld>
            <a:endParaRPr lang="en-GB"/>
          </a:p>
        </p:txBody>
      </p:sp>
    </p:spTree>
    <p:extLst>
      <p:ext uri="{BB962C8B-B14F-4D97-AF65-F5344CB8AC3E}">
        <p14:creationId xmlns:p14="http://schemas.microsoft.com/office/powerpoint/2010/main" val="2792541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13</a:t>
            </a:fld>
            <a:endParaRPr lang="en-GB"/>
          </a:p>
        </p:txBody>
      </p:sp>
    </p:spTree>
    <p:extLst>
      <p:ext uri="{BB962C8B-B14F-4D97-AF65-F5344CB8AC3E}">
        <p14:creationId xmlns:p14="http://schemas.microsoft.com/office/powerpoint/2010/main" val="2057788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14</a:t>
            </a:fld>
            <a:endParaRPr lang="en-GB"/>
          </a:p>
        </p:txBody>
      </p:sp>
    </p:spTree>
    <p:extLst>
      <p:ext uri="{BB962C8B-B14F-4D97-AF65-F5344CB8AC3E}">
        <p14:creationId xmlns:p14="http://schemas.microsoft.com/office/powerpoint/2010/main" val="4222341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15</a:t>
            </a:fld>
            <a:endParaRPr lang="en-GB"/>
          </a:p>
        </p:txBody>
      </p:sp>
    </p:spTree>
    <p:extLst>
      <p:ext uri="{BB962C8B-B14F-4D97-AF65-F5344CB8AC3E}">
        <p14:creationId xmlns:p14="http://schemas.microsoft.com/office/powerpoint/2010/main" val="4282711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16</a:t>
            </a:fld>
            <a:endParaRPr lang="en-GB"/>
          </a:p>
        </p:txBody>
      </p:sp>
    </p:spTree>
    <p:extLst>
      <p:ext uri="{BB962C8B-B14F-4D97-AF65-F5344CB8AC3E}">
        <p14:creationId xmlns:p14="http://schemas.microsoft.com/office/powerpoint/2010/main" val="3456506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17</a:t>
            </a:fld>
            <a:endParaRPr lang="en-GB"/>
          </a:p>
        </p:txBody>
      </p:sp>
    </p:spTree>
    <p:extLst>
      <p:ext uri="{BB962C8B-B14F-4D97-AF65-F5344CB8AC3E}">
        <p14:creationId xmlns:p14="http://schemas.microsoft.com/office/powerpoint/2010/main" val="2232494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18</a:t>
            </a:fld>
            <a:endParaRPr lang="en-GB"/>
          </a:p>
        </p:txBody>
      </p:sp>
    </p:spTree>
    <p:extLst>
      <p:ext uri="{BB962C8B-B14F-4D97-AF65-F5344CB8AC3E}">
        <p14:creationId xmlns:p14="http://schemas.microsoft.com/office/powerpoint/2010/main" val="25078096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19</a:t>
            </a:fld>
            <a:endParaRPr lang="en-GB"/>
          </a:p>
        </p:txBody>
      </p:sp>
    </p:spTree>
    <p:extLst>
      <p:ext uri="{BB962C8B-B14F-4D97-AF65-F5344CB8AC3E}">
        <p14:creationId xmlns:p14="http://schemas.microsoft.com/office/powerpoint/2010/main" val="1210518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2</a:t>
            </a:fld>
            <a:endParaRPr lang="en-GB"/>
          </a:p>
        </p:txBody>
      </p:sp>
    </p:spTree>
    <p:extLst>
      <p:ext uri="{BB962C8B-B14F-4D97-AF65-F5344CB8AC3E}">
        <p14:creationId xmlns:p14="http://schemas.microsoft.com/office/powerpoint/2010/main" val="2560292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20</a:t>
            </a:fld>
            <a:endParaRPr lang="en-GB"/>
          </a:p>
        </p:txBody>
      </p:sp>
    </p:spTree>
    <p:extLst>
      <p:ext uri="{BB962C8B-B14F-4D97-AF65-F5344CB8AC3E}">
        <p14:creationId xmlns:p14="http://schemas.microsoft.com/office/powerpoint/2010/main" val="2044067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21</a:t>
            </a:fld>
            <a:endParaRPr lang="en-GB"/>
          </a:p>
        </p:txBody>
      </p:sp>
    </p:spTree>
    <p:extLst>
      <p:ext uri="{BB962C8B-B14F-4D97-AF65-F5344CB8AC3E}">
        <p14:creationId xmlns:p14="http://schemas.microsoft.com/office/powerpoint/2010/main" val="374356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22</a:t>
            </a:fld>
            <a:endParaRPr lang="en-GB"/>
          </a:p>
        </p:txBody>
      </p:sp>
    </p:spTree>
    <p:extLst>
      <p:ext uri="{BB962C8B-B14F-4D97-AF65-F5344CB8AC3E}">
        <p14:creationId xmlns:p14="http://schemas.microsoft.com/office/powerpoint/2010/main" val="274557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23</a:t>
            </a:fld>
            <a:endParaRPr lang="en-GB"/>
          </a:p>
        </p:txBody>
      </p:sp>
    </p:spTree>
    <p:extLst>
      <p:ext uri="{BB962C8B-B14F-4D97-AF65-F5344CB8AC3E}">
        <p14:creationId xmlns:p14="http://schemas.microsoft.com/office/powerpoint/2010/main" val="387361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started </a:t>
            </a:r>
            <a:r>
              <a:rPr lang="en-GB" baseline="0" dirty="0"/>
              <a:t>with a English cohort of 1.8 million FE Level 3 students across the 5 years and linked these students across 5 years of HE datasets. We should note that there were 2 unusual years in HE included in this study: 2011 where we had a increase in HE student numbers due to the number who chose not to defer before the 2012 fee year when numbers dipped.  You will see that in total, across all HE we found a total of 795K in HE. You will remember that this is both non prescribed HE and prescribed HE so all Level 4 and above provision.  </a:t>
            </a:r>
            <a:endParaRPr lang="en-GB" dirty="0"/>
          </a:p>
        </p:txBody>
      </p:sp>
      <p:sp>
        <p:nvSpPr>
          <p:cNvPr id="4" name="Slide Number Placeholder 3"/>
          <p:cNvSpPr>
            <a:spLocks noGrp="1"/>
          </p:cNvSpPr>
          <p:nvPr>
            <p:ph type="sldNum" sz="quarter" idx="10"/>
          </p:nvPr>
        </p:nvSpPr>
        <p:spPr/>
        <p:txBody>
          <a:bodyPr/>
          <a:lstStyle/>
          <a:p>
            <a:fld id="{A9DB9F29-489A-4387-99D5-A6B460B8598F}" type="slidenum">
              <a:rPr lang="en-GB" smtClean="0"/>
              <a:pPr/>
              <a:t>3</a:t>
            </a:fld>
            <a:endParaRPr lang="en-GB"/>
          </a:p>
        </p:txBody>
      </p:sp>
    </p:spTree>
    <p:extLst>
      <p:ext uri="{BB962C8B-B14F-4D97-AF65-F5344CB8AC3E}">
        <p14:creationId xmlns:p14="http://schemas.microsoft.com/office/powerpoint/2010/main" val="3822943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4</a:t>
            </a:fld>
            <a:endParaRPr lang="en-GB"/>
          </a:p>
        </p:txBody>
      </p:sp>
    </p:spTree>
    <p:extLst>
      <p:ext uri="{BB962C8B-B14F-4D97-AF65-F5344CB8AC3E}">
        <p14:creationId xmlns:p14="http://schemas.microsoft.com/office/powerpoint/2010/main" val="186757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5</a:t>
            </a:fld>
            <a:endParaRPr lang="en-GB"/>
          </a:p>
        </p:txBody>
      </p:sp>
    </p:spTree>
    <p:extLst>
      <p:ext uri="{BB962C8B-B14F-4D97-AF65-F5344CB8AC3E}">
        <p14:creationId xmlns:p14="http://schemas.microsoft.com/office/powerpoint/2010/main" val="1479673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6</a:t>
            </a:fld>
            <a:endParaRPr lang="en-GB"/>
          </a:p>
        </p:txBody>
      </p:sp>
    </p:spTree>
    <p:extLst>
      <p:ext uri="{BB962C8B-B14F-4D97-AF65-F5344CB8AC3E}">
        <p14:creationId xmlns:p14="http://schemas.microsoft.com/office/powerpoint/2010/main" val="2750549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7</a:t>
            </a:fld>
            <a:endParaRPr lang="en-GB"/>
          </a:p>
        </p:txBody>
      </p:sp>
    </p:spTree>
    <p:extLst>
      <p:ext uri="{BB962C8B-B14F-4D97-AF65-F5344CB8AC3E}">
        <p14:creationId xmlns:p14="http://schemas.microsoft.com/office/powerpoint/2010/main" val="1446496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8</a:t>
            </a:fld>
            <a:endParaRPr lang="en-GB"/>
          </a:p>
        </p:txBody>
      </p:sp>
    </p:spTree>
    <p:extLst>
      <p:ext uri="{BB962C8B-B14F-4D97-AF65-F5344CB8AC3E}">
        <p14:creationId xmlns:p14="http://schemas.microsoft.com/office/powerpoint/2010/main" val="3473855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University of Greenwich for Linking London</a:t>
            </a:r>
          </a:p>
        </p:txBody>
      </p:sp>
      <p:sp>
        <p:nvSpPr>
          <p:cNvPr id="5" name="Date Placeholder 4"/>
          <p:cNvSpPr>
            <a:spLocks noGrp="1"/>
          </p:cNvSpPr>
          <p:nvPr>
            <p:ph type="dt" idx="11"/>
          </p:nvPr>
        </p:nvSpPr>
        <p:spPr/>
        <p:txBody>
          <a:bodyPr/>
          <a:lstStyle/>
          <a:p>
            <a:r>
              <a:rPr lang="en-GB"/>
              <a:t>26/03/2013</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D4E946D6-A09A-4D04-952B-0CF6B242BB5D}" type="slidenum">
              <a:rPr lang="en-GB" smtClean="0"/>
              <a:t>9</a:t>
            </a:fld>
            <a:endParaRPr lang="en-GB"/>
          </a:p>
        </p:txBody>
      </p:sp>
    </p:spTree>
    <p:extLst>
      <p:ext uri="{BB962C8B-B14F-4D97-AF65-F5344CB8AC3E}">
        <p14:creationId xmlns:p14="http://schemas.microsoft.com/office/powerpoint/2010/main" val="116174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5E534FC-9A1F-4E4D-AC74-37F1D5BD7E00}" type="datetime1">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410112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132547C-743C-4FFA-9126-4E59896F6755}" type="datetime1">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27559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8C3F95-FC6F-497D-BCAF-A5FEB8E0CFB2}" type="datetime1">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11997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A628A9-5BAD-4F0A-A577-9BED774827F8}" type="datetime1">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266333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E481A6-DA11-4309-9E67-08120628709B}" type="datetime1">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46233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912F83-DAB6-45F8-8C11-5F247D202C6A}" type="datetime1">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254611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CDE42A1-40CD-40E7-9C80-33865191D6EB}" type="datetime1">
              <a:rPr lang="en-GB" smtClean="0"/>
              <a:t>10/03/2016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223113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1C4ED2-99A0-4BD2-B27C-EFE6C6B5424C}" type="datetime1">
              <a:rPr lang="en-GB" smtClean="0"/>
              <a:t>10/03/2016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311784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4B699-13A3-4BE9-B827-A2FEDC3CAF53}" type="datetime1">
              <a:rPr lang="en-GB" smtClean="0"/>
              <a:t>10/03/2016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10722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3EE32A-6990-433A-AB91-8564D2D41FD8}" type="datetime1">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347277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321169-CE56-4B39-B3DF-4E24578764A7}" type="datetime1">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21AAC1-E33A-4193-81B8-9981407EB8BF}" type="slidenum">
              <a:rPr lang="en-GB" smtClean="0"/>
              <a:t>‹#›</a:t>
            </a:fld>
            <a:endParaRPr lang="en-GB"/>
          </a:p>
        </p:txBody>
      </p:sp>
    </p:spTree>
    <p:extLst>
      <p:ext uri="{BB962C8B-B14F-4D97-AF65-F5344CB8AC3E}">
        <p14:creationId xmlns:p14="http://schemas.microsoft.com/office/powerpoint/2010/main" val="401580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DAB27-A90D-4736-9311-DB62AA0EF3D3}" type="datetime1">
              <a:rPr lang="en-GB" smtClean="0"/>
              <a:t>10/03/2016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1AAC1-E33A-4193-81B8-9981407EB8BF}" type="slidenum">
              <a:rPr lang="en-GB" smtClean="0"/>
              <a:t>‹#›</a:t>
            </a:fld>
            <a:endParaRPr lang="en-GB"/>
          </a:p>
        </p:txBody>
      </p:sp>
    </p:spTree>
    <p:extLst>
      <p:ext uri="{BB962C8B-B14F-4D97-AF65-F5344CB8AC3E}">
        <p14:creationId xmlns:p14="http://schemas.microsoft.com/office/powerpoint/2010/main" val="409954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7.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7.jpeg"/><Relationship Id="rId5" Type="http://schemas.openxmlformats.org/officeDocument/2006/relationships/image" Target="../media/image6.emf"/><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0849"/>
            <a:ext cx="7772400" cy="1539602"/>
          </a:xfrm>
        </p:spPr>
        <p:txBody>
          <a:bodyPr>
            <a:normAutofit fontScale="90000"/>
          </a:bodyPr>
          <a:lstStyle/>
          <a:p>
            <a:r>
              <a:rPr lang="en-GB" b="1" dirty="0"/>
              <a:t>Progression to Higher Education</a:t>
            </a:r>
            <a:br>
              <a:rPr lang="en-GB" b="1" dirty="0"/>
            </a:br>
            <a:r>
              <a:rPr lang="en-GB" b="1" dirty="0"/>
              <a:t>from</a:t>
            </a:r>
            <a:br>
              <a:rPr lang="en-GB" b="1" dirty="0"/>
            </a:br>
            <a:r>
              <a:rPr lang="en-GB" b="1" dirty="0"/>
              <a:t>London FE and 6</a:t>
            </a:r>
            <a:r>
              <a:rPr lang="en-GB" b="1" baseline="30000" dirty="0"/>
              <a:t>th</a:t>
            </a:r>
            <a:r>
              <a:rPr lang="en-GB" b="1" dirty="0"/>
              <a:t> Form Colleges</a:t>
            </a:r>
            <a:br>
              <a:rPr lang="en-GB" b="1" dirty="0"/>
            </a:br>
            <a:endParaRPr lang="en-GB" b="1" dirty="0"/>
          </a:p>
        </p:txBody>
      </p:sp>
      <p:sp>
        <p:nvSpPr>
          <p:cNvPr id="3" name="Subtitle 2"/>
          <p:cNvSpPr>
            <a:spLocks noGrp="1"/>
          </p:cNvSpPr>
          <p:nvPr>
            <p:ph type="subTitle" idx="1"/>
          </p:nvPr>
        </p:nvSpPr>
        <p:spPr>
          <a:xfrm>
            <a:off x="395536" y="3934042"/>
            <a:ext cx="8607504" cy="2591302"/>
          </a:xfrm>
        </p:spPr>
        <p:txBody>
          <a:bodyPr>
            <a:normAutofit/>
          </a:bodyPr>
          <a:lstStyle/>
          <a:p>
            <a:r>
              <a:rPr lang="en-GB" dirty="0"/>
              <a:t>Hugh Joslin</a:t>
            </a:r>
          </a:p>
          <a:p>
            <a:endParaRPr lang="en-GB" dirty="0"/>
          </a:p>
          <a:p>
            <a:endParaRPr lang="en-GB"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7" y="365577"/>
            <a:ext cx="3566943" cy="664844"/>
          </a:xfrm>
          <a:prstGeom prst="rect">
            <a:avLst/>
          </a:prstGeom>
        </p:spPr>
      </p:pic>
      <p:sp>
        <p:nvSpPr>
          <p:cNvPr id="5" name="Slide Number Placeholder 4"/>
          <p:cNvSpPr>
            <a:spLocks noGrp="1"/>
          </p:cNvSpPr>
          <p:nvPr>
            <p:ph type="sldNum" sz="quarter" idx="12"/>
          </p:nvPr>
        </p:nvSpPr>
        <p:spPr/>
        <p:txBody>
          <a:bodyPr/>
          <a:lstStyle/>
          <a:p>
            <a:fld id="{3521AAC1-E33A-4193-81B8-9981407EB8BF}" type="slidenum">
              <a:rPr lang="en-GB" sz="1400" smtClean="0"/>
              <a:t>1</a:t>
            </a:fld>
            <a:endParaRPr lang="en-GB" sz="1400"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535" y="333859"/>
            <a:ext cx="1444271" cy="76065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0253" y="5577101"/>
            <a:ext cx="958489" cy="803241"/>
          </a:xfrm>
          <a:prstGeom prst="rect">
            <a:avLst/>
          </a:prstGeom>
        </p:spPr>
      </p:pic>
      <p:sp>
        <p:nvSpPr>
          <p:cNvPr id="11" name="TextBox 10"/>
          <p:cNvSpPr txBox="1"/>
          <p:nvPr/>
        </p:nvSpPr>
        <p:spPr>
          <a:xfrm>
            <a:off x="2114550" y="5621150"/>
            <a:ext cx="6605430" cy="646331"/>
          </a:xfrm>
          <a:prstGeom prst="rect">
            <a:avLst/>
          </a:prstGeom>
          <a:noFill/>
        </p:spPr>
        <p:txBody>
          <a:bodyPr wrap="square" rtlCol="0">
            <a:spAutoFit/>
          </a:bodyPr>
          <a:lstStyle/>
          <a:p>
            <a:r>
              <a:rPr lang="en-GB" dirty="0">
                <a:solidFill>
                  <a:srgbClr val="002060"/>
                </a:solidFill>
              </a:rPr>
              <a:t>ESRC HIVE-PED Project, Centre for Leadership and Enterprise, </a:t>
            </a:r>
          </a:p>
          <a:p>
            <a:r>
              <a:rPr lang="en-GB" dirty="0">
                <a:solidFill>
                  <a:srgbClr val="002060"/>
                </a:solidFill>
              </a:rPr>
              <a:t>Faculty of Education and Health, University of Greenwich</a:t>
            </a:r>
          </a:p>
        </p:txBody>
      </p:sp>
    </p:spTree>
    <p:custDataLst>
      <p:tags r:id="rId1"/>
    </p:custDataLst>
    <p:extLst>
      <p:ext uri="{BB962C8B-B14F-4D97-AF65-F5344CB8AC3E}">
        <p14:creationId xmlns:p14="http://schemas.microsoft.com/office/powerpoint/2010/main" val="2019794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21AAC1-E33A-4193-81B8-9981407EB8BF}" type="slidenum">
              <a:rPr lang="en-GB" smtClean="0"/>
              <a:t>10</a:t>
            </a:fld>
            <a:endParaRPr lang="en-GB"/>
          </a:p>
        </p:txBody>
      </p:sp>
      <p:sp>
        <p:nvSpPr>
          <p:cNvPr id="5" name="TextBox 4"/>
          <p:cNvSpPr txBox="1"/>
          <p:nvPr/>
        </p:nvSpPr>
        <p:spPr>
          <a:xfrm>
            <a:off x="544724" y="692696"/>
            <a:ext cx="8208912" cy="954107"/>
          </a:xfrm>
          <a:prstGeom prst="rect">
            <a:avLst/>
          </a:prstGeom>
          <a:noFill/>
        </p:spPr>
        <p:txBody>
          <a:bodyPr wrap="square" rtlCol="0">
            <a:spAutoFit/>
          </a:bodyPr>
          <a:lstStyle/>
          <a:p>
            <a:r>
              <a:rPr lang="en-GB" sz="2800" b="1" dirty="0"/>
              <a:t>Disadvantage profile of Level 3 college cohort by borough (combined cohort)</a:t>
            </a:r>
          </a:p>
        </p:txBody>
      </p:sp>
      <p:graphicFrame>
        <p:nvGraphicFramePr>
          <p:cNvPr id="3" name="Table 2"/>
          <p:cNvGraphicFramePr>
            <a:graphicFrameLocks noGrp="1"/>
          </p:cNvGraphicFramePr>
          <p:nvPr>
            <p:extLst>
              <p:ext uri="{D42A27DB-BD31-4B8C-83A1-F6EECF244321}">
                <p14:modId xmlns:p14="http://schemas.microsoft.com/office/powerpoint/2010/main" val="3940620744"/>
              </p:ext>
            </p:extLst>
          </p:nvPr>
        </p:nvGraphicFramePr>
        <p:xfrm>
          <a:off x="467544" y="2276872"/>
          <a:ext cx="8363272" cy="2078407"/>
        </p:xfrm>
        <a:graphic>
          <a:graphicData uri="http://schemas.openxmlformats.org/drawingml/2006/table">
            <a:tbl>
              <a:tblPr firstRow="1" firstCol="1" bandRow="1">
                <a:tableStyleId>{5C22544A-7EE6-4342-B048-85BDC9FD1C3A}</a:tableStyleId>
              </a:tblPr>
              <a:tblGrid>
                <a:gridCol w="2078227">
                  <a:extLst>
                    <a:ext uri="{9D8B030D-6E8A-4147-A177-3AD203B41FA5}">
                      <a16:colId xmlns:a16="http://schemas.microsoft.com/office/drawing/2014/main" xmlns="" val="20000"/>
                    </a:ext>
                  </a:extLst>
                </a:gridCol>
                <a:gridCol w="1514664">
                  <a:extLst>
                    <a:ext uri="{9D8B030D-6E8A-4147-A177-3AD203B41FA5}">
                      <a16:colId xmlns:a16="http://schemas.microsoft.com/office/drawing/2014/main" xmlns="" val="20001"/>
                    </a:ext>
                  </a:extLst>
                </a:gridCol>
                <a:gridCol w="1483641">
                  <a:extLst>
                    <a:ext uri="{9D8B030D-6E8A-4147-A177-3AD203B41FA5}">
                      <a16:colId xmlns:a16="http://schemas.microsoft.com/office/drawing/2014/main" xmlns="" val="20002"/>
                    </a:ext>
                  </a:extLst>
                </a:gridCol>
                <a:gridCol w="1044148">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4"/>
                    </a:ext>
                  </a:extLst>
                </a:gridCol>
                <a:gridCol w="1378496">
                  <a:extLst>
                    <a:ext uri="{9D8B030D-6E8A-4147-A177-3AD203B41FA5}">
                      <a16:colId xmlns:a16="http://schemas.microsoft.com/office/drawing/2014/main" xmlns="" val="20005"/>
                    </a:ext>
                  </a:extLst>
                </a:gridCol>
              </a:tblGrid>
              <a:tr h="542107">
                <a:tc rowSpan="2">
                  <a:txBody>
                    <a:bodyPr/>
                    <a:lstStyle/>
                    <a:p>
                      <a:pPr>
                        <a:lnSpc>
                          <a:spcPct val="107000"/>
                        </a:lnSpc>
                        <a:spcAft>
                          <a:spcPts val="0"/>
                        </a:spcAft>
                      </a:pPr>
                      <a:r>
                        <a:rPr lang="en-GB" sz="2800" b="1" dirty="0">
                          <a:effectLst/>
                        </a:rPr>
                        <a:t>All Boroughs</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777" marR="39777" marT="0" marB="0" anchor="ctr">
                    <a:solidFill>
                      <a:srgbClr val="FF0000"/>
                    </a:solidFill>
                  </a:tcPr>
                </a:tc>
                <a:tc gridSpan="5">
                  <a:txBody>
                    <a:bodyPr/>
                    <a:lstStyle/>
                    <a:p>
                      <a:pPr algn="ctr">
                        <a:lnSpc>
                          <a:spcPct val="107000"/>
                        </a:lnSpc>
                        <a:spcAft>
                          <a:spcPts val="0"/>
                        </a:spcAft>
                      </a:pPr>
                      <a:r>
                        <a:rPr lang="en-GB" sz="3200" b="1" dirty="0">
                          <a:effectLst/>
                        </a:rPr>
                        <a:t>IDACI</a:t>
                      </a: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777" marR="39777" marT="0" marB="0" anchor="c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718651">
                <a:tc vMerge="1">
                  <a:txBody>
                    <a:bodyPr/>
                    <a:lstStyle/>
                    <a:p>
                      <a:endParaRPr lang="en-GB"/>
                    </a:p>
                  </a:txBody>
                  <a:tcPr/>
                </a:tc>
                <a:tc>
                  <a:txBody>
                    <a:bodyPr/>
                    <a:lstStyle/>
                    <a:p>
                      <a:pPr algn="ctr">
                        <a:lnSpc>
                          <a:spcPct val="107000"/>
                        </a:lnSpc>
                        <a:spcAft>
                          <a:spcPts val="0"/>
                        </a:spcAft>
                      </a:pPr>
                      <a:r>
                        <a:rPr lang="en-GB" sz="2400" b="1" dirty="0">
                          <a:solidFill>
                            <a:srgbClr val="C00000"/>
                          </a:solidFill>
                          <a:effectLst/>
                        </a:rPr>
                        <a:t>Quintile 1 </a:t>
                      </a:r>
                    </a:p>
                  </a:txBody>
                  <a:tcPr marL="39777" marR="39777" marT="0" marB="0" anchor="ctr"/>
                </a:tc>
                <a:tc>
                  <a:txBody>
                    <a:bodyPr/>
                    <a:lstStyle/>
                    <a:p>
                      <a:pPr algn="ctr">
                        <a:lnSpc>
                          <a:spcPct val="107000"/>
                        </a:lnSpc>
                        <a:spcAft>
                          <a:spcPts val="0"/>
                        </a:spcAft>
                      </a:pPr>
                      <a:r>
                        <a:rPr lang="en-GB" sz="2400" b="1" dirty="0">
                          <a:solidFill>
                            <a:srgbClr val="C00000"/>
                          </a:solidFill>
                          <a:effectLst/>
                        </a:rPr>
                        <a:t>Quintile 2</a:t>
                      </a:r>
                      <a:endParaRPr lang="en-GB"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77" marR="39777" marT="0" marB="0" anchor="ctr"/>
                </a:tc>
                <a:tc>
                  <a:txBody>
                    <a:bodyPr/>
                    <a:lstStyle/>
                    <a:p>
                      <a:pPr algn="ctr">
                        <a:lnSpc>
                          <a:spcPct val="107000"/>
                        </a:lnSpc>
                        <a:spcAft>
                          <a:spcPts val="0"/>
                        </a:spcAft>
                      </a:pPr>
                      <a:r>
                        <a:rPr lang="en-GB" sz="2400" b="1" dirty="0">
                          <a:effectLst/>
                        </a:rPr>
                        <a:t>Q3</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777" marR="39777" marT="0" marB="0" anchor="ctr"/>
                </a:tc>
                <a:tc>
                  <a:txBody>
                    <a:bodyPr/>
                    <a:lstStyle/>
                    <a:p>
                      <a:pPr algn="ctr">
                        <a:lnSpc>
                          <a:spcPct val="107000"/>
                        </a:lnSpc>
                        <a:spcAft>
                          <a:spcPts val="0"/>
                        </a:spcAft>
                      </a:pPr>
                      <a:r>
                        <a:rPr lang="en-GB" sz="2400" b="1" dirty="0">
                          <a:effectLst/>
                        </a:rPr>
                        <a:t>Q4</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777" marR="39777" marT="0" marB="0" anchor="ctr"/>
                </a:tc>
                <a:tc>
                  <a:txBody>
                    <a:bodyPr/>
                    <a:lstStyle/>
                    <a:p>
                      <a:pPr algn="ctr">
                        <a:lnSpc>
                          <a:spcPct val="107000"/>
                        </a:lnSpc>
                        <a:spcAft>
                          <a:spcPts val="0"/>
                        </a:spcAft>
                      </a:pPr>
                      <a:r>
                        <a:rPr lang="en-GB" sz="2400" b="1" dirty="0">
                          <a:effectLst/>
                        </a:rPr>
                        <a:t>Quintile 5 </a:t>
                      </a:r>
                    </a:p>
                  </a:txBody>
                  <a:tcPr marL="39777" marR="39777" marT="0" marB="0" anchor="ctr"/>
                </a:tc>
                <a:extLst>
                  <a:ext uri="{0D108BD9-81ED-4DB2-BD59-A6C34878D82A}">
                    <a16:rowId xmlns:a16="http://schemas.microsoft.com/office/drawing/2014/main" xmlns="" val="10001"/>
                  </a:ext>
                </a:extLst>
              </a:tr>
              <a:tr h="817649">
                <a:tc>
                  <a:txBody>
                    <a:bodyPr/>
                    <a:lstStyle/>
                    <a:p>
                      <a:pPr>
                        <a:lnSpc>
                          <a:spcPct val="107000"/>
                        </a:lnSpc>
                        <a:spcAft>
                          <a:spcPts val="0"/>
                        </a:spcAft>
                      </a:pPr>
                      <a:r>
                        <a:rPr lang="en-GB" sz="2800" b="1" dirty="0">
                          <a:effectLst/>
                        </a:rPr>
                        <a:t>TOTAL</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777" marR="39777" marT="0" marB="0" anchor="ctr">
                    <a:solidFill>
                      <a:srgbClr val="FF0000"/>
                    </a:solidFill>
                  </a:tcPr>
                </a:tc>
                <a:tc>
                  <a:txBody>
                    <a:bodyPr/>
                    <a:lstStyle/>
                    <a:p>
                      <a:pPr algn="ctr" fontAlgn="b"/>
                      <a:r>
                        <a:rPr lang="en-GB" sz="2800" b="1" i="0" u="none" strike="noStrike" dirty="0">
                          <a:solidFill>
                            <a:srgbClr val="000000"/>
                          </a:solidFill>
                          <a:effectLst/>
                          <a:latin typeface="Calibri" panose="020F0502020204030204" pitchFamily="34" charset="0"/>
                        </a:rPr>
                        <a:t>51%</a:t>
                      </a:r>
                    </a:p>
                  </a:txBody>
                  <a:tcPr marL="9525" marR="9525" marT="9525" marB="0" anchor="ctr"/>
                </a:tc>
                <a:tc>
                  <a:txBody>
                    <a:bodyPr/>
                    <a:lstStyle/>
                    <a:p>
                      <a:pPr algn="ctr" fontAlgn="b"/>
                      <a:r>
                        <a:rPr lang="en-GB" sz="2800" b="1"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GB" sz="2800" b="1" i="0" u="none" strike="noStrike" dirty="0">
                          <a:solidFill>
                            <a:srgbClr val="000000"/>
                          </a:solidFill>
                          <a:effectLst/>
                          <a:latin typeface="Calibri" panose="020F0502020204030204" pitchFamily="34" charset="0"/>
                        </a:rPr>
                        <a:t>13%</a:t>
                      </a:r>
                    </a:p>
                  </a:txBody>
                  <a:tcPr marL="9525" marR="9525" marT="9525" marB="0" anchor="ctr"/>
                </a:tc>
                <a:tc>
                  <a:txBody>
                    <a:bodyPr/>
                    <a:lstStyle/>
                    <a:p>
                      <a:pPr algn="ctr" fontAlgn="b"/>
                      <a:r>
                        <a:rPr lang="en-GB" sz="2800" b="1" i="0" u="none" strike="noStrike" dirty="0">
                          <a:solidFill>
                            <a:srgbClr val="000000"/>
                          </a:solidFill>
                          <a:effectLst/>
                          <a:latin typeface="Calibri" panose="020F0502020204030204" pitchFamily="34" charset="0"/>
                        </a:rPr>
                        <a:t>8%</a:t>
                      </a:r>
                    </a:p>
                  </a:txBody>
                  <a:tcPr marL="9525" marR="9525" marT="9525" marB="0" anchor="ctr"/>
                </a:tc>
                <a:tc>
                  <a:txBody>
                    <a:bodyPr/>
                    <a:lstStyle/>
                    <a:p>
                      <a:pPr algn="ctr" fontAlgn="b"/>
                      <a:r>
                        <a:rPr lang="en-GB" sz="2800" b="1" i="0" u="none" strike="noStrike" dirty="0">
                          <a:solidFill>
                            <a:srgbClr val="000000"/>
                          </a:solidFill>
                          <a:effectLst/>
                          <a:latin typeface="Calibri" panose="020F0502020204030204" pitchFamily="34" charset="0"/>
                        </a:rPr>
                        <a:t>7%</a:t>
                      </a:r>
                    </a:p>
                  </a:txBody>
                  <a:tcPr marL="9525" marR="9525" marT="9525" marB="0" anchor="ctr"/>
                </a:tc>
                <a:extLst>
                  <a:ext uri="{0D108BD9-81ED-4DB2-BD59-A6C34878D82A}">
                    <a16:rowId xmlns:a16="http://schemas.microsoft.com/office/drawing/2014/main" xmlns="" val="10034"/>
                  </a:ext>
                </a:extLst>
              </a:tr>
            </a:tbl>
          </a:graphicData>
        </a:graphic>
      </p:graphicFrame>
    </p:spTree>
    <p:extLst>
      <p:ext uri="{BB962C8B-B14F-4D97-AF65-F5344CB8AC3E}">
        <p14:creationId xmlns:p14="http://schemas.microsoft.com/office/powerpoint/2010/main" val="1751601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21AAC1-E33A-4193-81B8-9981407EB8BF}" type="slidenum">
              <a:rPr lang="en-GB" smtClean="0"/>
              <a:t>11</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1630422732"/>
              </p:ext>
            </p:extLst>
          </p:nvPr>
        </p:nvGraphicFramePr>
        <p:xfrm>
          <a:off x="755575" y="1268763"/>
          <a:ext cx="7632850" cy="4780009"/>
        </p:xfrm>
        <a:graphic>
          <a:graphicData uri="http://schemas.openxmlformats.org/drawingml/2006/table">
            <a:tbl>
              <a:tblPr firstRow="1" firstCol="1" bandRow="1"/>
              <a:tblGrid>
                <a:gridCol w="2995168">
                  <a:extLst>
                    <a:ext uri="{9D8B030D-6E8A-4147-A177-3AD203B41FA5}">
                      <a16:colId xmlns:a16="http://schemas.microsoft.com/office/drawing/2014/main" xmlns="" val="2927700520"/>
                    </a:ext>
                  </a:extLst>
                </a:gridCol>
                <a:gridCol w="1545894">
                  <a:extLst>
                    <a:ext uri="{9D8B030D-6E8A-4147-A177-3AD203B41FA5}">
                      <a16:colId xmlns:a16="http://schemas.microsoft.com/office/drawing/2014/main" xmlns="" val="54700312"/>
                    </a:ext>
                  </a:extLst>
                </a:gridCol>
                <a:gridCol w="1545894">
                  <a:extLst>
                    <a:ext uri="{9D8B030D-6E8A-4147-A177-3AD203B41FA5}">
                      <a16:colId xmlns:a16="http://schemas.microsoft.com/office/drawing/2014/main" xmlns="" val="3018076876"/>
                    </a:ext>
                  </a:extLst>
                </a:gridCol>
                <a:gridCol w="1545894">
                  <a:extLst>
                    <a:ext uri="{9D8B030D-6E8A-4147-A177-3AD203B41FA5}">
                      <a16:colId xmlns:a16="http://schemas.microsoft.com/office/drawing/2014/main" xmlns="" val="3816703916"/>
                    </a:ext>
                  </a:extLst>
                </a:gridCol>
              </a:tblGrid>
              <a:tr h="306202">
                <a:tc rowSpan="2">
                  <a:txBody>
                    <a:bodyPr/>
                    <a:lstStyle/>
                    <a:p>
                      <a:pPr algn="l" rtl="0" fontAlgn="ctr"/>
                      <a:r>
                        <a:rPr lang="en-GB" sz="2000" b="1" i="0" u="none" strike="noStrike" dirty="0">
                          <a:solidFill>
                            <a:srgbClr val="FFFFFF"/>
                          </a:solidFill>
                          <a:effectLst/>
                          <a:latin typeface="Calibri" panose="020F0502020204030204" pitchFamily="34" charset="0"/>
                        </a:rPr>
                        <a:t>Boroughs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rtl="0" fontAlgn="ctr"/>
                      <a:r>
                        <a:rPr lang="en-GB" sz="2400" b="1" i="0" u="none" strike="noStrike" dirty="0">
                          <a:solidFill>
                            <a:srgbClr val="FFFFFF"/>
                          </a:solidFill>
                          <a:effectLst/>
                          <a:latin typeface="Calibri" panose="020F0502020204030204" pitchFamily="34" charset="0"/>
                        </a:rPr>
                        <a:t>IDACI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536769780"/>
                  </a:ext>
                </a:extLst>
              </a:tr>
              <a:tr h="291621">
                <a:tc vMerge="1">
                  <a:txBody>
                    <a:bodyPr/>
                    <a:lstStyle/>
                    <a:p>
                      <a:endParaRPr lang="en-GB"/>
                    </a:p>
                  </a:txBody>
                  <a:tcPr/>
                </a:tc>
                <a:tc>
                  <a:txBody>
                    <a:bodyPr/>
                    <a:lstStyle/>
                    <a:p>
                      <a:pPr algn="ctr" rtl="0" fontAlgn="ctr"/>
                      <a:r>
                        <a:rPr lang="en-GB" sz="1600" b="1" i="0" u="none" strike="noStrike">
                          <a:solidFill>
                            <a:srgbClr val="C00000"/>
                          </a:solidFill>
                          <a:effectLst/>
                          <a:latin typeface="Calibri" panose="020F0502020204030204" pitchFamily="34" charset="0"/>
                        </a:rPr>
                        <a:t>Quintile 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GB" sz="1600" b="1" i="0" u="none" strike="noStrike">
                          <a:solidFill>
                            <a:srgbClr val="C00000"/>
                          </a:solidFill>
                          <a:effectLst/>
                          <a:latin typeface="Calibri" panose="020F0502020204030204" pitchFamily="34" charset="0"/>
                        </a:rPr>
                        <a:t>Quintile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ctr" fontAlgn="b"/>
                      <a:r>
                        <a:rPr lang="en-GB" sz="2000" b="1" i="0" u="none" strike="noStrike" dirty="0">
                          <a:solidFill>
                            <a:srgbClr val="000000"/>
                          </a:solidFill>
                          <a:effectLst/>
                          <a:latin typeface="Calibri" panose="020F0502020204030204" pitchFamily="34" charset="0"/>
                        </a:rPr>
                        <a:t>1 plus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2035877"/>
                  </a:ext>
                </a:extLst>
              </a:tr>
              <a:tr h="318499">
                <a:tc>
                  <a:txBody>
                    <a:bodyPr/>
                    <a:lstStyle/>
                    <a:p>
                      <a:pPr algn="l" rtl="0" fontAlgn="ctr"/>
                      <a:r>
                        <a:rPr lang="en-GB" sz="2000" b="1" i="0" u="none" strike="noStrike" dirty="0">
                          <a:solidFill>
                            <a:srgbClr val="FFFFFF"/>
                          </a:solidFill>
                          <a:effectLst/>
                          <a:latin typeface="Calibri" panose="020F0502020204030204" pitchFamily="34" charset="0"/>
                        </a:rPr>
                        <a:t>Barking and Dagenham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9635488"/>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Brent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8416387"/>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Camden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3825151"/>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Greenwich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3285229"/>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Hackney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02478590"/>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Haringey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89873423"/>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Islington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516054"/>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Lambeth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00201117"/>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Lewisham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80605439"/>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Newham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3773935"/>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Southwark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66825660"/>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Tower Hamlets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a:solidFill>
                            <a:srgbClr val="C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C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9846673"/>
                  </a:ext>
                </a:extLst>
              </a:tr>
              <a:tr h="291621">
                <a:tc>
                  <a:txBody>
                    <a:bodyPr/>
                    <a:lstStyle/>
                    <a:p>
                      <a:pPr algn="l" rtl="0" fontAlgn="ctr"/>
                      <a:r>
                        <a:rPr lang="en-GB" sz="2000" b="1" i="0" u="none" strike="noStrike" dirty="0">
                          <a:solidFill>
                            <a:srgbClr val="FFFFFF"/>
                          </a:solidFill>
                          <a:effectLst/>
                          <a:latin typeface="Calibri" panose="020F0502020204030204" pitchFamily="34" charset="0"/>
                        </a:rPr>
                        <a:t>Waltham Forest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1800" b="1" i="0" u="none" strike="noStrike" dirty="0">
                          <a:solidFill>
                            <a:srgbClr val="C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dirty="0">
                          <a:solidFill>
                            <a:srgbClr val="C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1" i="0" u="none" strike="noStrike" dirty="0">
                          <a:solidFill>
                            <a:srgbClr val="000000"/>
                          </a:solidFill>
                          <a:effectLst/>
                          <a:latin typeface="Calibri" panose="020F0502020204030204" pitchFamily="34" charset="0"/>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82572728"/>
                  </a:ext>
                </a:extLst>
              </a:tr>
            </a:tbl>
          </a:graphicData>
        </a:graphic>
      </p:graphicFrame>
      <p:sp>
        <p:nvSpPr>
          <p:cNvPr id="4" name="TextBox 3"/>
          <p:cNvSpPr txBox="1"/>
          <p:nvPr/>
        </p:nvSpPr>
        <p:spPr>
          <a:xfrm>
            <a:off x="755575" y="404664"/>
            <a:ext cx="7931225" cy="707886"/>
          </a:xfrm>
          <a:prstGeom prst="rect">
            <a:avLst/>
          </a:prstGeom>
          <a:noFill/>
        </p:spPr>
        <p:txBody>
          <a:bodyPr wrap="square" rtlCol="0">
            <a:spAutoFit/>
          </a:bodyPr>
          <a:lstStyle/>
          <a:p>
            <a:r>
              <a:rPr lang="en-GB" sz="2000" b="1" dirty="0"/>
              <a:t>London Boroughs with highest levels of disadvantage in their level 3 college cohorts (combined)</a:t>
            </a:r>
          </a:p>
        </p:txBody>
      </p:sp>
    </p:spTree>
    <p:extLst>
      <p:ext uri="{BB962C8B-B14F-4D97-AF65-F5344CB8AC3E}">
        <p14:creationId xmlns:p14="http://schemas.microsoft.com/office/powerpoint/2010/main" val="2486832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21AAC1-E33A-4193-81B8-9981407EB8BF}" type="slidenum">
              <a:rPr lang="en-GB" smtClean="0"/>
              <a:t>12</a:t>
            </a:fld>
            <a:endParaRPr lang="en-GB"/>
          </a:p>
        </p:txBody>
      </p:sp>
      <p:pic>
        <p:nvPicPr>
          <p:cNvPr id="5" name="Picture 4"/>
          <p:cNvPicPr/>
          <p:nvPr/>
        </p:nvPicPr>
        <p:blipFill>
          <a:blip r:embed="rId3"/>
          <a:stretch>
            <a:fillRect/>
          </a:stretch>
        </p:blipFill>
        <p:spPr>
          <a:xfrm>
            <a:off x="683568" y="1052736"/>
            <a:ext cx="8003232" cy="5303614"/>
          </a:xfrm>
          <a:prstGeom prst="rect">
            <a:avLst/>
          </a:prstGeom>
          <a:solidFill>
            <a:schemeClr val="accent5">
              <a:lumMod val="20000"/>
              <a:lumOff val="80000"/>
            </a:schemeClr>
          </a:solidFill>
        </p:spPr>
      </p:pic>
      <p:sp>
        <p:nvSpPr>
          <p:cNvPr id="6" name="Title 1"/>
          <p:cNvSpPr>
            <a:spLocks noGrp="1"/>
          </p:cNvSpPr>
          <p:nvPr>
            <p:ph type="title"/>
          </p:nvPr>
        </p:nvSpPr>
        <p:spPr>
          <a:xfrm>
            <a:off x="570384" y="8099"/>
            <a:ext cx="8229600" cy="1143000"/>
          </a:xfrm>
        </p:spPr>
        <p:txBody>
          <a:bodyPr>
            <a:noAutofit/>
          </a:bodyPr>
          <a:lstStyle/>
          <a:p>
            <a:r>
              <a:rPr lang="en-GB" sz="3200" dirty="0"/>
              <a:t>Breakdown of London Boroughs by ethnic group of the college cohorts</a:t>
            </a:r>
          </a:p>
        </p:txBody>
      </p:sp>
      <p:sp>
        <p:nvSpPr>
          <p:cNvPr id="3" name="Right Arrow 2"/>
          <p:cNvSpPr/>
          <p:nvPr/>
        </p:nvSpPr>
        <p:spPr>
          <a:xfrm>
            <a:off x="194364" y="2708920"/>
            <a:ext cx="1569324" cy="14401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194364" y="3825566"/>
            <a:ext cx="1569324" cy="179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7324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082" y="2132856"/>
            <a:ext cx="8229600" cy="1143000"/>
          </a:xfrm>
        </p:spPr>
        <p:txBody>
          <a:bodyPr/>
          <a:lstStyle/>
          <a:p>
            <a:r>
              <a:rPr lang="en-GB" dirty="0"/>
              <a:t>Progression to higher education</a:t>
            </a:r>
          </a:p>
        </p:txBody>
      </p:sp>
      <p:sp>
        <p:nvSpPr>
          <p:cNvPr id="4" name="Slide Number Placeholder 3"/>
          <p:cNvSpPr>
            <a:spLocks noGrp="1"/>
          </p:cNvSpPr>
          <p:nvPr>
            <p:ph type="sldNum" sz="quarter" idx="12"/>
          </p:nvPr>
        </p:nvSpPr>
        <p:spPr/>
        <p:txBody>
          <a:bodyPr/>
          <a:lstStyle/>
          <a:p>
            <a:fld id="{3521AAC1-E33A-4193-81B8-9981407EB8BF}" type="slidenum">
              <a:rPr lang="en-GB" smtClean="0"/>
              <a:t>13</a:t>
            </a:fld>
            <a:endParaRPr lang="en-GB"/>
          </a:p>
        </p:txBody>
      </p:sp>
    </p:spTree>
    <p:extLst>
      <p:ext uri="{BB962C8B-B14F-4D97-AF65-F5344CB8AC3E}">
        <p14:creationId xmlns:p14="http://schemas.microsoft.com/office/powerpoint/2010/main" val="4243385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77"/>
            <a:ext cx="8229600" cy="1143000"/>
          </a:xfrm>
        </p:spPr>
        <p:txBody>
          <a:bodyPr>
            <a:normAutofit/>
          </a:bodyPr>
          <a:lstStyle/>
          <a:p>
            <a:r>
              <a:rPr lang="en-GB" sz="2800" dirty="0"/>
              <a:t>HE progression for each of the five college cohorts</a:t>
            </a:r>
          </a:p>
        </p:txBody>
      </p:sp>
      <p:sp>
        <p:nvSpPr>
          <p:cNvPr id="4" name="Slide Number Placeholder 3"/>
          <p:cNvSpPr>
            <a:spLocks noGrp="1"/>
          </p:cNvSpPr>
          <p:nvPr>
            <p:ph type="sldNum" sz="quarter" idx="12"/>
          </p:nvPr>
        </p:nvSpPr>
        <p:spPr/>
        <p:txBody>
          <a:bodyPr/>
          <a:lstStyle/>
          <a:p>
            <a:fld id="{3521AAC1-E33A-4193-81B8-9981407EB8BF}" type="slidenum">
              <a:rPr lang="en-GB" smtClean="0"/>
              <a:t>14</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824367014"/>
              </p:ext>
            </p:extLst>
          </p:nvPr>
        </p:nvGraphicFramePr>
        <p:xfrm>
          <a:off x="251516" y="1196750"/>
          <a:ext cx="8358933" cy="5256932"/>
        </p:xfrm>
        <a:graphic>
          <a:graphicData uri="http://schemas.openxmlformats.org/drawingml/2006/table">
            <a:tbl>
              <a:tblPr firstRow="1" firstCol="1" bandRow="1">
                <a:tableStyleId>{5C22544A-7EE6-4342-B048-85BDC9FD1C3A}</a:tableStyleId>
              </a:tblPr>
              <a:tblGrid>
                <a:gridCol w="504060">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648617">
                  <a:extLst>
                    <a:ext uri="{9D8B030D-6E8A-4147-A177-3AD203B41FA5}">
                      <a16:colId xmlns:a16="http://schemas.microsoft.com/office/drawing/2014/main" xmlns="" val="20002"/>
                    </a:ext>
                  </a:extLst>
                </a:gridCol>
                <a:gridCol w="143471">
                  <a:extLst>
                    <a:ext uri="{9D8B030D-6E8A-4147-A177-3AD203B41FA5}">
                      <a16:colId xmlns:a16="http://schemas.microsoft.com/office/drawing/2014/main" xmlns="" val="20003"/>
                    </a:ext>
                  </a:extLst>
                </a:gridCol>
                <a:gridCol w="483968">
                  <a:extLst>
                    <a:ext uri="{9D8B030D-6E8A-4147-A177-3AD203B41FA5}">
                      <a16:colId xmlns:a16="http://schemas.microsoft.com/office/drawing/2014/main" xmlns="" val="183827851"/>
                    </a:ext>
                  </a:extLst>
                </a:gridCol>
                <a:gridCol w="308120">
                  <a:extLst>
                    <a:ext uri="{9D8B030D-6E8A-4147-A177-3AD203B41FA5}">
                      <a16:colId xmlns:a16="http://schemas.microsoft.com/office/drawing/2014/main" xmlns="" val="20004"/>
                    </a:ext>
                  </a:extLst>
                </a:gridCol>
                <a:gridCol w="319319">
                  <a:extLst>
                    <a:ext uri="{9D8B030D-6E8A-4147-A177-3AD203B41FA5}">
                      <a16:colId xmlns:a16="http://schemas.microsoft.com/office/drawing/2014/main" xmlns="" val="2596800240"/>
                    </a:ext>
                  </a:extLst>
                </a:gridCol>
                <a:gridCol w="400761">
                  <a:extLst>
                    <a:ext uri="{9D8B030D-6E8A-4147-A177-3AD203B41FA5}">
                      <a16:colId xmlns:a16="http://schemas.microsoft.com/office/drawing/2014/main" xmlns="" val="20005"/>
                    </a:ext>
                  </a:extLst>
                </a:gridCol>
                <a:gridCol w="226678">
                  <a:extLst>
                    <a:ext uri="{9D8B030D-6E8A-4147-A177-3AD203B41FA5}">
                      <a16:colId xmlns:a16="http://schemas.microsoft.com/office/drawing/2014/main" xmlns="" val="564195962"/>
                    </a:ext>
                  </a:extLst>
                </a:gridCol>
                <a:gridCol w="565410">
                  <a:extLst>
                    <a:ext uri="{9D8B030D-6E8A-4147-A177-3AD203B41FA5}">
                      <a16:colId xmlns:a16="http://schemas.microsoft.com/office/drawing/2014/main" xmlns="" val="20006"/>
                    </a:ext>
                  </a:extLst>
                </a:gridCol>
                <a:gridCol w="720080">
                  <a:extLst>
                    <a:ext uri="{9D8B030D-6E8A-4147-A177-3AD203B41FA5}">
                      <a16:colId xmlns:a16="http://schemas.microsoft.com/office/drawing/2014/main" xmlns="" val="2178812472"/>
                    </a:ext>
                  </a:extLst>
                </a:gridCol>
                <a:gridCol w="720080">
                  <a:extLst>
                    <a:ext uri="{9D8B030D-6E8A-4147-A177-3AD203B41FA5}">
                      <a16:colId xmlns:a16="http://schemas.microsoft.com/office/drawing/2014/main" xmlns="" val="20007"/>
                    </a:ext>
                  </a:extLst>
                </a:gridCol>
                <a:gridCol w="504056">
                  <a:extLst>
                    <a:ext uri="{9D8B030D-6E8A-4147-A177-3AD203B41FA5}">
                      <a16:colId xmlns:a16="http://schemas.microsoft.com/office/drawing/2014/main" xmlns="" val="20008"/>
                    </a:ext>
                  </a:extLst>
                </a:gridCol>
                <a:gridCol w="792088">
                  <a:extLst>
                    <a:ext uri="{9D8B030D-6E8A-4147-A177-3AD203B41FA5}">
                      <a16:colId xmlns:a16="http://schemas.microsoft.com/office/drawing/2014/main" xmlns="" val="20009"/>
                    </a:ext>
                  </a:extLst>
                </a:gridCol>
                <a:gridCol w="576064">
                  <a:extLst>
                    <a:ext uri="{9D8B030D-6E8A-4147-A177-3AD203B41FA5}">
                      <a16:colId xmlns:a16="http://schemas.microsoft.com/office/drawing/2014/main" xmlns="" val="20010"/>
                    </a:ext>
                  </a:extLst>
                </a:gridCol>
                <a:gridCol w="582065">
                  <a:extLst>
                    <a:ext uri="{9D8B030D-6E8A-4147-A177-3AD203B41FA5}">
                      <a16:colId xmlns:a16="http://schemas.microsoft.com/office/drawing/2014/main" xmlns="" val="20011"/>
                    </a:ext>
                  </a:extLst>
                </a:gridCol>
              </a:tblGrid>
              <a:tr h="484182">
                <a:tc rowSpan="3">
                  <a:txBody>
                    <a:bodyPr/>
                    <a:lstStyle/>
                    <a:p>
                      <a:pPr algn="ctr">
                        <a:lnSpc>
                          <a:spcPct val="107000"/>
                        </a:lnSpc>
                        <a:spcAft>
                          <a:spcPts val="0"/>
                        </a:spcAft>
                      </a:pPr>
                      <a:r>
                        <a:rPr lang="en-GB" sz="1800" dirty="0">
                          <a:effectLst/>
                        </a:rPr>
                        <a:t>FE Cohort Year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rgbClr val="FF0000"/>
                    </a:solidFill>
                  </a:tcPr>
                </a:tc>
                <a:tc rowSpan="3">
                  <a:txBody>
                    <a:bodyPr/>
                    <a:lstStyle/>
                    <a:p>
                      <a:pPr algn="ctr">
                        <a:lnSpc>
                          <a:spcPct val="107000"/>
                        </a:lnSpc>
                        <a:spcAft>
                          <a:spcPts val="0"/>
                        </a:spcAft>
                      </a:pPr>
                      <a:r>
                        <a:rPr lang="en-GB" sz="1600" b="1" dirty="0">
                          <a:effectLst/>
                        </a:rPr>
                        <a:t>Population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rgbClr val="FF0000"/>
                    </a:solidFill>
                  </a:tcPr>
                </a:tc>
                <a:tc gridSpan="9">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Into HE</a:t>
                      </a:r>
                    </a:p>
                  </a:txBody>
                  <a:tcPr marL="56681" marR="56681" marT="0" marB="0" anchor="ctr">
                    <a:solidFill>
                      <a:srgbClr val="FF0000"/>
                    </a:solidFill>
                  </a:tcPr>
                </a:tc>
                <a:tc hMerge="1">
                  <a:txBody>
                    <a:bodyPr/>
                    <a:lstStyle/>
                    <a:p>
                      <a:pPr algn="ctr">
                        <a:lnSpc>
                          <a:spcPct val="107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tc>
                <a:tc hMerge="1">
                  <a:txBody>
                    <a:bodyPr/>
                    <a:lstStyle/>
                    <a:p>
                      <a:endParaRPr lang="en-GB"/>
                    </a:p>
                  </a:txBody>
                  <a:tcPr/>
                </a:tc>
                <a:tc hMerge="1">
                  <a:txBody>
                    <a:bodyPr/>
                    <a:lstStyle/>
                    <a:p>
                      <a:pPr algn="ctr">
                        <a:lnSpc>
                          <a:spcPct val="107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tc>
                <a:tc hMerge="1">
                  <a:txBody>
                    <a:bodyPr/>
                    <a:lstStyle/>
                    <a:p>
                      <a:endParaRPr lang="en-GB"/>
                    </a:p>
                  </a:txBody>
                  <a:tcPr/>
                </a:tc>
                <a:tc hMerge="1">
                  <a:txBody>
                    <a:bodyPr/>
                    <a:lstStyle/>
                    <a:p>
                      <a:pPr algn="ctr">
                        <a:lnSpc>
                          <a:spcPct val="107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tc>
                <a:tc hMerge="1">
                  <a:txBody>
                    <a:bodyPr/>
                    <a:lstStyle/>
                    <a:p>
                      <a:endParaRPr lang="en-GB"/>
                    </a:p>
                  </a:txBody>
                  <a:tcPr/>
                </a:tc>
                <a:tc hMerge="1">
                  <a:txBody>
                    <a:bodyPr/>
                    <a:lstStyle/>
                    <a:p>
                      <a:pPr algn="ctr">
                        <a:lnSpc>
                          <a:spcPct val="107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tc>
                <a:tc hMerge="1">
                  <a:txBody>
                    <a:bodyPr/>
                    <a:lstStyle/>
                    <a:p>
                      <a:endParaRPr lang="en-GB"/>
                    </a:p>
                  </a:txBody>
                  <a:tcPr/>
                </a:tc>
                <a:tc rowSpan="2" gridSpan="2">
                  <a:txBody>
                    <a:bodyPr/>
                    <a:lstStyle/>
                    <a:p>
                      <a:pPr algn="ctr">
                        <a:lnSpc>
                          <a:spcPct val="107000"/>
                        </a:lnSpc>
                        <a:spcAft>
                          <a:spcPts val="0"/>
                        </a:spcAft>
                      </a:pPr>
                      <a:r>
                        <a:rPr lang="en-GB" sz="1600" b="1" dirty="0">
                          <a:effectLst/>
                        </a:rPr>
                        <a:t>Immediate entry to HE (following year)</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FF0000"/>
                    </a:solidFill>
                  </a:tcPr>
                </a:tc>
                <a:tc rowSpan="2" hMerge="1">
                  <a:txBody>
                    <a:bodyPr/>
                    <a:lstStyle/>
                    <a:p>
                      <a:endParaRPr lang="en-GB"/>
                    </a:p>
                  </a:txBody>
                  <a:tcPr/>
                </a:tc>
                <a:tc rowSpan="2" gridSpan="3">
                  <a:txBody>
                    <a:bodyPr/>
                    <a:lstStyle/>
                    <a:p>
                      <a:pPr algn="ctr">
                        <a:lnSpc>
                          <a:spcPct val="107000"/>
                        </a:lnSpc>
                        <a:spcAft>
                          <a:spcPts val="0"/>
                        </a:spcAft>
                      </a:pPr>
                      <a:r>
                        <a:rPr lang="en-GB" sz="1600" b="1" dirty="0">
                          <a:effectLst/>
                        </a:rPr>
                        <a:t>Progression to HE all tracked to date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FF0000"/>
                    </a:solidFill>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xmlns="" val="10000"/>
                  </a:ext>
                </a:extLst>
              </a:tr>
              <a:tr h="585829">
                <a:tc vMerge="1">
                  <a:txBody>
                    <a:bodyPr/>
                    <a:lstStyle/>
                    <a:p>
                      <a:pPr algn="ctr">
                        <a:lnSpc>
                          <a:spcPct val="107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tc>
                <a:tc v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chemeClr val="accent1">
                        <a:lumMod val="40000"/>
                        <a:lumOff val="60000"/>
                      </a:schemeClr>
                    </a:solidFill>
                  </a:tcPr>
                </a:tc>
                <a:tc>
                  <a:txBody>
                    <a:bodyPr/>
                    <a:lstStyle/>
                    <a:p>
                      <a:pPr algn="ctr">
                        <a:lnSpc>
                          <a:spcPct val="107000"/>
                        </a:lnSpc>
                        <a:spcAft>
                          <a:spcPts val="0"/>
                        </a:spcAft>
                      </a:pPr>
                      <a:r>
                        <a:rPr lang="en-GB" sz="1600" b="1" dirty="0">
                          <a:solidFill>
                            <a:schemeClr val="bg1"/>
                          </a:solidFill>
                          <a:effectLst/>
                        </a:rPr>
                        <a:t>2008-09</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00B050"/>
                    </a:solidFill>
                  </a:tcPr>
                </a:tc>
                <a:tc gridSpan="2">
                  <a:txBody>
                    <a:bodyPr/>
                    <a:lstStyle/>
                    <a:p>
                      <a:pPr algn="ctr">
                        <a:lnSpc>
                          <a:spcPct val="107000"/>
                        </a:lnSpc>
                        <a:spcAft>
                          <a:spcPts val="0"/>
                        </a:spcAft>
                      </a:pPr>
                      <a:r>
                        <a:rPr lang="en-GB" sz="1600" b="1" dirty="0">
                          <a:solidFill>
                            <a:schemeClr val="bg1"/>
                          </a:solidFill>
                          <a:effectLst/>
                        </a:rPr>
                        <a:t>2009-10</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00B050"/>
                    </a:solidFill>
                  </a:tcPr>
                </a:tc>
                <a:tc hMerge="1">
                  <a:txBody>
                    <a:bodyPr/>
                    <a:lstStyle/>
                    <a:p>
                      <a:endParaRPr lang="en-GB"/>
                    </a:p>
                  </a:txBody>
                  <a:tcPr/>
                </a:tc>
                <a:tc gridSpan="2">
                  <a:txBody>
                    <a:bodyPr/>
                    <a:lstStyle/>
                    <a:p>
                      <a:pPr algn="ctr">
                        <a:lnSpc>
                          <a:spcPct val="107000"/>
                        </a:lnSpc>
                        <a:spcAft>
                          <a:spcPts val="0"/>
                        </a:spcAft>
                      </a:pPr>
                      <a:r>
                        <a:rPr lang="en-GB" sz="1600" b="1" dirty="0">
                          <a:solidFill>
                            <a:schemeClr val="bg1"/>
                          </a:solidFill>
                          <a:effectLst/>
                        </a:rPr>
                        <a:t>2010-11</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00B050"/>
                    </a:solidFill>
                  </a:tcPr>
                </a:tc>
                <a:tc hMerge="1">
                  <a:txBody>
                    <a:bodyPr/>
                    <a:lstStyle/>
                    <a:p>
                      <a:endParaRPr lang="en-GB"/>
                    </a:p>
                  </a:txBody>
                  <a:tcPr/>
                </a:tc>
                <a:tc gridSpan="2">
                  <a:txBody>
                    <a:bodyPr/>
                    <a:lstStyle/>
                    <a:p>
                      <a:pPr algn="ctr">
                        <a:lnSpc>
                          <a:spcPct val="107000"/>
                        </a:lnSpc>
                        <a:spcAft>
                          <a:spcPts val="0"/>
                        </a:spcAft>
                      </a:pPr>
                      <a:r>
                        <a:rPr lang="en-GB" sz="1600" b="1" dirty="0">
                          <a:solidFill>
                            <a:schemeClr val="bg1"/>
                          </a:solidFill>
                          <a:effectLst/>
                        </a:rPr>
                        <a:t>2011-12</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00B050"/>
                    </a:solidFill>
                  </a:tcPr>
                </a:tc>
                <a:tc hMerge="1">
                  <a:txBody>
                    <a:bodyPr/>
                    <a:lstStyle/>
                    <a:p>
                      <a:endParaRPr lang="en-GB"/>
                    </a:p>
                  </a:txBody>
                  <a:tcPr/>
                </a:tc>
                <a:tc gridSpan="2">
                  <a:txBody>
                    <a:bodyPr/>
                    <a:lstStyle/>
                    <a:p>
                      <a:pPr algn="ctr">
                        <a:lnSpc>
                          <a:spcPct val="107000"/>
                        </a:lnSpc>
                        <a:spcAft>
                          <a:spcPts val="0"/>
                        </a:spcAft>
                      </a:pPr>
                      <a:r>
                        <a:rPr lang="en-GB" sz="1600" b="1" dirty="0">
                          <a:solidFill>
                            <a:schemeClr val="bg1"/>
                          </a:solidFill>
                          <a:effectLst/>
                        </a:rPr>
                        <a:t>2012-13</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00B050"/>
                    </a:solidFill>
                  </a:tcPr>
                </a:tc>
                <a:tc hMerge="1">
                  <a:txBody>
                    <a:bodyPr/>
                    <a:lstStyle/>
                    <a:p>
                      <a:endParaRPr lang="en-GB"/>
                    </a:p>
                  </a:txBody>
                  <a:tcPr/>
                </a:tc>
                <a:tc gridSpan="2" v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40000"/>
                        <a:lumOff val="60000"/>
                      </a:schemeClr>
                    </a:solidFill>
                  </a:tcPr>
                </a:tc>
                <a:tc hMerge="1" vMerge="1">
                  <a:txBody>
                    <a:bodyPr/>
                    <a:lstStyle/>
                    <a:p>
                      <a:endParaRPr lang="en-GB"/>
                    </a:p>
                  </a:txBody>
                  <a:tcPr/>
                </a:tc>
                <a:tc gridSpan="3" v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40000"/>
                        <a:lumOff val="60000"/>
                      </a:schemeClr>
                    </a:solidFill>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xmlns="" val="10001"/>
                  </a:ext>
                </a:extLst>
              </a:tr>
              <a:tr h="802199">
                <a:tc vMerge="1">
                  <a:txBody>
                    <a:bodyPr/>
                    <a:lstStyle/>
                    <a:p>
                      <a:endParaRPr lang="en-GB"/>
                    </a:p>
                  </a:txBody>
                  <a:tcPr/>
                </a:tc>
                <a:tc vMerge="1">
                  <a:txBody>
                    <a:bodyPr/>
                    <a:lstStyle/>
                    <a:p>
                      <a:endParaRPr lang="en-GB"/>
                    </a:p>
                  </a:txBody>
                  <a:tcPr/>
                </a:tc>
                <a:tc gridSpan="9">
                  <a:txBody>
                    <a:bodyPr/>
                    <a:lstStyle/>
                    <a:p>
                      <a:pPr algn="ctr">
                        <a:lnSpc>
                          <a:spcPct val="107000"/>
                        </a:lnSpc>
                        <a:spcAft>
                          <a:spcPts val="0"/>
                        </a:spcAft>
                      </a:pPr>
                      <a:r>
                        <a:rPr lang="en-GB" sz="1600" b="1" dirty="0">
                          <a:effectLst/>
                        </a:rPr>
                        <a:t>Number progressing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ct val="107000"/>
                        </a:lnSpc>
                        <a:spcAft>
                          <a:spcPts val="0"/>
                        </a:spcAft>
                      </a:pPr>
                      <a:r>
                        <a:rPr lang="en-GB" sz="1600" b="1" dirty="0">
                          <a:effectLst/>
                        </a:rPr>
                        <a:t>Number</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 anchor="ctr">
                    <a:solidFill>
                      <a:srgbClr val="FFFF00"/>
                    </a:solidFill>
                  </a:tcPr>
                </a:tc>
                <a:tc>
                  <a:txBody>
                    <a:bodyPr/>
                    <a:lstStyle/>
                    <a:p>
                      <a:pPr algn="ctr">
                        <a:lnSpc>
                          <a:spcPct val="107000"/>
                        </a:lnSpc>
                        <a:spcAft>
                          <a:spcPts val="0"/>
                        </a:spcAft>
                      </a:pPr>
                      <a:r>
                        <a:rPr lang="en-GB" sz="1600" b="1" dirty="0">
                          <a:effectLst/>
                        </a:rPr>
                        <a: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FFFF00"/>
                    </a:solidFill>
                  </a:tcPr>
                </a:tc>
                <a:tc>
                  <a:txBody>
                    <a:bodyPr/>
                    <a:lstStyle/>
                    <a:p>
                      <a:pPr algn="ctr">
                        <a:lnSpc>
                          <a:spcPct val="107000"/>
                        </a:lnSpc>
                        <a:spcAft>
                          <a:spcPts val="0"/>
                        </a:spcAft>
                      </a:pPr>
                      <a:r>
                        <a:rPr lang="en-GB" sz="1600" b="1" dirty="0">
                          <a:effectLst/>
                        </a:rPr>
                        <a:t>Number</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 anchor="ctr">
                    <a:solidFill>
                      <a:srgbClr val="FFFF00"/>
                    </a:solidFill>
                  </a:tcPr>
                </a:tc>
                <a:tc>
                  <a:txBody>
                    <a:bodyPr/>
                    <a:lstStyle/>
                    <a:p>
                      <a:pPr algn="ctr">
                        <a:lnSpc>
                          <a:spcPct val="107000"/>
                        </a:lnSpc>
                        <a:spcAft>
                          <a:spcPts val="0"/>
                        </a:spcAft>
                      </a:pPr>
                      <a:r>
                        <a:rPr lang="en-GB" sz="1600" b="1" dirty="0">
                          <a:effectLst/>
                        </a:rPr>
                        <a: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rgbClr val="FFFF00"/>
                    </a:solidFill>
                  </a:tcPr>
                </a:tc>
                <a:tc>
                  <a:txBody>
                    <a:bodyPr/>
                    <a:lstStyle/>
                    <a:p>
                      <a:pPr algn="ctr">
                        <a:lnSpc>
                          <a:spcPct val="107000"/>
                        </a:lnSpc>
                        <a:spcAft>
                          <a:spcPts val="0"/>
                        </a:spcAft>
                      </a:pPr>
                      <a:r>
                        <a:rPr lang="en-GB" sz="1600" b="1" dirty="0">
                          <a:effectLst/>
                        </a:rPr>
                        <a:t>Years tracked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 anchor="ctr">
                    <a:solidFill>
                      <a:srgbClr val="FFFF00"/>
                    </a:solidFill>
                  </a:tcPr>
                </a:tc>
                <a:extLst>
                  <a:ext uri="{0D108BD9-81ED-4DB2-BD59-A6C34878D82A}">
                    <a16:rowId xmlns:a16="http://schemas.microsoft.com/office/drawing/2014/main" xmlns="" val="10002"/>
                  </a:ext>
                </a:extLst>
              </a:tr>
              <a:tr h="573416">
                <a:tc>
                  <a:txBody>
                    <a:bodyPr/>
                    <a:lstStyle/>
                    <a:p>
                      <a:pPr algn="ctr">
                        <a:lnSpc>
                          <a:spcPct val="107000"/>
                        </a:lnSpc>
                        <a:spcAft>
                          <a:spcPts val="0"/>
                        </a:spcAft>
                      </a:pPr>
                      <a:r>
                        <a:rPr lang="en-GB" sz="1800" dirty="0">
                          <a:effectLst/>
                        </a:rPr>
                        <a:t>2007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rgbClr val="FF0000"/>
                    </a:solidFill>
                  </a:tcPr>
                </a:tc>
                <a:tc>
                  <a:txBody>
                    <a:bodyPr/>
                    <a:lstStyle/>
                    <a:p>
                      <a:pPr algn="r">
                        <a:lnSpc>
                          <a:spcPct val="107000"/>
                        </a:lnSpc>
                        <a:spcAft>
                          <a:spcPts val="0"/>
                        </a:spcAft>
                      </a:pPr>
                      <a:r>
                        <a:rPr lang="en-GB" sz="1600" dirty="0">
                          <a:effectLst/>
                        </a:rPr>
                        <a:t>42,060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b="1" dirty="0">
                          <a:effectLst/>
                        </a:rPr>
                        <a:t>17,715</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dirty="0">
                          <a:effectLst/>
                        </a:rPr>
                        <a:t>3,365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dirty="0">
                          <a:effectLst/>
                        </a:rPr>
                        <a:t>1,175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dirty="0">
                          <a:effectLst/>
                        </a:rPr>
                        <a:t>565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505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17,715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42%</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23,325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55%</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extLst>
                  <a:ext uri="{0D108BD9-81ED-4DB2-BD59-A6C34878D82A}">
                    <a16:rowId xmlns:a16="http://schemas.microsoft.com/office/drawing/2014/main" xmlns="" val="10003"/>
                  </a:ext>
                </a:extLst>
              </a:tr>
              <a:tr h="537283">
                <a:tc>
                  <a:txBody>
                    <a:bodyPr/>
                    <a:lstStyle/>
                    <a:p>
                      <a:pPr algn="ctr">
                        <a:lnSpc>
                          <a:spcPct val="107000"/>
                        </a:lnSpc>
                        <a:spcAft>
                          <a:spcPts val="0"/>
                        </a:spcAft>
                      </a:pPr>
                      <a:r>
                        <a:rPr lang="en-GB" sz="1800" dirty="0">
                          <a:effectLst/>
                        </a:rPr>
                        <a:t>2008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rgbClr val="FF0000"/>
                    </a:solidFill>
                  </a:tcPr>
                </a:tc>
                <a:tc>
                  <a:txBody>
                    <a:bodyPr/>
                    <a:lstStyle/>
                    <a:p>
                      <a:pPr algn="r">
                        <a:lnSpc>
                          <a:spcPct val="107000"/>
                        </a:lnSpc>
                        <a:spcAft>
                          <a:spcPts val="0"/>
                        </a:spcAft>
                      </a:pPr>
                      <a:r>
                        <a:rPr lang="en-GB" sz="1600">
                          <a:effectLst/>
                        </a:rPr>
                        <a:t>44,140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rowSpan="5" gridSpan="2">
                  <a:txBody>
                    <a:bodyPr/>
                    <a:lstStyle/>
                    <a:p>
                      <a:pPr algn="r">
                        <a:lnSpc>
                          <a:spcPct val="107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rowSpan="5"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b="1" dirty="0">
                          <a:effectLst/>
                        </a:rPr>
                        <a:t>17,720</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dirty="0">
                          <a:effectLst/>
                        </a:rPr>
                        <a:t>3,270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a:effectLst/>
                        </a:rPr>
                        <a:t>1,085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a:effectLst/>
                        </a:rPr>
                        <a:t>675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17,720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40%</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a:effectLst/>
                        </a:rPr>
                        <a:t>22,745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52%</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extLst>
                  <a:ext uri="{0D108BD9-81ED-4DB2-BD59-A6C34878D82A}">
                    <a16:rowId xmlns:a16="http://schemas.microsoft.com/office/drawing/2014/main" xmlns="" val="10004"/>
                  </a:ext>
                </a:extLst>
              </a:tr>
              <a:tr h="548279">
                <a:tc>
                  <a:txBody>
                    <a:bodyPr/>
                    <a:lstStyle/>
                    <a:p>
                      <a:pPr algn="ctr">
                        <a:lnSpc>
                          <a:spcPct val="107000"/>
                        </a:lnSpc>
                        <a:spcAft>
                          <a:spcPts val="0"/>
                        </a:spcAft>
                      </a:pPr>
                      <a:r>
                        <a:rPr lang="en-GB" sz="1800" dirty="0">
                          <a:effectLst/>
                        </a:rPr>
                        <a:t>2009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rgbClr val="FF0000"/>
                    </a:solidFill>
                  </a:tcPr>
                </a:tc>
                <a:tc>
                  <a:txBody>
                    <a:bodyPr/>
                    <a:lstStyle/>
                    <a:p>
                      <a:pPr algn="r">
                        <a:lnSpc>
                          <a:spcPct val="107000"/>
                        </a:lnSpc>
                        <a:spcAft>
                          <a:spcPts val="0"/>
                        </a:spcAft>
                      </a:pPr>
                      <a:r>
                        <a:rPr lang="en-GB" sz="1600">
                          <a:effectLst/>
                        </a:rPr>
                        <a:t>46,085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vMerge="1">
                  <a:txBody>
                    <a:bodyPr/>
                    <a:lstStyle/>
                    <a:p>
                      <a:endParaRPr lang="en-GB"/>
                    </a:p>
                  </a:txBody>
                  <a:tcPr/>
                </a:tc>
                <a:tc hMerge="1" vMerge="1">
                  <a:txBody>
                    <a:bodyPr/>
                    <a:lstStyle/>
                    <a:p>
                      <a:pPr algn="r">
                        <a:lnSpc>
                          <a:spcPct val="107000"/>
                        </a:lnSpc>
                        <a:spcAft>
                          <a:spcPts val="0"/>
                        </a:spcAft>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rowSpan="4" gridSpan="2">
                  <a:txBody>
                    <a:bodyPr/>
                    <a:lstStyle/>
                    <a:p>
                      <a:pPr algn="r">
                        <a:lnSpc>
                          <a:spcPct val="107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rowSpan="4"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b="1" dirty="0">
                          <a:effectLst/>
                        </a:rPr>
                        <a:t>18,115</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dirty="0">
                          <a:effectLst/>
                        </a:rPr>
                        <a:t>3,300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1,285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a:effectLst/>
                        </a:rPr>
                        <a:t>18,115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39%</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a:effectLst/>
                        </a:rPr>
                        <a:t>22,700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49%</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extLst>
                  <a:ext uri="{0D108BD9-81ED-4DB2-BD59-A6C34878D82A}">
                    <a16:rowId xmlns:a16="http://schemas.microsoft.com/office/drawing/2014/main" xmlns="" val="10005"/>
                  </a:ext>
                </a:extLst>
              </a:tr>
              <a:tr h="533354">
                <a:tc>
                  <a:txBody>
                    <a:bodyPr/>
                    <a:lstStyle/>
                    <a:p>
                      <a:pPr algn="ctr">
                        <a:lnSpc>
                          <a:spcPct val="107000"/>
                        </a:lnSpc>
                        <a:spcAft>
                          <a:spcPts val="0"/>
                        </a:spcAft>
                      </a:pPr>
                      <a:r>
                        <a:rPr lang="en-GB" sz="1800" dirty="0">
                          <a:effectLst/>
                        </a:rPr>
                        <a:t>2010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rgbClr val="FF0000"/>
                    </a:solidFill>
                  </a:tcPr>
                </a:tc>
                <a:tc>
                  <a:txBody>
                    <a:bodyPr/>
                    <a:lstStyle/>
                    <a:p>
                      <a:pPr algn="r">
                        <a:lnSpc>
                          <a:spcPct val="107000"/>
                        </a:lnSpc>
                        <a:spcAft>
                          <a:spcPts val="0"/>
                        </a:spcAft>
                      </a:pPr>
                      <a:r>
                        <a:rPr lang="en-GB" sz="1600">
                          <a:effectLst/>
                        </a:rPr>
                        <a:t>42,835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pPr algn="r">
                        <a:lnSpc>
                          <a:spcPct val="107000"/>
                        </a:lnSpc>
                        <a:spcAft>
                          <a:spcPts val="0"/>
                        </a:spcAft>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rowSpan="3" gridSpan="2">
                  <a:txBody>
                    <a:bodyPr/>
                    <a:lstStyle/>
                    <a:p>
                      <a:pPr algn="r">
                        <a:lnSpc>
                          <a:spcPct val="107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rowSpan="3"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b="1" dirty="0">
                          <a:effectLst/>
                        </a:rPr>
                        <a:t>18,490</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3,015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18,490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43%</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21,510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50%</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extLst>
                  <a:ext uri="{0D108BD9-81ED-4DB2-BD59-A6C34878D82A}">
                    <a16:rowId xmlns:a16="http://schemas.microsoft.com/office/drawing/2014/main" xmlns="" val="10006"/>
                  </a:ext>
                </a:extLst>
              </a:tr>
              <a:tr h="552993">
                <a:tc>
                  <a:txBody>
                    <a:bodyPr/>
                    <a:lstStyle/>
                    <a:p>
                      <a:pPr algn="ctr">
                        <a:lnSpc>
                          <a:spcPct val="107000"/>
                        </a:lnSpc>
                        <a:spcAft>
                          <a:spcPts val="0"/>
                        </a:spcAft>
                      </a:pPr>
                      <a:r>
                        <a:rPr lang="en-GB" sz="1800" dirty="0">
                          <a:effectLst/>
                        </a:rPr>
                        <a:t>2011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rgbClr val="FF0000"/>
                    </a:solidFill>
                  </a:tcPr>
                </a:tc>
                <a:tc>
                  <a:txBody>
                    <a:bodyPr/>
                    <a:lstStyle/>
                    <a:p>
                      <a:pPr algn="r">
                        <a:lnSpc>
                          <a:spcPct val="107000"/>
                        </a:lnSpc>
                        <a:spcAft>
                          <a:spcPts val="0"/>
                        </a:spcAft>
                      </a:pPr>
                      <a:r>
                        <a:rPr lang="en-GB" sz="1600">
                          <a:effectLst/>
                        </a:rPr>
                        <a:t>46,380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pPr algn="r">
                        <a:lnSpc>
                          <a:spcPct val="107000"/>
                        </a:lnSpc>
                        <a:spcAft>
                          <a:spcPts val="0"/>
                        </a:spcAft>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17,770</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a:effectLst/>
                        </a:rPr>
                        <a:t>17,770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38%</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17,770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38%</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extLst>
                  <a:ext uri="{0D108BD9-81ED-4DB2-BD59-A6C34878D82A}">
                    <a16:rowId xmlns:a16="http://schemas.microsoft.com/office/drawing/2014/main" xmlns="" val="10007"/>
                  </a:ext>
                </a:extLst>
              </a:tr>
              <a:tr h="639397">
                <a:tc>
                  <a:txBody>
                    <a:bodyPr/>
                    <a:lstStyle/>
                    <a:p>
                      <a:pPr algn="ctr">
                        <a:lnSpc>
                          <a:spcPct val="107000"/>
                        </a:lnSpc>
                        <a:spcAft>
                          <a:spcPts val="0"/>
                        </a:spcAft>
                      </a:pPr>
                      <a:r>
                        <a:rPr lang="en-GB" sz="1800" dirty="0">
                          <a:effectLst/>
                        </a:rPr>
                        <a:t>Total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vert="vert270" anchor="ctr">
                    <a:solidFill>
                      <a:srgbClr val="FF0000"/>
                    </a:solidFill>
                  </a:tcPr>
                </a:tc>
                <a:tc>
                  <a:txBody>
                    <a:bodyPr/>
                    <a:lstStyle/>
                    <a:p>
                      <a:pPr algn="r">
                        <a:lnSpc>
                          <a:spcPct val="107000"/>
                        </a:lnSpc>
                        <a:spcAft>
                          <a:spcPts val="0"/>
                        </a:spcAft>
                      </a:pPr>
                      <a:r>
                        <a:rPr lang="en-GB" sz="1600" b="1" dirty="0">
                          <a:effectLst/>
                        </a:rPr>
                        <a:t>221,500</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pPr algn="r">
                        <a:lnSpc>
                          <a:spcPct val="107000"/>
                        </a:lnSpc>
                        <a:spcAft>
                          <a:spcPts val="0"/>
                        </a:spcAft>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gridSpan="2">
                  <a:txBody>
                    <a:bodyPr/>
                    <a:lstStyle/>
                    <a:p>
                      <a:pPr algn="r">
                        <a:lnSpc>
                          <a:spcPct val="107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hMerge="1">
                  <a:txBody>
                    <a:bodyPr/>
                    <a:lstStyle/>
                    <a:p>
                      <a:pPr algn="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89,810</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41%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108,050</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b="1" dirty="0">
                          <a:effectLst/>
                        </a:rPr>
                        <a:t>49%</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tc>
                  <a:txBody>
                    <a:bodyPr/>
                    <a:lstStyle/>
                    <a:p>
                      <a:pPr algn="r">
                        <a:lnSpc>
                          <a:spcPct val="107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6681" marR="56681" marT="0" marB="0" anchor="ctr">
                    <a:solidFill>
                      <a:schemeClr val="accent1">
                        <a:lumMod val="20000"/>
                        <a:lumOff val="80000"/>
                      </a:schemeClr>
                    </a:solidFill>
                  </a:tcPr>
                </a:tc>
                <a:extLst>
                  <a:ext uri="{0D108BD9-81ED-4DB2-BD59-A6C34878D82A}">
                    <a16:rowId xmlns:a16="http://schemas.microsoft.com/office/drawing/2014/main" xmlns="" val="10008"/>
                  </a:ext>
                </a:extLst>
              </a:tr>
            </a:tbl>
          </a:graphicData>
        </a:graphic>
      </p:graphicFrame>
    </p:spTree>
    <p:custDataLst>
      <p:tags r:id="rId1"/>
    </p:custDataLst>
    <p:extLst>
      <p:ext uri="{BB962C8B-B14F-4D97-AF65-F5344CB8AC3E}">
        <p14:creationId xmlns:p14="http://schemas.microsoft.com/office/powerpoint/2010/main" val="2691754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HE progression of London college cohorts by age</a:t>
            </a:r>
          </a:p>
        </p:txBody>
      </p:sp>
      <p:sp>
        <p:nvSpPr>
          <p:cNvPr id="4" name="Slide Number Placeholder 3"/>
          <p:cNvSpPr>
            <a:spLocks noGrp="1"/>
          </p:cNvSpPr>
          <p:nvPr>
            <p:ph type="sldNum" sz="quarter" idx="12"/>
          </p:nvPr>
        </p:nvSpPr>
        <p:spPr/>
        <p:txBody>
          <a:bodyPr/>
          <a:lstStyle/>
          <a:p>
            <a:fld id="{3521AAC1-E33A-4193-81B8-9981407EB8BF}" type="slidenum">
              <a:rPr lang="en-GB" smtClean="0"/>
              <a:t>15</a:t>
            </a:fld>
            <a:endParaRPr lang="en-GB"/>
          </a:p>
        </p:txBody>
      </p:sp>
      <p:pic>
        <p:nvPicPr>
          <p:cNvPr id="5" name="Picture 4"/>
          <p:cNvPicPr>
            <a:picLocks noChangeAspect="1"/>
          </p:cNvPicPr>
          <p:nvPr/>
        </p:nvPicPr>
        <p:blipFill>
          <a:blip r:embed="rId3"/>
          <a:stretch>
            <a:fillRect/>
          </a:stretch>
        </p:blipFill>
        <p:spPr>
          <a:xfrm>
            <a:off x="457200" y="1527663"/>
            <a:ext cx="8229600" cy="3532104"/>
          </a:xfrm>
          <a:prstGeom prst="rect">
            <a:avLst/>
          </a:prstGeom>
        </p:spPr>
      </p:pic>
      <p:sp>
        <p:nvSpPr>
          <p:cNvPr id="6" name="Down Arrow 5"/>
          <p:cNvSpPr/>
          <p:nvPr/>
        </p:nvSpPr>
        <p:spPr>
          <a:xfrm>
            <a:off x="778352" y="5353991"/>
            <a:ext cx="576064" cy="1002359"/>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475656" y="5401543"/>
            <a:ext cx="2169731" cy="1077218"/>
          </a:xfrm>
          <a:prstGeom prst="rect">
            <a:avLst/>
          </a:prstGeom>
          <a:noFill/>
        </p:spPr>
        <p:txBody>
          <a:bodyPr wrap="square" rtlCol="0">
            <a:spAutoFit/>
          </a:bodyPr>
          <a:lstStyle/>
          <a:p>
            <a:r>
              <a:rPr lang="en-GB" sz="1600" b="1" dirty="0"/>
              <a:t>YOUNG progression rate fell in 2012 as did progression to prescribed HE courses</a:t>
            </a:r>
          </a:p>
        </p:txBody>
      </p:sp>
      <p:sp>
        <p:nvSpPr>
          <p:cNvPr id="8" name="Down Arrow 7"/>
          <p:cNvSpPr/>
          <p:nvPr/>
        </p:nvSpPr>
        <p:spPr>
          <a:xfrm flipV="1">
            <a:off x="4788947" y="5353991"/>
            <a:ext cx="620693" cy="1002358"/>
          </a:xfrm>
          <a:prstGeom prst="downArrow">
            <a:avLst>
              <a:gd name="adj1" fmla="val 50000"/>
              <a:gd name="adj2" fmla="val 54825"/>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652120" y="5373836"/>
            <a:ext cx="2369472" cy="1077218"/>
          </a:xfrm>
          <a:prstGeom prst="rect">
            <a:avLst/>
          </a:prstGeom>
          <a:noFill/>
        </p:spPr>
        <p:txBody>
          <a:bodyPr wrap="square" rtlCol="0">
            <a:spAutoFit/>
          </a:bodyPr>
          <a:lstStyle/>
          <a:p>
            <a:r>
              <a:rPr lang="en-GB" sz="1600" b="1" dirty="0"/>
              <a:t>ADULT progression rates rose in 2012 as did progression to non-prescribed HE courses</a:t>
            </a:r>
          </a:p>
        </p:txBody>
      </p:sp>
    </p:spTree>
    <p:extLst>
      <p:ext uri="{BB962C8B-B14F-4D97-AF65-F5344CB8AC3E}">
        <p14:creationId xmlns:p14="http://schemas.microsoft.com/office/powerpoint/2010/main" val="66112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 progression by qualification</a:t>
            </a:r>
          </a:p>
        </p:txBody>
      </p:sp>
      <p:sp>
        <p:nvSpPr>
          <p:cNvPr id="4" name="Slide Number Placeholder 3"/>
          <p:cNvSpPr>
            <a:spLocks noGrp="1"/>
          </p:cNvSpPr>
          <p:nvPr>
            <p:ph type="sldNum" sz="quarter" idx="12"/>
          </p:nvPr>
        </p:nvSpPr>
        <p:spPr/>
        <p:txBody>
          <a:bodyPr/>
          <a:lstStyle/>
          <a:p>
            <a:fld id="{3521AAC1-E33A-4193-81B8-9981407EB8BF}" type="slidenum">
              <a:rPr lang="en-GB" smtClean="0"/>
              <a:t>16</a:t>
            </a:fld>
            <a:endParaRPr lang="en-GB"/>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1628800"/>
            <a:ext cx="6873807" cy="4125637"/>
          </a:xfrm>
          <a:prstGeom prst="rect">
            <a:avLst/>
          </a:prstGeom>
        </p:spPr>
      </p:pic>
      <p:sp>
        <p:nvSpPr>
          <p:cNvPr id="5" name="TextBox 4"/>
          <p:cNvSpPr txBox="1"/>
          <p:nvPr/>
        </p:nvSpPr>
        <p:spPr>
          <a:xfrm>
            <a:off x="1652247" y="5813313"/>
            <a:ext cx="6553200" cy="707886"/>
          </a:xfrm>
          <a:prstGeom prst="rect">
            <a:avLst/>
          </a:prstGeom>
          <a:noFill/>
        </p:spPr>
        <p:txBody>
          <a:bodyPr wrap="square" rtlCol="0">
            <a:spAutoFit/>
          </a:bodyPr>
          <a:lstStyle/>
          <a:p>
            <a:r>
              <a:rPr lang="en-GB" sz="2000" b="1" dirty="0"/>
              <a:t>It is likely that the huge increase in BTEC population also contributed to this decrease in rates.</a:t>
            </a:r>
          </a:p>
        </p:txBody>
      </p:sp>
    </p:spTree>
    <p:extLst>
      <p:ext uri="{BB962C8B-B14F-4D97-AF65-F5344CB8AC3E}">
        <p14:creationId xmlns:p14="http://schemas.microsoft.com/office/powerpoint/2010/main" val="2154205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normAutofit/>
          </a:bodyPr>
          <a:lstStyle/>
          <a:p>
            <a:r>
              <a:rPr lang="en-GB" dirty="0"/>
              <a:t>HE in FE in London colleges</a:t>
            </a:r>
          </a:p>
        </p:txBody>
      </p:sp>
      <p:sp>
        <p:nvSpPr>
          <p:cNvPr id="4" name="Slide Number Placeholder 3"/>
          <p:cNvSpPr>
            <a:spLocks noGrp="1"/>
          </p:cNvSpPr>
          <p:nvPr>
            <p:ph type="sldNum" sz="quarter" idx="12"/>
          </p:nvPr>
        </p:nvSpPr>
        <p:spPr/>
        <p:txBody>
          <a:bodyPr/>
          <a:lstStyle/>
          <a:p>
            <a:fld id="{3521AAC1-E33A-4193-81B8-9981407EB8BF}" type="slidenum">
              <a:rPr lang="en-GB" smtClean="0"/>
              <a:t>17</a:t>
            </a:fld>
            <a:endParaRPr lang="en-GB"/>
          </a:p>
        </p:txBody>
      </p:sp>
      <p:graphicFrame>
        <p:nvGraphicFramePr>
          <p:cNvPr id="5" name="Chart 4"/>
          <p:cNvGraphicFramePr/>
          <p:nvPr>
            <p:extLst>
              <p:ext uri="{D42A27DB-BD31-4B8C-83A1-F6EECF244321}">
                <p14:modId xmlns:p14="http://schemas.microsoft.com/office/powerpoint/2010/main" val="1130017376"/>
              </p:ext>
            </p:extLst>
          </p:nvPr>
        </p:nvGraphicFramePr>
        <p:xfrm>
          <a:off x="683568" y="1621110"/>
          <a:ext cx="8003232" cy="44001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4461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HE qualification progressed to by London college cohorts by age</a:t>
            </a:r>
          </a:p>
        </p:txBody>
      </p:sp>
      <p:sp>
        <p:nvSpPr>
          <p:cNvPr id="4" name="Slide Number Placeholder 3"/>
          <p:cNvSpPr>
            <a:spLocks noGrp="1"/>
          </p:cNvSpPr>
          <p:nvPr>
            <p:ph type="sldNum" sz="quarter" idx="12"/>
          </p:nvPr>
        </p:nvSpPr>
        <p:spPr/>
        <p:txBody>
          <a:bodyPr/>
          <a:lstStyle/>
          <a:p>
            <a:fld id="{3521AAC1-E33A-4193-81B8-9981407EB8BF}" type="slidenum">
              <a:rPr lang="en-GB" smtClean="0"/>
              <a:t>18</a:t>
            </a:fld>
            <a:endParaRPr lang="en-GB"/>
          </a:p>
        </p:txBody>
      </p:sp>
      <p:pic>
        <p:nvPicPr>
          <p:cNvPr id="9" name="Picture 8"/>
          <p:cNvPicPr/>
          <p:nvPr/>
        </p:nvPicPr>
        <p:blipFill>
          <a:blip r:embed="rId3"/>
          <a:stretch>
            <a:fillRect/>
          </a:stretch>
        </p:blipFill>
        <p:spPr>
          <a:xfrm>
            <a:off x="827584" y="1628800"/>
            <a:ext cx="7632848" cy="4298588"/>
          </a:xfrm>
          <a:prstGeom prst="rect">
            <a:avLst/>
          </a:prstGeom>
        </p:spPr>
      </p:pic>
    </p:spTree>
    <p:extLst>
      <p:ext uri="{BB962C8B-B14F-4D97-AF65-F5344CB8AC3E}">
        <p14:creationId xmlns:p14="http://schemas.microsoft.com/office/powerpoint/2010/main" val="2970615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Ethnic breakdown of London college progressing in 2011-12</a:t>
            </a:r>
          </a:p>
        </p:txBody>
      </p:sp>
      <p:sp>
        <p:nvSpPr>
          <p:cNvPr id="4" name="Slide Number Placeholder 3"/>
          <p:cNvSpPr>
            <a:spLocks noGrp="1"/>
          </p:cNvSpPr>
          <p:nvPr>
            <p:ph type="sldNum" sz="quarter" idx="12"/>
          </p:nvPr>
        </p:nvSpPr>
        <p:spPr/>
        <p:txBody>
          <a:bodyPr/>
          <a:lstStyle/>
          <a:p>
            <a:fld id="{3521AAC1-E33A-4193-81B8-9981407EB8BF}" type="slidenum">
              <a:rPr lang="en-GB" smtClean="0"/>
              <a:t>19</a:t>
            </a:fld>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2420888"/>
            <a:ext cx="3686574" cy="1944216"/>
          </a:xfrm>
          <a:prstGeom prst="rect">
            <a:avLst/>
          </a:prstGeom>
        </p:spPr>
      </p:pic>
      <p:sp>
        <p:nvSpPr>
          <p:cNvPr id="6" name="TextBox 5"/>
          <p:cNvSpPr txBox="1"/>
          <p:nvPr/>
        </p:nvSpPr>
        <p:spPr>
          <a:xfrm>
            <a:off x="1403648" y="3100608"/>
            <a:ext cx="894797" cy="584775"/>
          </a:xfrm>
          <a:prstGeom prst="rect">
            <a:avLst/>
          </a:prstGeom>
          <a:noFill/>
        </p:spPr>
        <p:txBody>
          <a:bodyPr wrap="none" rtlCol="0">
            <a:spAutoFit/>
          </a:bodyPr>
          <a:lstStyle/>
          <a:p>
            <a:r>
              <a:rPr lang="en-GB" sz="3200" dirty="0"/>
              <a:t>51%</a:t>
            </a:r>
          </a:p>
        </p:txBody>
      </p:sp>
      <p:sp>
        <p:nvSpPr>
          <p:cNvPr id="7" name="TextBox 6"/>
          <p:cNvSpPr txBox="1"/>
          <p:nvPr/>
        </p:nvSpPr>
        <p:spPr>
          <a:xfrm>
            <a:off x="3431921" y="3108048"/>
            <a:ext cx="806631" cy="523220"/>
          </a:xfrm>
          <a:prstGeom prst="rect">
            <a:avLst/>
          </a:prstGeom>
          <a:noFill/>
        </p:spPr>
        <p:txBody>
          <a:bodyPr wrap="none" rtlCol="0">
            <a:spAutoFit/>
          </a:bodyPr>
          <a:lstStyle/>
          <a:p>
            <a:r>
              <a:rPr lang="en-GB" sz="2800" dirty="0"/>
              <a:t>33%</a:t>
            </a:r>
          </a:p>
        </p:txBody>
      </p:sp>
      <p:sp>
        <p:nvSpPr>
          <p:cNvPr id="8" name="TextBox 7"/>
          <p:cNvSpPr txBox="1"/>
          <p:nvPr/>
        </p:nvSpPr>
        <p:spPr>
          <a:xfrm>
            <a:off x="403616" y="4224885"/>
            <a:ext cx="2537490" cy="584775"/>
          </a:xfrm>
          <a:prstGeom prst="rect">
            <a:avLst/>
          </a:prstGeom>
          <a:noFill/>
        </p:spPr>
        <p:txBody>
          <a:bodyPr wrap="none" rtlCol="0">
            <a:spAutoFit/>
          </a:bodyPr>
          <a:lstStyle/>
          <a:p>
            <a:r>
              <a:rPr lang="en-GB" sz="3200" b="1" dirty="0"/>
              <a:t>BME students</a:t>
            </a:r>
          </a:p>
        </p:txBody>
      </p:sp>
      <p:sp>
        <p:nvSpPr>
          <p:cNvPr id="10" name="TextBox 9"/>
          <p:cNvSpPr txBox="1"/>
          <p:nvPr/>
        </p:nvSpPr>
        <p:spPr>
          <a:xfrm>
            <a:off x="3194086" y="4208478"/>
            <a:ext cx="2784160" cy="584775"/>
          </a:xfrm>
          <a:prstGeom prst="rect">
            <a:avLst/>
          </a:prstGeom>
          <a:noFill/>
        </p:spPr>
        <p:txBody>
          <a:bodyPr wrap="none" rtlCol="0">
            <a:spAutoFit/>
          </a:bodyPr>
          <a:lstStyle/>
          <a:p>
            <a:r>
              <a:rPr lang="en-GB" sz="3200" b="1" dirty="0"/>
              <a:t>White students</a:t>
            </a:r>
          </a:p>
        </p:txBody>
      </p:sp>
      <p:sp>
        <p:nvSpPr>
          <p:cNvPr id="11" name="TextBox 10"/>
          <p:cNvSpPr txBox="1"/>
          <p:nvPr/>
        </p:nvSpPr>
        <p:spPr>
          <a:xfrm>
            <a:off x="5806784" y="2577262"/>
            <a:ext cx="2900554" cy="1631216"/>
          </a:xfrm>
          <a:prstGeom prst="rect">
            <a:avLst/>
          </a:prstGeom>
          <a:noFill/>
        </p:spPr>
        <p:txBody>
          <a:bodyPr wrap="square" rtlCol="0">
            <a:spAutoFit/>
          </a:bodyPr>
          <a:lstStyle/>
          <a:p>
            <a:r>
              <a:rPr lang="en-GB" sz="2000" b="1" dirty="0"/>
              <a:t>Young BME students average HE  progression rate higher than Young White students (2011-12 cohort)</a:t>
            </a:r>
          </a:p>
        </p:txBody>
      </p:sp>
      <p:sp>
        <p:nvSpPr>
          <p:cNvPr id="3" name="TextBox 2"/>
          <p:cNvSpPr txBox="1"/>
          <p:nvPr/>
        </p:nvSpPr>
        <p:spPr>
          <a:xfrm>
            <a:off x="899592" y="5445224"/>
            <a:ext cx="7272808" cy="830997"/>
          </a:xfrm>
          <a:prstGeom prst="rect">
            <a:avLst/>
          </a:prstGeom>
          <a:noFill/>
        </p:spPr>
        <p:txBody>
          <a:bodyPr wrap="square" rtlCol="0">
            <a:spAutoFit/>
          </a:bodyPr>
          <a:lstStyle/>
          <a:p>
            <a:r>
              <a:rPr lang="en-GB" sz="2400" dirty="0"/>
              <a:t>The report includes progression data showing ethnic breakdown by age and FE qualification studied</a:t>
            </a:r>
          </a:p>
        </p:txBody>
      </p:sp>
    </p:spTree>
    <p:extLst>
      <p:ext uri="{BB962C8B-B14F-4D97-AF65-F5344CB8AC3E}">
        <p14:creationId xmlns:p14="http://schemas.microsoft.com/office/powerpoint/2010/main" val="320969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29600" cy="580926"/>
          </a:xfrm>
        </p:spPr>
        <p:txBody>
          <a:bodyPr>
            <a:noAutofit/>
          </a:bodyPr>
          <a:lstStyle/>
          <a:p>
            <a:r>
              <a:rPr lang="en-GB" sz="3200" dirty="0"/>
              <a:t>LEVEL 3 ACHIEVERS FROM LONDON COLLEGES</a:t>
            </a:r>
          </a:p>
        </p:txBody>
      </p:sp>
      <p:sp>
        <p:nvSpPr>
          <p:cNvPr id="4" name="Slide Number Placeholder 3"/>
          <p:cNvSpPr>
            <a:spLocks noGrp="1"/>
          </p:cNvSpPr>
          <p:nvPr>
            <p:ph type="sldNum" sz="quarter" idx="12"/>
          </p:nvPr>
        </p:nvSpPr>
        <p:spPr/>
        <p:txBody>
          <a:bodyPr/>
          <a:lstStyle/>
          <a:p>
            <a:fld id="{3521AAC1-E33A-4193-81B8-9981407EB8BF}" type="slidenum">
              <a:rPr lang="en-GB" smtClean="0"/>
              <a:t>2</a:t>
            </a:fld>
            <a:endParaRPr lang="en-GB"/>
          </a:p>
        </p:txBody>
      </p:sp>
      <p:sp>
        <p:nvSpPr>
          <p:cNvPr id="7" name="Oval 6"/>
          <p:cNvSpPr/>
          <p:nvPr/>
        </p:nvSpPr>
        <p:spPr>
          <a:xfrm>
            <a:off x="323528" y="633511"/>
            <a:ext cx="2336272" cy="1654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Level 3 achievers</a:t>
            </a:r>
          </a:p>
        </p:txBody>
      </p:sp>
      <p:sp>
        <p:nvSpPr>
          <p:cNvPr id="8" name="Right Arrow 7"/>
          <p:cNvSpPr/>
          <p:nvPr/>
        </p:nvSpPr>
        <p:spPr>
          <a:xfrm rot="5400000">
            <a:off x="776992" y="1834227"/>
            <a:ext cx="1429344" cy="233627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a:solidFill>
                  <a:schemeClr val="bg1"/>
                </a:solidFill>
              </a:rPr>
              <a:t>Tracked</a:t>
            </a:r>
          </a:p>
        </p:txBody>
      </p:sp>
      <p:sp>
        <p:nvSpPr>
          <p:cNvPr id="9" name="Right Arrow Callout 8"/>
          <p:cNvSpPr/>
          <p:nvPr/>
        </p:nvSpPr>
        <p:spPr>
          <a:xfrm>
            <a:off x="323528" y="3717032"/>
            <a:ext cx="4187905" cy="2623209"/>
          </a:xfrm>
          <a:prstGeom prst="rightArrowCallout">
            <a:avLst>
              <a:gd name="adj1" fmla="val 20287"/>
              <a:gd name="adj2" fmla="val 25000"/>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sz="2400" dirty="0"/>
              <a:t>HESA – prescribed HE</a:t>
            </a:r>
          </a:p>
          <a:p>
            <a:pPr marL="342900" indent="-342900">
              <a:buFont typeface="+mj-lt"/>
              <a:buAutoNum type="arabicPeriod"/>
            </a:pPr>
            <a:r>
              <a:rPr lang="en-US" sz="2400" dirty="0"/>
              <a:t>ILR Level 4+ -non-prescribed HE</a:t>
            </a:r>
          </a:p>
          <a:p>
            <a:pPr marL="342900" indent="-342900">
              <a:buFont typeface="+mj-lt"/>
              <a:buAutoNum type="arabicPeriod"/>
            </a:pPr>
            <a:r>
              <a:rPr lang="en-US" sz="2400" dirty="0" err="1"/>
              <a:t>DfE</a:t>
            </a:r>
            <a:r>
              <a:rPr lang="en-US" sz="2400" dirty="0"/>
              <a:t> KS4 attainment</a:t>
            </a:r>
          </a:p>
          <a:p>
            <a:endParaRPr lang="en-US" sz="2000" dirty="0"/>
          </a:p>
        </p:txBody>
      </p:sp>
      <p:pic>
        <p:nvPicPr>
          <p:cNvPr id="10" name="Picture 9" descr="magnify-glass-large.jpg"/>
          <p:cNvPicPr>
            <a:picLocks noChangeAspect="1"/>
          </p:cNvPicPr>
          <p:nvPr/>
        </p:nvPicPr>
        <p:blipFill>
          <a:blip r:embed="rId4"/>
          <a:stretch>
            <a:fillRect/>
          </a:stretch>
        </p:blipFill>
        <p:spPr>
          <a:xfrm>
            <a:off x="3474734" y="2727432"/>
            <a:ext cx="1582935" cy="1582935"/>
          </a:xfrm>
          <a:prstGeom prst="rect">
            <a:avLst/>
          </a:prstGeom>
        </p:spPr>
      </p:pic>
      <p:sp>
        <p:nvSpPr>
          <p:cNvPr id="11" name="TextBox 10"/>
          <p:cNvSpPr txBox="1"/>
          <p:nvPr/>
        </p:nvSpPr>
        <p:spPr>
          <a:xfrm>
            <a:off x="5192022" y="1460599"/>
            <a:ext cx="3918313" cy="5078313"/>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marL="285750" indent="-285750">
              <a:buFont typeface="Arial" panose="020B0604020202020204" pitchFamily="34" charset="0"/>
              <a:buChar char="•"/>
            </a:pPr>
            <a:r>
              <a:rPr lang="en-US" b="1" dirty="0">
                <a:solidFill>
                  <a:srgbClr val="FFFFFF"/>
                </a:solidFill>
                <a:latin typeface="Arial"/>
                <a:cs typeface="Arial"/>
              </a:rPr>
              <a:t>Longitudinal </a:t>
            </a:r>
            <a:r>
              <a:rPr lang="en-US" dirty="0">
                <a:solidFill>
                  <a:srgbClr val="FFFFFF"/>
                </a:solidFill>
                <a:latin typeface="Arial"/>
                <a:cs typeface="Arial"/>
              </a:rPr>
              <a:t>– progression patterns over time</a:t>
            </a:r>
            <a:r>
              <a:rPr lang="en-US" b="1" dirty="0">
                <a:solidFill>
                  <a:srgbClr val="FFFFFF"/>
                </a:solidFill>
                <a:latin typeface="Arial"/>
                <a:cs typeface="Arial"/>
              </a:rPr>
              <a:t>​</a:t>
            </a:r>
          </a:p>
          <a:p>
            <a:pPr marL="285750" indent="-285750">
              <a:buFont typeface="Arial" panose="020B0604020202020204" pitchFamily="34" charset="0"/>
              <a:buChar char="•"/>
            </a:pPr>
            <a:endParaRPr lang="en-US" b="1" dirty="0">
              <a:solidFill>
                <a:srgbClr val="FFFFFF"/>
              </a:solidFill>
              <a:latin typeface="Arial"/>
              <a:cs typeface="Arial"/>
            </a:endParaRPr>
          </a:p>
          <a:p>
            <a:pPr marL="285750" indent="-285750">
              <a:buFont typeface="Arial" panose="020B0604020202020204" pitchFamily="34" charset="0"/>
              <a:buChar char="•"/>
            </a:pPr>
            <a:r>
              <a:rPr lang="en-US" b="1" dirty="0">
                <a:solidFill>
                  <a:srgbClr val="FFFFFF"/>
                </a:solidFill>
                <a:latin typeface="Arial"/>
                <a:cs typeface="Arial"/>
              </a:rPr>
              <a:t>Demographic </a:t>
            </a:r>
            <a:r>
              <a:rPr lang="en-US" dirty="0">
                <a:solidFill>
                  <a:srgbClr val="FFFFFF"/>
                </a:solidFill>
                <a:latin typeface="Arial"/>
                <a:cs typeface="Arial"/>
              </a:rPr>
              <a:t>– age, gender, ethnicity, deprivation</a:t>
            </a:r>
            <a:r>
              <a:rPr lang="en-US" b="1" dirty="0">
                <a:solidFill>
                  <a:srgbClr val="FFFFFF"/>
                </a:solidFill>
                <a:latin typeface="Arial"/>
                <a:cs typeface="Arial"/>
              </a:rPr>
              <a:t>​</a:t>
            </a:r>
          </a:p>
          <a:p>
            <a:pPr marL="285750" indent="-285750">
              <a:buFont typeface="Arial" panose="020B0604020202020204" pitchFamily="34" charset="0"/>
              <a:buChar char="•"/>
            </a:pPr>
            <a:endParaRPr lang="en-US" b="1" dirty="0">
              <a:solidFill>
                <a:srgbClr val="FFFFFF"/>
              </a:solidFill>
              <a:latin typeface="Arial"/>
              <a:cs typeface="Arial"/>
            </a:endParaRPr>
          </a:p>
          <a:p>
            <a:pPr marL="285750" indent="-285750">
              <a:buFont typeface="Arial" panose="020B0604020202020204" pitchFamily="34" charset="0"/>
              <a:buChar char="•"/>
            </a:pPr>
            <a:r>
              <a:rPr lang="en-US" b="1" dirty="0">
                <a:solidFill>
                  <a:srgbClr val="FFFFFF"/>
                </a:solidFill>
                <a:latin typeface="Arial"/>
                <a:cs typeface="Arial"/>
              </a:rPr>
              <a:t>Programme </a:t>
            </a:r>
            <a:r>
              <a:rPr lang="en-US" dirty="0">
                <a:solidFill>
                  <a:srgbClr val="FFFFFF"/>
                </a:solidFill>
                <a:latin typeface="Arial"/>
                <a:cs typeface="Arial"/>
              </a:rPr>
              <a:t>– previous provider &amp; programme</a:t>
            </a:r>
            <a:r>
              <a:rPr lang="en-US" b="1" dirty="0">
                <a:solidFill>
                  <a:srgbClr val="FFFFFF"/>
                </a:solidFill>
                <a:latin typeface="Arial"/>
                <a:cs typeface="Arial"/>
              </a:rPr>
              <a:t>​</a:t>
            </a:r>
          </a:p>
          <a:p>
            <a:pPr marL="285750" indent="-285750">
              <a:buFont typeface="Arial" panose="020B0604020202020204" pitchFamily="34" charset="0"/>
              <a:buChar char="•"/>
            </a:pPr>
            <a:endParaRPr lang="en-US" b="1" dirty="0">
              <a:solidFill>
                <a:srgbClr val="FFFFFF"/>
              </a:solidFill>
              <a:latin typeface="Arial"/>
              <a:cs typeface="Arial"/>
            </a:endParaRPr>
          </a:p>
          <a:p>
            <a:pPr marL="285750" indent="-285750">
              <a:buFont typeface="Arial" panose="020B0604020202020204" pitchFamily="34" charset="0"/>
              <a:buChar char="•"/>
            </a:pPr>
            <a:r>
              <a:rPr lang="en-US" b="1" dirty="0">
                <a:solidFill>
                  <a:srgbClr val="FFFFFF"/>
                </a:solidFill>
                <a:latin typeface="Arial"/>
                <a:cs typeface="Arial"/>
              </a:rPr>
              <a:t>Destination </a:t>
            </a:r>
            <a:r>
              <a:rPr lang="en-US" dirty="0">
                <a:solidFill>
                  <a:srgbClr val="FFFFFF"/>
                </a:solidFill>
                <a:latin typeface="Arial"/>
                <a:cs typeface="Arial"/>
              </a:rPr>
              <a:t>– university or FE college programme</a:t>
            </a:r>
            <a:r>
              <a:rPr lang="en-US" b="1" dirty="0">
                <a:solidFill>
                  <a:srgbClr val="FFFFFF"/>
                </a:solidFill>
                <a:latin typeface="Arial"/>
                <a:cs typeface="Arial"/>
              </a:rPr>
              <a:t>​</a:t>
            </a:r>
          </a:p>
          <a:p>
            <a:pPr marL="285750" indent="-285750">
              <a:buFont typeface="Arial" panose="020B0604020202020204" pitchFamily="34" charset="0"/>
              <a:buChar char="•"/>
            </a:pPr>
            <a:endParaRPr lang="en-US" b="1" dirty="0">
              <a:solidFill>
                <a:srgbClr val="FFFFFF"/>
              </a:solidFill>
              <a:latin typeface="Arial"/>
              <a:cs typeface="Arial"/>
            </a:endParaRPr>
          </a:p>
          <a:p>
            <a:pPr marL="285750" indent="-285750">
              <a:buFont typeface="Arial" panose="020B0604020202020204" pitchFamily="34" charset="0"/>
              <a:buChar char="•"/>
            </a:pPr>
            <a:r>
              <a:rPr lang="en-US" b="1" dirty="0">
                <a:solidFill>
                  <a:srgbClr val="FFFFFF"/>
                </a:solidFill>
                <a:latin typeface="Arial"/>
                <a:cs typeface="Arial"/>
              </a:rPr>
              <a:t>Achievement </a:t>
            </a:r>
            <a:r>
              <a:rPr lang="en-US" dirty="0">
                <a:solidFill>
                  <a:srgbClr val="FFFFFF"/>
                </a:solidFill>
                <a:latin typeface="Arial"/>
                <a:cs typeface="Arial"/>
              </a:rPr>
              <a:t>– of First degrees and class of </a:t>
            </a:r>
            <a:r>
              <a:rPr lang="en-US" dirty="0" err="1">
                <a:solidFill>
                  <a:srgbClr val="FFFFFF"/>
                </a:solidFill>
                <a:latin typeface="Arial"/>
                <a:cs typeface="Arial"/>
              </a:rPr>
              <a:t>honours</a:t>
            </a:r>
            <a:r>
              <a:rPr lang="en-US" dirty="0">
                <a:solidFill>
                  <a:srgbClr val="FFFFFF"/>
                </a:solidFill>
                <a:latin typeface="Arial"/>
                <a:cs typeface="Arial"/>
              </a:rPr>
              <a:t> ​</a:t>
            </a:r>
          </a:p>
          <a:p>
            <a:pPr marL="285750" indent="-285750">
              <a:buFont typeface="Arial" panose="020B0604020202020204" pitchFamily="34" charset="0"/>
              <a:buChar char="•"/>
            </a:pPr>
            <a:endParaRPr lang="en-US" dirty="0">
              <a:solidFill>
                <a:srgbClr val="FFFFFF"/>
              </a:solidFill>
              <a:latin typeface="Arial"/>
              <a:cs typeface="Arial"/>
            </a:endParaRPr>
          </a:p>
          <a:p>
            <a:pPr marL="285750" indent="-285750">
              <a:buFont typeface="Arial" panose="020B0604020202020204" pitchFamily="34" charset="0"/>
              <a:buChar char="•"/>
            </a:pPr>
            <a:r>
              <a:rPr lang="en-US" b="1" dirty="0">
                <a:solidFill>
                  <a:srgbClr val="FFFFFF"/>
                </a:solidFill>
                <a:latin typeface="Arial"/>
                <a:cs typeface="Arial"/>
              </a:rPr>
              <a:t>GCSEs </a:t>
            </a:r>
            <a:r>
              <a:rPr lang="en-US" dirty="0">
                <a:solidFill>
                  <a:srgbClr val="FFFFFF"/>
                </a:solidFill>
                <a:latin typeface="Arial"/>
                <a:cs typeface="Arial"/>
              </a:rPr>
              <a:t>– prior Key Stage 4 attainment​</a:t>
            </a:r>
          </a:p>
          <a:p>
            <a:r>
              <a:rPr lang="en-US" b="1" dirty="0">
                <a:solidFill>
                  <a:srgbClr val="FFFFFF"/>
                </a:solidFill>
                <a:latin typeface="Arial"/>
                <a:cs typeface="Arial"/>
              </a:rPr>
              <a:t>​</a:t>
            </a:r>
          </a:p>
        </p:txBody>
      </p:sp>
    </p:spTree>
    <p:custDataLst>
      <p:tags r:id="rId1"/>
    </p:custDataLst>
    <p:extLst>
      <p:ext uri="{BB962C8B-B14F-4D97-AF65-F5344CB8AC3E}">
        <p14:creationId xmlns:p14="http://schemas.microsoft.com/office/powerpoint/2010/main" val="163519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21AAC1-E33A-4193-81B8-9981407EB8BF}" type="slidenum">
              <a:rPr lang="en-GB" smtClean="0"/>
              <a:t>20</a:t>
            </a:fld>
            <a:endParaRPr lang="en-GB"/>
          </a:p>
        </p:txBody>
      </p:sp>
      <p:sp>
        <p:nvSpPr>
          <p:cNvPr id="6" name="Rectangle 1"/>
          <p:cNvSpPr>
            <a:spLocks noChangeArrowheads="1"/>
          </p:cNvSpPr>
          <p:nvPr/>
        </p:nvSpPr>
        <p:spPr bwMode="auto">
          <a:xfrm>
            <a:off x="1135246" y="1592361"/>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sz="3200"/>
          </a:p>
        </p:txBody>
      </p:sp>
      <p:sp>
        <p:nvSpPr>
          <p:cNvPr id="5" name="Title 4"/>
          <p:cNvSpPr>
            <a:spLocks noGrp="1"/>
          </p:cNvSpPr>
          <p:nvPr>
            <p:ph type="title"/>
          </p:nvPr>
        </p:nvSpPr>
        <p:spPr/>
        <p:txBody>
          <a:bodyPr>
            <a:normAutofit fontScale="90000"/>
          </a:bodyPr>
          <a:lstStyle/>
          <a:p>
            <a:r>
              <a:rPr lang="en-GB" dirty="0"/>
              <a:t>Top institutions London college students progressed to in 2012-13</a:t>
            </a:r>
          </a:p>
        </p:txBody>
      </p:sp>
      <p:graphicFrame>
        <p:nvGraphicFramePr>
          <p:cNvPr id="8" name="Table 7"/>
          <p:cNvGraphicFramePr>
            <a:graphicFrameLocks noGrp="1"/>
          </p:cNvGraphicFramePr>
          <p:nvPr>
            <p:extLst>
              <p:ext uri="{D42A27DB-BD31-4B8C-83A1-F6EECF244321}">
                <p14:modId xmlns:p14="http://schemas.microsoft.com/office/powerpoint/2010/main" val="528346219"/>
              </p:ext>
            </p:extLst>
          </p:nvPr>
        </p:nvGraphicFramePr>
        <p:xfrm>
          <a:off x="546100" y="1592354"/>
          <a:ext cx="3737868" cy="4801157"/>
        </p:xfrm>
        <a:graphic>
          <a:graphicData uri="http://schemas.openxmlformats.org/drawingml/2006/table">
            <a:tbl>
              <a:tblPr>
                <a:tableStyleId>{5C22544A-7EE6-4342-B048-85BDC9FD1C3A}</a:tableStyleId>
              </a:tblPr>
              <a:tblGrid>
                <a:gridCol w="2873772">
                  <a:extLst>
                    <a:ext uri="{9D8B030D-6E8A-4147-A177-3AD203B41FA5}">
                      <a16:colId xmlns:a16="http://schemas.microsoft.com/office/drawing/2014/main" xmlns="" val="3623337140"/>
                    </a:ext>
                  </a:extLst>
                </a:gridCol>
                <a:gridCol w="864096">
                  <a:extLst>
                    <a:ext uri="{9D8B030D-6E8A-4147-A177-3AD203B41FA5}">
                      <a16:colId xmlns:a16="http://schemas.microsoft.com/office/drawing/2014/main" xmlns="" val="3760654358"/>
                    </a:ext>
                  </a:extLst>
                </a:gridCol>
              </a:tblGrid>
              <a:tr h="268997">
                <a:tc>
                  <a:txBody>
                    <a:bodyPr/>
                    <a:lstStyle/>
                    <a:p>
                      <a:pPr algn="l" fontAlgn="ctr"/>
                      <a:r>
                        <a:rPr lang="en-GB" sz="1600" u="none" strike="noStrike" dirty="0">
                          <a:solidFill>
                            <a:schemeClr val="bg1"/>
                          </a:solidFill>
                          <a:effectLst/>
                        </a:rPr>
                        <a:t>HE</a:t>
                      </a:r>
                      <a:r>
                        <a:rPr lang="en-GB" sz="1600" u="none" strike="noStrike" baseline="0" dirty="0">
                          <a:solidFill>
                            <a:schemeClr val="bg1"/>
                          </a:solidFill>
                          <a:effectLst/>
                        </a:rPr>
                        <a:t> provider of prescribed HE</a:t>
                      </a:r>
                      <a:endParaRPr lang="en-GB" sz="1600" u="none" strike="noStrike" dirty="0">
                        <a:solidFill>
                          <a:schemeClr val="bg1"/>
                        </a:solidFill>
                        <a:effectLst/>
                      </a:endParaRPr>
                    </a:p>
                  </a:txBody>
                  <a:tcPr marL="9525" marR="9525" marT="9525" marB="0" anchor="ctr">
                    <a:solidFill>
                      <a:srgbClr val="FF0000"/>
                    </a:solidFill>
                  </a:tcPr>
                </a:tc>
                <a:tc>
                  <a:txBody>
                    <a:bodyPr/>
                    <a:lstStyle/>
                    <a:p>
                      <a:pPr algn="ctr" fontAlgn="ctr"/>
                      <a:r>
                        <a:rPr lang="en-GB" sz="1600" u="none" strike="noStrike" dirty="0">
                          <a:solidFill>
                            <a:schemeClr val="bg1"/>
                          </a:solidFill>
                          <a:effectLst/>
                        </a:rPr>
                        <a:t> </a:t>
                      </a:r>
                    </a:p>
                    <a:p>
                      <a:pPr algn="ctr" fontAlgn="ctr"/>
                      <a:r>
                        <a:rPr lang="en-GB" sz="1600" u="none" strike="noStrike" dirty="0">
                          <a:solidFill>
                            <a:schemeClr val="bg1"/>
                          </a:solidFill>
                          <a:effectLst/>
                        </a:rPr>
                        <a:t>2012-13</a:t>
                      </a:r>
                      <a:endParaRPr lang="en-GB" sz="1600" b="1" i="0" u="none" strike="noStrike" dirty="0">
                        <a:solidFill>
                          <a:schemeClr val="bg1"/>
                        </a:solidFill>
                        <a:effectLst/>
                        <a:latin typeface="Calibri" panose="020F0502020204030204" pitchFamily="34" charset="0"/>
                      </a:endParaRPr>
                    </a:p>
                  </a:txBody>
                  <a:tcPr marL="9525" marR="9525" marT="9525" marB="0" anchor="ctr">
                    <a:solidFill>
                      <a:srgbClr val="FF0000"/>
                    </a:solidFill>
                  </a:tcPr>
                </a:tc>
                <a:extLst>
                  <a:ext uri="{0D108BD9-81ED-4DB2-BD59-A6C34878D82A}">
                    <a16:rowId xmlns:a16="http://schemas.microsoft.com/office/drawing/2014/main" xmlns="" val="2775758916"/>
                  </a:ext>
                </a:extLst>
              </a:tr>
              <a:tr h="268997">
                <a:tc>
                  <a:txBody>
                    <a:bodyPr/>
                    <a:lstStyle/>
                    <a:p>
                      <a:pPr algn="l" fontAlgn="ctr"/>
                      <a:r>
                        <a:rPr lang="en-GB" sz="1600" u="none" strike="noStrike">
                          <a:effectLst/>
                        </a:rPr>
                        <a:t>Middlesex University</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1230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4026443323"/>
                  </a:ext>
                </a:extLst>
              </a:tr>
              <a:tr h="268997">
                <a:tc>
                  <a:txBody>
                    <a:bodyPr/>
                    <a:lstStyle/>
                    <a:p>
                      <a:pPr algn="l" fontAlgn="ctr"/>
                      <a:r>
                        <a:rPr lang="en-GB" sz="1600" u="none" strike="noStrike">
                          <a:effectLst/>
                        </a:rPr>
                        <a:t>Kingston University</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935</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91592276"/>
                  </a:ext>
                </a:extLst>
              </a:tr>
              <a:tr h="268997">
                <a:tc>
                  <a:txBody>
                    <a:bodyPr/>
                    <a:lstStyle/>
                    <a:p>
                      <a:pPr algn="l" fontAlgn="ctr"/>
                      <a:r>
                        <a:rPr lang="en-GB" sz="1600" u="none" strike="noStrike">
                          <a:effectLst/>
                        </a:rPr>
                        <a:t>University of Westminster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880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4197491132"/>
                  </a:ext>
                </a:extLst>
              </a:tr>
              <a:tr h="268997">
                <a:tc>
                  <a:txBody>
                    <a:bodyPr/>
                    <a:lstStyle/>
                    <a:p>
                      <a:pPr algn="l" fontAlgn="ctr"/>
                      <a:r>
                        <a:rPr lang="en-GB" sz="1600" u="none" strike="noStrike">
                          <a:effectLst/>
                        </a:rPr>
                        <a:t>University of East London</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790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027736267"/>
                  </a:ext>
                </a:extLst>
              </a:tr>
              <a:tr h="268997">
                <a:tc>
                  <a:txBody>
                    <a:bodyPr/>
                    <a:lstStyle/>
                    <a:p>
                      <a:pPr algn="l" fontAlgn="ctr"/>
                      <a:r>
                        <a:rPr lang="en-GB" sz="1600" u="none" strike="noStrike">
                          <a:effectLst/>
                        </a:rPr>
                        <a:t>London South Bank University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780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587130064"/>
                  </a:ext>
                </a:extLst>
              </a:tr>
              <a:tr h="268997">
                <a:tc>
                  <a:txBody>
                    <a:bodyPr/>
                    <a:lstStyle/>
                    <a:p>
                      <a:pPr algn="l" fontAlgn="ctr"/>
                      <a:r>
                        <a:rPr lang="en-GB" sz="1600" u="none" strike="noStrike">
                          <a:effectLst/>
                        </a:rPr>
                        <a:t>London Metropolitan University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725</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313748638"/>
                  </a:ext>
                </a:extLst>
              </a:tr>
              <a:tr h="268997">
                <a:tc>
                  <a:txBody>
                    <a:bodyPr/>
                    <a:lstStyle/>
                    <a:p>
                      <a:pPr algn="l" fontAlgn="ctr"/>
                      <a:r>
                        <a:rPr lang="en-GB" sz="1600" u="none" strike="noStrike">
                          <a:effectLst/>
                        </a:rPr>
                        <a:t>University of Greenwich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710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653198598"/>
                  </a:ext>
                </a:extLst>
              </a:tr>
              <a:tr h="268997">
                <a:tc>
                  <a:txBody>
                    <a:bodyPr/>
                    <a:lstStyle/>
                    <a:p>
                      <a:pPr algn="l" fontAlgn="ctr"/>
                      <a:r>
                        <a:rPr lang="en-GB" sz="1600" u="none" strike="noStrike">
                          <a:effectLst/>
                        </a:rPr>
                        <a:t>University of Hertfordshire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645</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61045960"/>
                  </a:ext>
                </a:extLst>
              </a:tr>
              <a:tr h="268997">
                <a:tc>
                  <a:txBody>
                    <a:bodyPr/>
                    <a:lstStyle/>
                    <a:p>
                      <a:pPr algn="l" fontAlgn="ctr"/>
                      <a:r>
                        <a:rPr lang="en-GB" sz="1600" u="none" strike="noStrike">
                          <a:effectLst/>
                        </a:rPr>
                        <a:t>University of Bedfordshire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455</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533087873"/>
                  </a:ext>
                </a:extLst>
              </a:tr>
              <a:tr h="268997">
                <a:tc>
                  <a:txBody>
                    <a:bodyPr/>
                    <a:lstStyle/>
                    <a:p>
                      <a:pPr algn="l" fontAlgn="ctr"/>
                      <a:r>
                        <a:rPr lang="en-GB" sz="1600" u="none" strike="noStrike">
                          <a:effectLst/>
                        </a:rPr>
                        <a:t>Roehampton University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405</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4028441686"/>
                  </a:ext>
                </a:extLst>
              </a:tr>
              <a:tr h="268997">
                <a:tc>
                  <a:txBody>
                    <a:bodyPr/>
                    <a:lstStyle/>
                    <a:p>
                      <a:pPr algn="l" fontAlgn="ctr"/>
                      <a:r>
                        <a:rPr lang="en-GB" sz="1600" u="none" strike="noStrike">
                          <a:effectLst/>
                        </a:rPr>
                        <a:t>Brunel University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385</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604573170"/>
                  </a:ext>
                </a:extLst>
              </a:tr>
              <a:tr h="268997">
                <a:tc>
                  <a:txBody>
                    <a:bodyPr/>
                    <a:lstStyle/>
                    <a:p>
                      <a:pPr algn="l" fontAlgn="ctr"/>
                      <a:r>
                        <a:rPr lang="en-GB" sz="1600" u="none" strike="noStrike">
                          <a:effectLst/>
                        </a:rPr>
                        <a:t>Coventry University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370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634233667"/>
                  </a:ext>
                </a:extLst>
              </a:tr>
              <a:tr h="268997">
                <a:tc>
                  <a:txBody>
                    <a:bodyPr/>
                    <a:lstStyle/>
                    <a:p>
                      <a:pPr algn="l" fontAlgn="ctr"/>
                      <a:r>
                        <a:rPr lang="en-GB" sz="1600" u="none" strike="noStrike">
                          <a:effectLst/>
                        </a:rPr>
                        <a:t>University of West London</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325</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553282537"/>
                  </a:ext>
                </a:extLst>
              </a:tr>
              <a:tr h="268997">
                <a:tc>
                  <a:txBody>
                    <a:bodyPr/>
                    <a:lstStyle/>
                    <a:p>
                      <a:pPr algn="l" fontAlgn="ctr"/>
                      <a:r>
                        <a:rPr lang="en-GB" sz="1600" u="none" strike="noStrike">
                          <a:effectLst/>
                        </a:rPr>
                        <a:t>Queen Mary University of London</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310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866419959"/>
                  </a:ext>
                </a:extLst>
              </a:tr>
              <a:tr h="268997">
                <a:tc>
                  <a:txBody>
                    <a:bodyPr/>
                    <a:lstStyle/>
                    <a:p>
                      <a:pPr algn="l" fontAlgn="ctr"/>
                      <a:r>
                        <a:rPr lang="en-GB" sz="1600" u="none" strike="noStrike">
                          <a:effectLst/>
                        </a:rPr>
                        <a:t>University of Kent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285</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419070714"/>
                  </a:ext>
                </a:extLst>
              </a:tr>
              <a:tr h="268997">
                <a:tc>
                  <a:txBody>
                    <a:bodyPr/>
                    <a:lstStyle/>
                    <a:p>
                      <a:pPr algn="l" fontAlgn="ctr"/>
                      <a:r>
                        <a:rPr lang="en-GB" sz="1600" u="none" strike="noStrike">
                          <a:effectLst/>
                        </a:rPr>
                        <a:t>City University  </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270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99814586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579035494"/>
              </p:ext>
            </p:extLst>
          </p:nvPr>
        </p:nvGraphicFramePr>
        <p:xfrm>
          <a:off x="4427984" y="1583296"/>
          <a:ext cx="4536504" cy="4744665"/>
        </p:xfrm>
        <a:graphic>
          <a:graphicData uri="http://schemas.openxmlformats.org/drawingml/2006/table">
            <a:tbl>
              <a:tblPr>
                <a:tableStyleId>{5C22544A-7EE6-4342-B048-85BDC9FD1C3A}</a:tableStyleId>
              </a:tblPr>
              <a:tblGrid>
                <a:gridCol w="3744416">
                  <a:extLst>
                    <a:ext uri="{9D8B030D-6E8A-4147-A177-3AD203B41FA5}">
                      <a16:colId xmlns:a16="http://schemas.microsoft.com/office/drawing/2014/main" xmlns="" val="2550025920"/>
                    </a:ext>
                  </a:extLst>
                </a:gridCol>
                <a:gridCol w="792088">
                  <a:extLst>
                    <a:ext uri="{9D8B030D-6E8A-4147-A177-3AD203B41FA5}">
                      <a16:colId xmlns:a16="http://schemas.microsoft.com/office/drawing/2014/main" xmlns="" val="3545003022"/>
                    </a:ext>
                  </a:extLst>
                </a:gridCol>
              </a:tblGrid>
              <a:tr h="552540">
                <a:tc>
                  <a:txBody>
                    <a:bodyPr/>
                    <a:lstStyle/>
                    <a:p>
                      <a:pPr algn="l" fontAlgn="ctr"/>
                      <a:r>
                        <a:rPr lang="en-GB" sz="1600" u="none" strike="noStrike" dirty="0">
                          <a:solidFill>
                            <a:schemeClr val="bg1"/>
                          </a:solidFill>
                          <a:effectLst/>
                        </a:rPr>
                        <a:t>Non-prescribed HE provider</a:t>
                      </a:r>
                      <a:endParaRPr lang="en-GB" sz="1600" b="1" i="0" u="none" strike="noStrike" dirty="0">
                        <a:solidFill>
                          <a:schemeClr val="bg1"/>
                        </a:solidFill>
                        <a:effectLst/>
                        <a:latin typeface="Calibri" panose="020F0502020204030204" pitchFamily="34" charset="0"/>
                      </a:endParaRPr>
                    </a:p>
                  </a:txBody>
                  <a:tcPr marL="9525" marR="9525" marT="9525" marB="0" anchor="ctr">
                    <a:solidFill>
                      <a:srgbClr val="FF0000"/>
                    </a:solidFill>
                  </a:tcPr>
                </a:tc>
                <a:tc>
                  <a:txBody>
                    <a:bodyPr/>
                    <a:lstStyle/>
                    <a:p>
                      <a:pPr algn="ctr" fontAlgn="ctr"/>
                      <a:r>
                        <a:rPr lang="en-GB" sz="1600" u="none" strike="noStrike" dirty="0">
                          <a:solidFill>
                            <a:schemeClr val="bg1"/>
                          </a:solidFill>
                          <a:effectLst/>
                        </a:rPr>
                        <a:t>2012-13</a:t>
                      </a:r>
                      <a:endParaRPr lang="en-GB" sz="1600" b="1" i="0" u="none" strike="noStrike" dirty="0">
                        <a:solidFill>
                          <a:schemeClr val="bg1"/>
                        </a:solidFill>
                        <a:effectLst/>
                        <a:latin typeface="Calibri" panose="020F0502020204030204" pitchFamily="34" charset="0"/>
                      </a:endParaRPr>
                    </a:p>
                  </a:txBody>
                  <a:tcPr marL="9525" marR="9525" marT="9525" marB="0" anchor="ctr">
                    <a:solidFill>
                      <a:srgbClr val="FF0000"/>
                    </a:solidFill>
                  </a:tcPr>
                </a:tc>
                <a:extLst>
                  <a:ext uri="{0D108BD9-81ED-4DB2-BD59-A6C34878D82A}">
                    <a16:rowId xmlns:a16="http://schemas.microsoft.com/office/drawing/2014/main" xmlns="" val="4187959264"/>
                  </a:ext>
                </a:extLst>
              </a:tr>
              <a:tr h="279475">
                <a:tc>
                  <a:txBody>
                    <a:bodyPr/>
                    <a:lstStyle/>
                    <a:p>
                      <a:pPr algn="l" fontAlgn="ctr"/>
                      <a:r>
                        <a:rPr lang="en-GB" sz="1600" u="none" strike="noStrike">
                          <a:effectLst/>
                        </a:rPr>
                        <a:t>Barking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140</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528879781"/>
                  </a:ext>
                </a:extLst>
              </a:tr>
              <a:tr h="279475">
                <a:tc>
                  <a:txBody>
                    <a:bodyPr/>
                    <a:lstStyle/>
                    <a:p>
                      <a:pPr algn="l" fontAlgn="ctr"/>
                      <a:r>
                        <a:rPr lang="en-GB" sz="1600" u="none" strike="noStrike">
                          <a:effectLst/>
                        </a:rPr>
                        <a:t>South Thames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115</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158815767"/>
                  </a:ext>
                </a:extLst>
              </a:tr>
              <a:tr h="279475">
                <a:tc>
                  <a:txBody>
                    <a:bodyPr/>
                    <a:lstStyle/>
                    <a:p>
                      <a:pPr algn="l" fontAlgn="ctr"/>
                      <a:r>
                        <a:rPr lang="en-GB" sz="1600" u="none" strike="noStrike" dirty="0">
                          <a:effectLst/>
                        </a:rPr>
                        <a:t>Havering College of FE and HE</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110</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4275498187"/>
                  </a:ext>
                </a:extLst>
              </a:tr>
              <a:tr h="279475">
                <a:tc>
                  <a:txBody>
                    <a:bodyPr/>
                    <a:lstStyle/>
                    <a:p>
                      <a:pPr algn="l" fontAlgn="ctr"/>
                      <a:r>
                        <a:rPr lang="en-GB" sz="1600" u="none" strike="noStrike">
                          <a:effectLst/>
                        </a:rPr>
                        <a:t>The City Literary Institute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105</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789275678"/>
                  </a:ext>
                </a:extLst>
              </a:tr>
              <a:tr h="279475">
                <a:tc>
                  <a:txBody>
                    <a:bodyPr/>
                    <a:lstStyle/>
                    <a:p>
                      <a:pPr algn="l" fontAlgn="ctr"/>
                      <a:r>
                        <a:rPr lang="en-GB" sz="1600" u="none" strike="noStrike">
                          <a:effectLst/>
                        </a:rPr>
                        <a:t>Richmond upon Thames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95</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991163085"/>
                  </a:ext>
                </a:extLst>
              </a:tr>
              <a:tr h="279475">
                <a:tc>
                  <a:txBody>
                    <a:bodyPr/>
                    <a:lstStyle/>
                    <a:p>
                      <a:pPr algn="l" fontAlgn="ctr"/>
                      <a:r>
                        <a:rPr lang="en-GB" sz="1600" u="none" strike="noStrike" dirty="0">
                          <a:effectLst/>
                        </a:rPr>
                        <a:t>Ealing, Hammersmith and W London College</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95</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803366875"/>
                  </a:ext>
                </a:extLst>
              </a:tr>
              <a:tr h="279475">
                <a:tc>
                  <a:txBody>
                    <a:bodyPr/>
                    <a:lstStyle/>
                    <a:p>
                      <a:pPr algn="l" fontAlgn="ctr"/>
                      <a:r>
                        <a:rPr lang="en-GB" sz="1600" u="none" strike="noStrike">
                          <a:effectLst/>
                        </a:rPr>
                        <a:t>College of North West London</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90</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536005165"/>
                  </a:ext>
                </a:extLst>
              </a:tr>
              <a:tr h="279475">
                <a:tc>
                  <a:txBody>
                    <a:bodyPr/>
                    <a:lstStyle/>
                    <a:p>
                      <a:pPr algn="l" fontAlgn="ctr"/>
                      <a:r>
                        <a:rPr lang="en-GB" sz="1600" u="none" strike="noStrike" dirty="0">
                          <a:effectLst/>
                        </a:rPr>
                        <a:t>Lambeth College</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85</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462861804"/>
                  </a:ext>
                </a:extLst>
              </a:tr>
              <a:tr h="279475">
                <a:tc>
                  <a:txBody>
                    <a:bodyPr/>
                    <a:lstStyle/>
                    <a:p>
                      <a:pPr algn="l" fontAlgn="ctr"/>
                      <a:r>
                        <a:rPr lang="en-GB" sz="1600" u="none" strike="noStrike">
                          <a:effectLst/>
                        </a:rPr>
                        <a:t>Croydon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80</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583240999"/>
                  </a:ext>
                </a:extLst>
              </a:tr>
              <a:tr h="279475">
                <a:tc>
                  <a:txBody>
                    <a:bodyPr/>
                    <a:lstStyle/>
                    <a:p>
                      <a:pPr algn="l" fontAlgn="ctr"/>
                      <a:r>
                        <a:rPr lang="en-GB" sz="1600" u="none" strike="noStrike">
                          <a:effectLst/>
                        </a:rPr>
                        <a:t>Morley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75</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711867452"/>
                  </a:ext>
                </a:extLst>
              </a:tr>
              <a:tr h="279475">
                <a:tc>
                  <a:txBody>
                    <a:bodyPr/>
                    <a:lstStyle/>
                    <a:p>
                      <a:pPr algn="l" fontAlgn="ctr"/>
                      <a:r>
                        <a:rPr lang="en-GB" sz="1600" u="none" strike="noStrike">
                          <a:effectLst/>
                        </a:rPr>
                        <a:t>Uxbridge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70</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230061715"/>
                  </a:ext>
                </a:extLst>
              </a:tr>
              <a:tr h="279475">
                <a:tc>
                  <a:txBody>
                    <a:bodyPr/>
                    <a:lstStyle/>
                    <a:p>
                      <a:pPr algn="l" fontAlgn="ctr"/>
                      <a:r>
                        <a:rPr lang="en-GB" sz="1600" u="none" strike="noStrike">
                          <a:effectLst/>
                        </a:rPr>
                        <a:t>Waltham Forest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70</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4076467072"/>
                  </a:ext>
                </a:extLst>
              </a:tr>
              <a:tr h="279475">
                <a:tc>
                  <a:txBody>
                    <a:bodyPr/>
                    <a:lstStyle/>
                    <a:p>
                      <a:pPr algn="l" fontAlgn="ctr"/>
                      <a:r>
                        <a:rPr lang="en-GB" sz="1600" u="none" strike="noStrike">
                          <a:effectLst/>
                        </a:rPr>
                        <a:t>Harrow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65</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631860455"/>
                  </a:ext>
                </a:extLst>
              </a:tr>
              <a:tr h="279475">
                <a:tc>
                  <a:txBody>
                    <a:bodyPr/>
                    <a:lstStyle/>
                    <a:p>
                      <a:pPr algn="l" fontAlgn="ctr"/>
                      <a:r>
                        <a:rPr lang="en-GB" sz="1600" u="none" strike="noStrike" dirty="0">
                          <a:effectLst/>
                        </a:rPr>
                        <a:t>College of Haringey, Enfield and NE</a:t>
                      </a:r>
                      <a:r>
                        <a:rPr lang="en-GB" sz="1600" u="none" strike="noStrike" baseline="0" dirty="0">
                          <a:effectLst/>
                        </a:rPr>
                        <a:t> </a:t>
                      </a:r>
                      <a:r>
                        <a:rPr lang="en-GB" sz="1600" u="none" strike="noStrike" dirty="0">
                          <a:effectLst/>
                        </a:rPr>
                        <a:t>London</a:t>
                      </a:r>
                      <a:endParaRPr lang="en-GB"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a:effectLst/>
                        </a:rPr>
                        <a:t>60</a:t>
                      </a:r>
                      <a:endParaRPr lang="en-GB"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25671870"/>
                  </a:ext>
                </a:extLst>
              </a:tr>
              <a:tr h="279475">
                <a:tc>
                  <a:txBody>
                    <a:bodyPr/>
                    <a:lstStyle/>
                    <a:p>
                      <a:pPr algn="l" fontAlgn="ctr"/>
                      <a:r>
                        <a:rPr lang="en-GB" sz="1600" u="none" strike="noStrike">
                          <a:effectLst/>
                        </a:rPr>
                        <a:t>Richmond Adult Community College</a:t>
                      </a:r>
                      <a:endParaRPr lang="en-GB"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GB" sz="1600" u="none" strike="noStrike" dirty="0">
                          <a:effectLst/>
                        </a:rPr>
                        <a:t>60</a:t>
                      </a:r>
                      <a:endParaRPr lang="en-GB"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222994406"/>
                  </a:ext>
                </a:extLst>
              </a:tr>
            </a:tbl>
          </a:graphicData>
        </a:graphic>
      </p:graphicFrame>
    </p:spTree>
    <p:extLst>
      <p:ext uri="{BB962C8B-B14F-4D97-AF65-F5344CB8AC3E}">
        <p14:creationId xmlns:p14="http://schemas.microsoft.com/office/powerpoint/2010/main" val="217470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dirty="0"/>
              <a:t>HE success rates</a:t>
            </a:r>
          </a:p>
        </p:txBody>
      </p:sp>
      <p:sp>
        <p:nvSpPr>
          <p:cNvPr id="4" name="Slide Number Placeholder 3"/>
          <p:cNvSpPr>
            <a:spLocks noGrp="1"/>
          </p:cNvSpPr>
          <p:nvPr>
            <p:ph type="sldNum" sz="quarter" idx="12"/>
          </p:nvPr>
        </p:nvSpPr>
        <p:spPr/>
        <p:txBody>
          <a:bodyPr/>
          <a:lstStyle/>
          <a:p>
            <a:fld id="{3521AAC1-E33A-4193-81B8-9981407EB8BF}" type="slidenum">
              <a:rPr lang="en-GB" smtClean="0"/>
              <a:t>21</a:t>
            </a:fld>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1087867"/>
            <a:ext cx="5450512" cy="2659262"/>
          </a:xfrm>
          <a:prstGeom prst="rect">
            <a:avLst/>
          </a:prstGeom>
        </p:spPr>
      </p:pic>
      <p:pic>
        <p:nvPicPr>
          <p:cNvPr id="9" name="Picture 8"/>
          <p:cNvPicPr/>
          <p:nvPr/>
        </p:nvPicPr>
        <p:blipFill>
          <a:blip r:embed="rId4"/>
          <a:stretch>
            <a:fillRect/>
          </a:stretch>
        </p:blipFill>
        <p:spPr>
          <a:xfrm>
            <a:off x="3059832" y="3662361"/>
            <a:ext cx="5867400" cy="3059113"/>
          </a:xfrm>
          <a:prstGeom prst="rect">
            <a:avLst/>
          </a:prstGeom>
        </p:spPr>
      </p:pic>
      <p:sp>
        <p:nvSpPr>
          <p:cNvPr id="6" name="TextBox 5"/>
          <p:cNvSpPr txBox="1"/>
          <p:nvPr/>
        </p:nvSpPr>
        <p:spPr>
          <a:xfrm>
            <a:off x="5484490" y="1628800"/>
            <a:ext cx="2543894" cy="1477328"/>
          </a:xfrm>
          <a:prstGeom prst="rect">
            <a:avLst/>
          </a:prstGeom>
          <a:noFill/>
        </p:spPr>
        <p:txBody>
          <a:bodyPr wrap="square" rtlCol="0">
            <a:spAutoFit/>
          </a:bodyPr>
          <a:lstStyle/>
          <a:p>
            <a:r>
              <a:rPr lang="en-GB" b="1" dirty="0"/>
              <a:t>Degree achievement is lower than national rates. More London FE College students achieve a lower award</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3286530"/>
            <a:ext cx="2641306" cy="2239075"/>
          </a:xfrm>
          <a:prstGeom prst="rect">
            <a:avLst/>
          </a:prstGeom>
        </p:spPr>
      </p:pic>
      <p:sp>
        <p:nvSpPr>
          <p:cNvPr id="10" name="TextBox 9"/>
          <p:cNvSpPr txBox="1"/>
          <p:nvPr/>
        </p:nvSpPr>
        <p:spPr>
          <a:xfrm>
            <a:off x="435104" y="5525605"/>
            <a:ext cx="2602632" cy="954107"/>
          </a:xfrm>
          <a:prstGeom prst="rect">
            <a:avLst/>
          </a:prstGeom>
          <a:noFill/>
        </p:spPr>
        <p:txBody>
          <a:bodyPr wrap="square" rtlCol="0">
            <a:spAutoFit/>
          </a:bodyPr>
          <a:lstStyle/>
          <a:p>
            <a:r>
              <a:rPr lang="en-GB" sz="1400" b="1" dirty="0"/>
              <a:t>52% of London college students attain a good degree – this is lower than the 62% national good degree attainment rate</a:t>
            </a:r>
          </a:p>
        </p:txBody>
      </p:sp>
    </p:spTree>
    <p:extLst>
      <p:ext uri="{BB962C8B-B14F-4D97-AF65-F5344CB8AC3E}">
        <p14:creationId xmlns:p14="http://schemas.microsoft.com/office/powerpoint/2010/main" val="375666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21AAC1-E33A-4193-81B8-9981407EB8BF}" type="slidenum">
              <a:rPr lang="en-GB" smtClean="0"/>
              <a:t>22</a:t>
            </a:fld>
            <a:endParaRPr lang="en-GB"/>
          </a:p>
        </p:txBody>
      </p:sp>
      <p:sp>
        <p:nvSpPr>
          <p:cNvPr id="7" name="Rectangle 6"/>
          <p:cNvSpPr/>
          <p:nvPr/>
        </p:nvSpPr>
        <p:spPr>
          <a:xfrm>
            <a:off x="1331640" y="96604"/>
            <a:ext cx="7355160" cy="1077218"/>
          </a:xfrm>
          <a:prstGeom prst="rect">
            <a:avLst/>
          </a:prstGeom>
        </p:spPr>
        <p:txBody>
          <a:bodyPr wrap="square">
            <a:spAutoFit/>
          </a:bodyPr>
          <a:lstStyle/>
          <a:p>
            <a:r>
              <a:rPr lang="en-GB" sz="3200" dirty="0">
                <a:latin typeface="Calibri" panose="020F0502020204030204" pitchFamily="34" charset="0"/>
                <a:ea typeface="Calibri" panose="020F0502020204030204" pitchFamily="34" charset="0"/>
                <a:cs typeface="Times New Roman" panose="02020603050405020304" pitchFamily="18" charset="0"/>
              </a:rPr>
              <a:t>Prior attainment of level 3 college cohort </a:t>
            </a:r>
          </a:p>
          <a:p>
            <a:r>
              <a:rPr lang="en-GB" sz="3200" dirty="0">
                <a:latin typeface="Calibri" panose="020F0502020204030204" pitchFamily="34" charset="0"/>
                <a:ea typeface="Calibri" panose="020F0502020204030204" pitchFamily="34" charset="0"/>
                <a:cs typeface="Times New Roman" panose="02020603050405020304" pitchFamily="18" charset="0"/>
              </a:rPr>
              <a:t>at Key Stage 4 in school</a:t>
            </a:r>
            <a:endParaRPr lang="en-GB" sz="32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1249213"/>
            <a:ext cx="7848872" cy="5572984"/>
          </a:xfrm>
          <a:prstGeom prst="rect">
            <a:avLst/>
          </a:prstGeom>
        </p:spPr>
      </p:pic>
    </p:spTree>
    <p:extLst>
      <p:ext uri="{BB962C8B-B14F-4D97-AF65-F5344CB8AC3E}">
        <p14:creationId xmlns:p14="http://schemas.microsoft.com/office/powerpoint/2010/main" val="1466786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21AAC1-E33A-4193-81B8-9981407EB8BF}" type="slidenum">
              <a:rPr lang="en-GB" smtClean="0"/>
              <a:t>23</a:t>
            </a:fld>
            <a:endParaRPr lang="en-GB"/>
          </a:p>
        </p:txBody>
      </p:sp>
      <p:sp>
        <p:nvSpPr>
          <p:cNvPr id="7" name="Rectangle 6"/>
          <p:cNvSpPr/>
          <p:nvPr/>
        </p:nvSpPr>
        <p:spPr>
          <a:xfrm>
            <a:off x="1331640" y="96604"/>
            <a:ext cx="7355160" cy="584775"/>
          </a:xfrm>
          <a:prstGeom prst="rect">
            <a:avLst/>
          </a:prstGeom>
        </p:spPr>
        <p:txBody>
          <a:bodyPr wrap="square">
            <a:spAutoFit/>
          </a:bodyPr>
          <a:lstStyle/>
          <a:p>
            <a:r>
              <a:rPr lang="en-GB" sz="3200" dirty="0">
                <a:latin typeface="Calibri" panose="020F0502020204030204" pitchFamily="34" charset="0"/>
                <a:ea typeface="Calibri" panose="020F0502020204030204" pitchFamily="34" charset="0"/>
                <a:cs typeface="Times New Roman" panose="02020603050405020304" pitchFamily="18" charset="0"/>
              </a:rPr>
              <a:t>Conclusions</a:t>
            </a:r>
            <a:endParaRPr lang="en-GB" sz="3200" dirty="0"/>
          </a:p>
        </p:txBody>
      </p:sp>
      <p:sp>
        <p:nvSpPr>
          <p:cNvPr id="2" name="Rectangle 1"/>
          <p:cNvSpPr/>
          <p:nvPr/>
        </p:nvSpPr>
        <p:spPr>
          <a:xfrm>
            <a:off x="323528" y="1166843"/>
            <a:ext cx="8363272" cy="6001643"/>
          </a:xfrm>
          <a:prstGeom prst="rect">
            <a:avLst/>
          </a:prstGeom>
        </p:spPr>
        <p:txBody>
          <a:bodyPr wrap="square">
            <a:spAutoFit/>
          </a:bodyPr>
          <a:lstStyle/>
          <a:p>
            <a:pPr>
              <a:spcAft>
                <a:spcPts val="0"/>
              </a:spcAft>
            </a:pPr>
            <a:r>
              <a:rPr lang="en-GB" sz="2400" dirty="0">
                <a:latin typeface="Calibri" panose="020F0502020204030204" pitchFamily="34" charset="0"/>
                <a:ea typeface="Calibri" panose="020F0502020204030204" pitchFamily="34" charset="0"/>
                <a:cs typeface="Times New Roman" panose="02020603050405020304" pitchFamily="18" charset="0"/>
              </a:rPr>
              <a:t>The London colleges provide an important opportunity for </a:t>
            </a:r>
            <a:r>
              <a:rPr lang="en-GB"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social mobility</a:t>
            </a:r>
            <a:r>
              <a:rPr lang="en-GB" sz="2400" dirty="0">
                <a:latin typeface="Calibri" panose="020F0502020204030204" pitchFamily="34" charset="0"/>
                <a:ea typeface="Calibri" panose="020F0502020204030204" pitchFamily="34" charset="0"/>
                <a:cs typeface="Times New Roman" panose="02020603050405020304" pitchFamily="18" charset="0"/>
              </a:rPr>
              <a:t> for students from deprived neighbourhoods in the capital as well as for those with low attainment at school.  15,450 of young students who were low attainers at school entered higher education by virtue of the </a:t>
            </a:r>
            <a:r>
              <a:rPr lang="en-GB"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second chance </a:t>
            </a:r>
            <a:r>
              <a:rPr lang="en-GB" sz="2400" dirty="0">
                <a:latin typeface="Calibri" panose="020F0502020204030204" pitchFamily="34" charset="0"/>
                <a:ea typeface="Calibri" panose="020F0502020204030204" pitchFamily="34" charset="0"/>
                <a:cs typeface="Times New Roman" panose="02020603050405020304" pitchFamily="18" charset="0"/>
              </a:rPr>
              <a:t>provided by London colleges.  Of these, 60% got First degrees and 34% of them got First or Upper second class honours.</a:t>
            </a:r>
          </a:p>
          <a:p>
            <a:pPr>
              <a:spcAft>
                <a:spcPts val="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r>
              <a:rPr lang="en-GB" sz="2400" dirty="0"/>
              <a:t>The findings show that of the cohorts of London college students, 77% come from deprived neighbourhoods and 61% are from BME groups.   Coupled with the fact that the London colleges provide Level 3 opportunities for students who were low KS4 achievers at school, many of whom go on to progress to HE</a:t>
            </a:r>
            <a:r>
              <a:rPr lang="en-GB" sz="2400" b="1" dirty="0"/>
              <a:t>, </a:t>
            </a:r>
            <a:r>
              <a:rPr lang="en-GB" sz="2400" b="1" dirty="0">
                <a:solidFill>
                  <a:srgbClr val="FF0000"/>
                </a:solidFill>
              </a:rPr>
              <a:t>this report reveals a significant role the college sector has in the capital as a mechanism for social mobility. </a:t>
            </a:r>
          </a:p>
          <a:p>
            <a:pPr>
              <a:spcAft>
                <a:spcPts val="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01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a:spLocks noChangeArrowheads="1"/>
          </p:cNvSpPr>
          <p:nvPr/>
        </p:nvSpPr>
        <p:spPr bwMode="auto">
          <a:xfrm>
            <a:off x="356358" y="1161216"/>
            <a:ext cx="5649461" cy="495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pPr>
            <a:r>
              <a:rPr lang="en-US" sz="2585" b="1" dirty="0">
                <a:solidFill>
                  <a:srgbClr val="FF0000"/>
                </a:solidFill>
                <a:latin typeface="Arial"/>
                <a:cs typeface="Arial"/>
              </a:rPr>
              <a:t>221,500 </a:t>
            </a:r>
            <a:r>
              <a:rPr lang="en-US" sz="2585" dirty="0">
                <a:solidFill>
                  <a:srgbClr val="582080"/>
                </a:solidFill>
              </a:rPr>
              <a:t>London college students</a:t>
            </a:r>
          </a:p>
        </p:txBody>
      </p:sp>
      <p:sp>
        <p:nvSpPr>
          <p:cNvPr id="2" name="Rectangle 18"/>
          <p:cNvSpPr>
            <a:spLocks noChangeArrowheads="1"/>
          </p:cNvSpPr>
          <p:nvPr/>
        </p:nvSpPr>
        <p:spPr bwMode="auto">
          <a:xfrm>
            <a:off x="933338" y="1789579"/>
            <a:ext cx="13283129" cy="341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spAutoFit/>
          </a:bodyPr>
          <a:lstStyle/>
          <a:p>
            <a:endParaRPr lang="en-GB" sz="1662"/>
          </a:p>
        </p:txBody>
      </p:sp>
      <p:grpSp>
        <p:nvGrpSpPr>
          <p:cNvPr id="4" name="Group 1"/>
          <p:cNvGrpSpPr>
            <a:grpSpLocks/>
          </p:cNvGrpSpPr>
          <p:nvPr/>
        </p:nvGrpSpPr>
        <p:grpSpPr bwMode="auto">
          <a:xfrm>
            <a:off x="361185" y="1639354"/>
            <a:ext cx="7065398" cy="1415562"/>
            <a:chOff x="10" y="0"/>
            <a:chExt cx="7473" cy="2415"/>
          </a:xfrm>
        </p:grpSpPr>
        <p:sp>
          <p:nvSpPr>
            <p:cNvPr id="7" name="Freeform 17"/>
            <p:cNvSpPr>
              <a:spLocks/>
            </p:cNvSpPr>
            <p:nvPr/>
          </p:nvSpPr>
          <p:spPr bwMode="auto">
            <a:xfrm>
              <a:off x="569" y="0"/>
              <a:ext cx="6353" cy="2415"/>
            </a:xfrm>
            <a:custGeom>
              <a:avLst/>
              <a:gdLst>
                <a:gd name="T0" fmla="*/ 5145 w 6353"/>
                <a:gd name="T1" fmla="*/ 0 h 2415"/>
                <a:gd name="T2" fmla="*/ 5145 w 6353"/>
                <a:gd name="T3" fmla="*/ 603 h 2415"/>
                <a:gd name="T4" fmla="*/ 0 w 6353"/>
                <a:gd name="T5" fmla="*/ 603 h 2415"/>
                <a:gd name="T6" fmla="*/ 0 w 6353"/>
                <a:gd name="T7" fmla="*/ 1810 h 2415"/>
                <a:gd name="T8" fmla="*/ 5145 w 6353"/>
                <a:gd name="T9" fmla="*/ 1810 h 2415"/>
                <a:gd name="T10" fmla="*/ 5145 w 6353"/>
                <a:gd name="T11" fmla="*/ 2414 h 2415"/>
                <a:gd name="T12" fmla="*/ 6352 w 6353"/>
                <a:gd name="T13" fmla="*/ 1207 h 2415"/>
                <a:gd name="T14" fmla="*/ 5145 w 6353"/>
                <a:gd name="T15" fmla="*/ 0 h 24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53" h="2415">
                  <a:moveTo>
                    <a:pt x="5145" y="0"/>
                  </a:moveTo>
                  <a:lnTo>
                    <a:pt x="5145" y="603"/>
                  </a:lnTo>
                  <a:lnTo>
                    <a:pt x="0" y="603"/>
                  </a:lnTo>
                  <a:lnTo>
                    <a:pt x="0" y="1810"/>
                  </a:lnTo>
                  <a:lnTo>
                    <a:pt x="5145" y="1810"/>
                  </a:lnTo>
                  <a:lnTo>
                    <a:pt x="5145" y="2414"/>
                  </a:lnTo>
                  <a:lnTo>
                    <a:pt x="6352" y="1207"/>
                  </a:lnTo>
                  <a:lnTo>
                    <a:pt x="5145" y="0"/>
                  </a:lnTo>
                  <a:close/>
                </a:path>
              </a:pathLst>
            </a:custGeom>
            <a:solidFill>
              <a:srgbClr val="F8D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8" name="Freeform 16"/>
            <p:cNvSpPr>
              <a:spLocks/>
            </p:cNvSpPr>
            <p:nvPr/>
          </p:nvSpPr>
          <p:spPr bwMode="auto">
            <a:xfrm>
              <a:off x="10" y="722"/>
              <a:ext cx="1414" cy="1274"/>
            </a:xfrm>
            <a:custGeom>
              <a:avLst/>
              <a:gdLst>
                <a:gd name="T0" fmla="*/ 1252 w 1414"/>
                <a:gd name="T1" fmla="*/ 0 h 968"/>
                <a:gd name="T2" fmla="*/ 161 w 1414"/>
                <a:gd name="T3" fmla="*/ 0 h 968"/>
                <a:gd name="T4" fmla="*/ 98 w 1414"/>
                <a:gd name="T5" fmla="*/ 12 h 968"/>
                <a:gd name="T6" fmla="*/ 47 w 1414"/>
                <a:gd name="T7" fmla="*/ 47 h 968"/>
                <a:gd name="T8" fmla="*/ 12 w 1414"/>
                <a:gd name="T9" fmla="*/ 98 h 968"/>
                <a:gd name="T10" fmla="*/ 0 w 1414"/>
                <a:gd name="T11" fmla="*/ 161 h 968"/>
                <a:gd name="T12" fmla="*/ 0 w 1414"/>
                <a:gd name="T13" fmla="*/ 805 h 968"/>
                <a:gd name="T14" fmla="*/ 12 w 1414"/>
                <a:gd name="T15" fmla="*/ 868 h 968"/>
                <a:gd name="T16" fmla="*/ 47 w 1414"/>
                <a:gd name="T17" fmla="*/ 919 h 968"/>
                <a:gd name="T18" fmla="*/ 98 w 1414"/>
                <a:gd name="T19" fmla="*/ 954 h 968"/>
                <a:gd name="T20" fmla="*/ 161 w 1414"/>
                <a:gd name="T21" fmla="*/ 967 h 968"/>
                <a:gd name="T22" fmla="*/ 1252 w 1414"/>
                <a:gd name="T23" fmla="*/ 967 h 968"/>
                <a:gd name="T24" fmla="*/ 1315 w 1414"/>
                <a:gd name="T25" fmla="*/ 954 h 968"/>
                <a:gd name="T26" fmla="*/ 1366 w 1414"/>
                <a:gd name="T27" fmla="*/ 919 h 968"/>
                <a:gd name="T28" fmla="*/ 1400 w 1414"/>
                <a:gd name="T29" fmla="*/ 868 h 968"/>
                <a:gd name="T30" fmla="*/ 1413 w 1414"/>
                <a:gd name="T31" fmla="*/ 805 h 968"/>
                <a:gd name="T32" fmla="*/ 1413 w 1414"/>
                <a:gd name="T33" fmla="*/ 161 h 968"/>
                <a:gd name="T34" fmla="*/ 1400 w 1414"/>
                <a:gd name="T35" fmla="*/ 98 h 968"/>
                <a:gd name="T36" fmla="*/ 1366 w 1414"/>
                <a:gd name="T37" fmla="*/ 47 h 968"/>
                <a:gd name="T38" fmla="*/ 1315 w 1414"/>
                <a:gd name="T39" fmla="*/ 12 h 968"/>
                <a:gd name="T40" fmla="*/ 1252 w 1414"/>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1252" y="0"/>
                  </a:moveTo>
                  <a:lnTo>
                    <a:pt x="161" y="0"/>
                  </a:lnTo>
                  <a:lnTo>
                    <a:pt x="98" y="12"/>
                  </a:lnTo>
                  <a:lnTo>
                    <a:pt x="47" y="47"/>
                  </a:lnTo>
                  <a:lnTo>
                    <a:pt x="12" y="98"/>
                  </a:lnTo>
                  <a:lnTo>
                    <a:pt x="0" y="161"/>
                  </a:lnTo>
                  <a:lnTo>
                    <a:pt x="0" y="805"/>
                  </a:lnTo>
                  <a:lnTo>
                    <a:pt x="12" y="868"/>
                  </a:lnTo>
                  <a:lnTo>
                    <a:pt x="47" y="919"/>
                  </a:lnTo>
                  <a:lnTo>
                    <a:pt x="98" y="954"/>
                  </a:lnTo>
                  <a:lnTo>
                    <a:pt x="161" y="967"/>
                  </a:lnTo>
                  <a:lnTo>
                    <a:pt x="1252" y="967"/>
                  </a:lnTo>
                  <a:lnTo>
                    <a:pt x="1315" y="954"/>
                  </a:lnTo>
                  <a:lnTo>
                    <a:pt x="1366" y="919"/>
                  </a:lnTo>
                  <a:lnTo>
                    <a:pt x="1400" y="868"/>
                  </a:lnTo>
                  <a:lnTo>
                    <a:pt x="1413" y="805"/>
                  </a:lnTo>
                  <a:lnTo>
                    <a:pt x="1413" y="161"/>
                  </a:lnTo>
                  <a:lnTo>
                    <a:pt x="1400" y="98"/>
                  </a:lnTo>
                  <a:lnTo>
                    <a:pt x="1366" y="47"/>
                  </a:lnTo>
                  <a:lnTo>
                    <a:pt x="1315" y="12"/>
                  </a:lnTo>
                  <a:lnTo>
                    <a:pt x="1252" y="0"/>
                  </a:lnTo>
                  <a:close/>
                </a:path>
              </a:pathLst>
            </a:custGeom>
            <a:solidFill>
              <a:srgbClr val="EC7C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9" name="Freeform 15"/>
            <p:cNvSpPr>
              <a:spLocks/>
            </p:cNvSpPr>
            <p:nvPr/>
          </p:nvSpPr>
          <p:spPr bwMode="auto">
            <a:xfrm>
              <a:off x="10" y="722"/>
              <a:ext cx="1414" cy="1550"/>
            </a:xfrm>
            <a:custGeom>
              <a:avLst/>
              <a:gdLst>
                <a:gd name="T0" fmla="*/ 0 w 1414"/>
                <a:gd name="T1" fmla="*/ 161 h 968"/>
                <a:gd name="T2" fmla="*/ 12 w 1414"/>
                <a:gd name="T3" fmla="*/ 98 h 968"/>
                <a:gd name="T4" fmla="*/ 47 w 1414"/>
                <a:gd name="T5" fmla="*/ 47 h 968"/>
                <a:gd name="T6" fmla="*/ 98 w 1414"/>
                <a:gd name="T7" fmla="*/ 12 h 968"/>
                <a:gd name="T8" fmla="*/ 161 w 1414"/>
                <a:gd name="T9" fmla="*/ 0 h 968"/>
                <a:gd name="T10" fmla="*/ 1252 w 1414"/>
                <a:gd name="T11" fmla="*/ 0 h 968"/>
                <a:gd name="T12" fmla="*/ 1315 w 1414"/>
                <a:gd name="T13" fmla="*/ 12 h 968"/>
                <a:gd name="T14" fmla="*/ 1366 w 1414"/>
                <a:gd name="T15" fmla="*/ 47 h 968"/>
                <a:gd name="T16" fmla="*/ 1400 w 1414"/>
                <a:gd name="T17" fmla="*/ 98 h 968"/>
                <a:gd name="T18" fmla="*/ 1413 w 1414"/>
                <a:gd name="T19" fmla="*/ 161 h 968"/>
                <a:gd name="T20" fmla="*/ 1413 w 1414"/>
                <a:gd name="T21" fmla="*/ 805 h 968"/>
                <a:gd name="T22" fmla="*/ 1400 w 1414"/>
                <a:gd name="T23" fmla="*/ 868 h 968"/>
                <a:gd name="T24" fmla="*/ 1366 w 1414"/>
                <a:gd name="T25" fmla="*/ 919 h 968"/>
                <a:gd name="T26" fmla="*/ 1315 w 1414"/>
                <a:gd name="T27" fmla="*/ 954 h 968"/>
                <a:gd name="T28" fmla="*/ 1252 w 1414"/>
                <a:gd name="T29" fmla="*/ 967 h 968"/>
                <a:gd name="T30" fmla="*/ 161 w 1414"/>
                <a:gd name="T31" fmla="*/ 967 h 968"/>
                <a:gd name="T32" fmla="*/ 98 w 1414"/>
                <a:gd name="T33" fmla="*/ 954 h 968"/>
                <a:gd name="T34" fmla="*/ 47 w 1414"/>
                <a:gd name="T35" fmla="*/ 919 h 968"/>
                <a:gd name="T36" fmla="*/ 12 w 1414"/>
                <a:gd name="T37" fmla="*/ 868 h 968"/>
                <a:gd name="T38" fmla="*/ 0 w 1414"/>
                <a:gd name="T39" fmla="*/ 805 h 968"/>
                <a:gd name="T40" fmla="*/ 0 w 1414"/>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0" y="161"/>
                  </a:moveTo>
                  <a:lnTo>
                    <a:pt x="12" y="98"/>
                  </a:lnTo>
                  <a:lnTo>
                    <a:pt x="47" y="47"/>
                  </a:lnTo>
                  <a:lnTo>
                    <a:pt x="98" y="12"/>
                  </a:lnTo>
                  <a:lnTo>
                    <a:pt x="161" y="0"/>
                  </a:lnTo>
                  <a:lnTo>
                    <a:pt x="1252" y="0"/>
                  </a:lnTo>
                  <a:lnTo>
                    <a:pt x="1315" y="12"/>
                  </a:lnTo>
                  <a:lnTo>
                    <a:pt x="1366" y="47"/>
                  </a:lnTo>
                  <a:lnTo>
                    <a:pt x="1400" y="98"/>
                  </a:lnTo>
                  <a:lnTo>
                    <a:pt x="1413" y="161"/>
                  </a:lnTo>
                  <a:lnTo>
                    <a:pt x="1413" y="805"/>
                  </a:lnTo>
                  <a:lnTo>
                    <a:pt x="1400" y="868"/>
                  </a:lnTo>
                  <a:lnTo>
                    <a:pt x="1366" y="919"/>
                  </a:lnTo>
                  <a:lnTo>
                    <a:pt x="1315" y="954"/>
                  </a:lnTo>
                  <a:lnTo>
                    <a:pt x="1252" y="967"/>
                  </a:lnTo>
                  <a:lnTo>
                    <a:pt x="161" y="967"/>
                  </a:lnTo>
                  <a:lnTo>
                    <a:pt x="98" y="954"/>
                  </a:lnTo>
                  <a:lnTo>
                    <a:pt x="47" y="919"/>
                  </a:lnTo>
                  <a:lnTo>
                    <a:pt x="12" y="868"/>
                  </a:lnTo>
                  <a:lnTo>
                    <a:pt x="0" y="805"/>
                  </a:lnTo>
                  <a:lnTo>
                    <a:pt x="0" y="161"/>
                  </a:lnTo>
                  <a:close/>
                </a:path>
              </a:pathLst>
            </a:custGeom>
            <a:noFill/>
            <a:ln w="1219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0" name="Freeform 14"/>
            <p:cNvSpPr>
              <a:spLocks/>
            </p:cNvSpPr>
            <p:nvPr/>
          </p:nvSpPr>
          <p:spPr bwMode="auto">
            <a:xfrm>
              <a:off x="1524" y="722"/>
              <a:ext cx="1414" cy="1338"/>
            </a:xfrm>
            <a:custGeom>
              <a:avLst/>
              <a:gdLst>
                <a:gd name="T0" fmla="*/ 1252 w 1414"/>
                <a:gd name="T1" fmla="*/ 0 h 968"/>
                <a:gd name="T2" fmla="*/ 161 w 1414"/>
                <a:gd name="T3" fmla="*/ 0 h 968"/>
                <a:gd name="T4" fmla="*/ 98 w 1414"/>
                <a:gd name="T5" fmla="*/ 12 h 968"/>
                <a:gd name="T6" fmla="*/ 47 w 1414"/>
                <a:gd name="T7" fmla="*/ 47 h 968"/>
                <a:gd name="T8" fmla="*/ 12 w 1414"/>
                <a:gd name="T9" fmla="*/ 98 h 968"/>
                <a:gd name="T10" fmla="*/ 0 w 1414"/>
                <a:gd name="T11" fmla="*/ 161 h 968"/>
                <a:gd name="T12" fmla="*/ 0 w 1414"/>
                <a:gd name="T13" fmla="*/ 805 h 968"/>
                <a:gd name="T14" fmla="*/ 12 w 1414"/>
                <a:gd name="T15" fmla="*/ 868 h 968"/>
                <a:gd name="T16" fmla="*/ 47 w 1414"/>
                <a:gd name="T17" fmla="*/ 919 h 968"/>
                <a:gd name="T18" fmla="*/ 98 w 1414"/>
                <a:gd name="T19" fmla="*/ 954 h 968"/>
                <a:gd name="T20" fmla="*/ 161 w 1414"/>
                <a:gd name="T21" fmla="*/ 967 h 968"/>
                <a:gd name="T22" fmla="*/ 1252 w 1414"/>
                <a:gd name="T23" fmla="*/ 967 h 968"/>
                <a:gd name="T24" fmla="*/ 1315 w 1414"/>
                <a:gd name="T25" fmla="*/ 954 h 968"/>
                <a:gd name="T26" fmla="*/ 1366 w 1414"/>
                <a:gd name="T27" fmla="*/ 919 h 968"/>
                <a:gd name="T28" fmla="*/ 1400 w 1414"/>
                <a:gd name="T29" fmla="*/ 868 h 968"/>
                <a:gd name="T30" fmla="*/ 1413 w 1414"/>
                <a:gd name="T31" fmla="*/ 805 h 968"/>
                <a:gd name="T32" fmla="*/ 1413 w 1414"/>
                <a:gd name="T33" fmla="*/ 161 h 968"/>
                <a:gd name="T34" fmla="*/ 1400 w 1414"/>
                <a:gd name="T35" fmla="*/ 98 h 968"/>
                <a:gd name="T36" fmla="*/ 1366 w 1414"/>
                <a:gd name="T37" fmla="*/ 47 h 968"/>
                <a:gd name="T38" fmla="*/ 1315 w 1414"/>
                <a:gd name="T39" fmla="*/ 12 h 968"/>
                <a:gd name="T40" fmla="*/ 1252 w 1414"/>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1252" y="0"/>
                  </a:moveTo>
                  <a:lnTo>
                    <a:pt x="161" y="0"/>
                  </a:lnTo>
                  <a:lnTo>
                    <a:pt x="98" y="12"/>
                  </a:lnTo>
                  <a:lnTo>
                    <a:pt x="47" y="47"/>
                  </a:lnTo>
                  <a:lnTo>
                    <a:pt x="12" y="98"/>
                  </a:lnTo>
                  <a:lnTo>
                    <a:pt x="0" y="161"/>
                  </a:lnTo>
                  <a:lnTo>
                    <a:pt x="0" y="805"/>
                  </a:lnTo>
                  <a:lnTo>
                    <a:pt x="12" y="868"/>
                  </a:lnTo>
                  <a:lnTo>
                    <a:pt x="47" y="919"/>
                  </a:lnTo>
                  <a:lnTo>
                    <a:pt x="98" y="954"/>
                  </a:lnTo>
                  <a:lnTo>
                    <a:pt x="161" y="967"/>
                  </a:lnTo>
                  <a:lnTo>
                    <a:pt x="1252" y="967"/>
                  </a:lnTo>
                  <a:lnTo>
                    <a:pt x="1315" y="954"/>
                  </a:lnTo>
                  <a:lnTo>
                    <a:pt x="1366" y="919"/>
                  </a:lnTo>
                  <a:lnTo>
                    <a:pt x="1400" y="868"/>
                  </a:lnTo>
                  <a:lnTo>
                    <a:pt x="1413" y="805"/>
                  </a:lnTo>
                  <a:lnTo>
                    <a:pt x="1413" y="161"/>
                  </a:lnTo>
                  <a:lnTo>
                    <a:pt x="1400" y="98"/>
                  </a:lnTo>
                  <a:lnTo>
                    <a:pt x="1366" y="47"/>
                  </a:lnTo>
                  <a:lnTo>
                    <a:pt x="1315" y="12"/>
                  </a:lnTo>
                  <a:lnTo>
                    <a:pt x="1252" y="0"/>
                  </a:lnTo>
                  <a:close/>
                </a:path>
              </a:pathLst>
            </a:custGeom>
            <a:solidFill>
              <a:srgbClr val="A4A4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1" name="Freeform 13"/>
            <p:cNvSpPr>
              <a:spLocks/>
            </p:cNvSpPr>
            <p:nvPr/>
          </p:nvSpPr>
          <p:spPr bwMode="auto">
            <a:xfrm>
              <a:off x="1524" y="722"/>
              <a:ext cx="1414" cy="1338"/>
            </a:xfrm>
            <a:custGeom>
              <a:avLst/>
              <a:gdLst>
                <a:gd name="T0" fmla="*/ 0 w 1414"/>
                <a:gd name="T1" fmla="*/ 161 h 968"/>
                <a:gd name="T2" fmla="*/ 12 w 1414"/>
                <a:gd name="T3" fmla="*/ 98 h 968"/>
                <a:gd name="T4" fmla="*/ 47 w 1414"/>
                <a:gd name="T5" fmla="*/ 47 h 968"/>
                <a:gd name="T6" fmla="*/ 98 w 1414"/>
                <a:gd name="T7" fmla="*/ 12 h 968"/>
                <a:gd name="T8" fmla="*/ 161 w 1414"/>
                <a:gd name="T9" fmla="*/ 0 h 968"/>
                <a:gd name="T10" fmla="*/ 1252 w 1414"/>
                <a:gd name="T11" fmla="*/ 0 h 968"/>
                <a:gd name="T12" fmla="*/ 1315 w 1414"/>
                <a:gd name="T13" fmla="*/ 12 h 968"/>
                <a:gd name="T14" fmla="*/ 1366 w 1414"/>
                <a:gd name="T15" fmla="*/ 47 h 968"/>
                <a:gd name="T16" fmla="*/ 1400 w 1414"/>
                <a:gd name="T17" fmla="*/ 98 h 968"/>
                <a:gd name="T18" fmla="*/ 1413 w 1414"/>
                <a:gd name="T19" fmla="*/ 161 h 968"/>
                <a:gd name="T20" fmla="*/ 1413 w 1414"/>
                <a:gd name="T21" fmla="*/ 805 h 968"/>
                <a:gd name="T22" fmla="*/ 1400 w 1414"/>
                <a:gd name="T23" fmla="*/ 868 h 968"/>
                <a:gd name="T24" fmla="*/ 1366 w 1414"/>
                <a:gd name="T25" fmla="*/ 919 h 968"/>
                <a:gd name="T26" fmla="*/ 1315 w 1414"/>
                <a:gd name="T27" fmla="*/ 954 h 968"/>
                <a:gd name="T28" fmla="*/ 1252 w 1414"/>
                <a:gd name="T29" fmla="*/ 967 h 968"/>
                <a:gd name="T30" fmla="*/ 161 w 1414"/>
                <a:gd name="T31" fmla="*/ 967 h 968"/>
                <a:gd name="T32" fmla="*/ 98 w 1414"/>
                <a:gd name="T33" fmla="*/ 954 h 968"/>
                <a:gd name="T34" fmla="*/ 47 w 1414"/>
                <a:gd name="T35" fmla="*/ 919 h 968"/>
                <a:gd name="T36" fmla="*/ 12 w 1414"/>
                <a:gd name="T37" fmla="*/ 868 h 968"/>
                <a:gd name="T38" fmla="*/ 0 w 1414"/>
                <a:gd name="T39" fmla="*/ 805 h 968"/>
                <a:gd name="T40" fmla="*/ 0 w 1414"/>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0" y="161"/>
                  </a:moveTo>
                  <a:lnTo>
                    <a:pt x="12" y="98"/>
                  </a:lnTo>
                  <a:lnTo>
                    <a:pt x="47" y="47"/>
                  </a:lnTo>
                  <a:lnTo>
                    <a:pt x="98" y="12"/>
                  </a:lnTo>
                  <a:lnTo>
                    <a:pt x="161" y="0"/>
                  </a:lnTo>
                  <a:lnTo>
                    <a:pt x="1252" y="0"/>
                  </a:lnTo>
                  <a:lnTo>
                    <a:pt x="1315" y="12"/>
                  </a:lnTo>
                  <a:lnTo>
                    <a:pt x="1366" y="47"/>
                  </a:lnTo>
                  <a:lnTo>
                    <a:pt x="1400" y="98"/>
                  </a:lnTo>
                  <a:lnTo>
                    <a:pt x="1413" y="161"/>
                  </a:lnTo>
                  <a:lnTo>
                    <a:pt x="1413" y="805"/>
                  </a:lnTo>
                  <a:lnTo>
                    <a:pt x="1400" y="868"/>
                  </a:lnTo>
                  <a:lnTo>
                    <a:pt x="1366" y="919"/>
                  </a:lnTo>
                  <a:lnTo>
                    <a:pt x="1315" y="954"/>
                  </a:lnTo>
                  <a:lnTo>
                    <a:pt x="1252" y="967"/>
                  </a:lnTo>
                  <a:lnTo>
                    <a:pt x="161" y="967"/>
                  </a:lnTo>
                  <a:lnTo>
                    <a:pt x="98" y="954"/>
                  </a:lnTo>
                  <a:lnTo>
                    <a:pt x="47" y="919"/>
                  </a:lnTo>
                  <a:lnTo>
                    <a:pt x="12" y="868"/>
                  </a:lnTo>
                  <a:lnTo>
                    <a:pt x="0" y="805"/>
                  </a:lnTo>
                  <a:lnTo>
                    <a:pt x="0" y="161"/>
                  </a:lnTo>
                  <a:close/>
                </a:path>
              </a:pathLst>
            </a:custGeom>
            <a:noFill/>
            <a:ln w="1219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2" name="Freeform 12"/>
            <p:cNvSpPr>
              <a:spLocks/>
            </p:cNvSpPr>
            <p:nvPr/>
          </p:nvSpPr>
          <p:spPr bwMode="auto">
            <a:xfrm>
              <a:off x="3038" y="722"/>
              <a:ext cx="1414" cy="1242"/>
            </a:xfrm>
            <a:custGeom>
              <a:avLst/>
              <a:gdLst>
                <a:gd name="T0" fmla="*/ 1252 w 1414"/>
                <a:gd name="T1" fmla="*/ 0 h 968"/>
                <a:gd name="T2" fmla="*/ 161 w 1414"/>
                <a:gd name="T3" fmla="*/ 0 h 968"/>
                <a:gd name="T4" fmla="*/ 98 w 1414"/>
                <a:gd name="T5" fmla="*/ 12 h 968"/>
                <a:gd name="T6" fmla="*/ 47 w 1414"/>
                <a:gd name="T7" fmla="*/ 47 h 968"/>
                <a:gd name="T8" fmla="*/ 12 w 1414"/>
                <a:gd name="T9" fmla="*/ 98 h 968"/>
                <a:gd name="T10" fmla="*/ 0 w 1414"/>
                <a:gd name="T11" fmla="*/ 161 h 968"/>
                <a:gd name="T12" fmla="*/ 0 w 1414"/>
                <a:gd name="T13" fmla="*/ 805 h 968"/>
                <a:gd name="T14" fmla="*/ 12 w 1414"/>
                <a:gd name="T15" fmla="*/ 868 h 968"/>
                <a:gd name="T16" fmla="*/ 47 w 1414"/>
                <a:gd name="T17" fmla="*/ 919 h 968"/>
                <a:gd name="T18" fmla="*/ 98 w 1414"/>
                <a:gd name="T19" fmla="*/ 954 h 968"/>
                <a:gd name="T20" fmla="*/ 161 w 1414"/>
                <a:gd name="T21" fmla="*/ 967 h 968"/>
                <a:gd name="T22" fmla="*/ 1252 w 1414"/>
                <a:gd name="T23" fmla="*/ 967 h 968"/>
                <a:gd name="T24" fmla="*/ 1315 w 1414"/>
                <a:gd name="T25" fmla="*/ 954 h 968"/>
                <a:gd name="T26" fmla="*/ 1366 w 1414"/>
                <a:gd name="T27" fmla="*/ 919 h 968"/>
                <a:gd name="T28" fmla="*/ 1400 w 1414"/>
                <a:gd name="T29" fmla="*/ 868 h 968"/>
                <a:gd name="T30" fmla="*/ 1413 w 1414"/>
                <a:gd name="T31" fmla="*/ 805 h 968"/>
                <a:gd name="T32" fmla="*/ 1413 w 1414"/>
                <a:gd name="T33" fmla="*/ 161 h 968"/>
                <a:gd name="T34" fmla="*/ 1400 w 1414"/>
                <a:gd name="T35" fmla="*/ 98 h 968"/>
                <a:gd name="T36" fmla="*/ 1366 w 1414"/>
                <a:gd name="T37" fmla="*/ 47 h 968"/>
                <a:gd name="T38" fmla="*/ 1315 w 1414"/>
                <a:gd name="T39" fmla="*/ 12 h 968"/>
                <a:gd name="T40" fmla="*/ 1252 w 1414"/>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1252" y="0"/>
                  </a:moveTo>
                  <a:lnTo>
                    <a:pt x="161" y="0"/>
                  </a:lnTo>
                  <a:lnTo>
                    <a:pt x="98" y="12"/>
                  </a:lnTo>
                  <a:lnTo>
                    <a:pt x="47" y="47"/>
                  </a:lnTo>
                  <a:lnTo>
                    <a:pt x="12" y="98"/>
                  </a:lnTo>
                  <a:lnTo>
                    <a:pt x="0" y="161"/>
                  </a:lnTo>
                  <a:lnTo>
                    <a:pt x="0" y="805"/>
                  </a:lnTo>
                  <a:lnTo>
                    <a:pt x="12" y="868"/>
                  </a:lnTo>
                  <a:lnTo>
                    <a:pt x="47" y="919"/>
                  </a:lnTo>
                  <a:lnTo>
                    <a:pt x="98" y="954"/>
                  </a:lnTo>
                  <a:lnTo>
                    <a:pt x="161" y="967"/>
                  </a:lnTo>
                  <a:lnTo>
                    <a:pt x="1252" y="967"/>
                  </a:lnTo>
                  <a:lnTo>
                    <a:pt x="1315" y="954"/>
                  </a:lnTo>
                  <a:lnTo>
                    <a:pt x="1366" y="919"/>
                  </a:lnTo>
                  <a:lnTo>
                    <a:pt x="1400" y="868"/>
                  </a:lnTo>
                  <a:lnTo>
                    <a:pt x="1413" y="805"/>
                  </a:lnTo>
                  <a:lnTo>
                    <a:pt x="1413" y="161"/>
                  </a:lnTo>
                  <a:lnTo>
                    <a:pt x="1400" y="98"/>
                  </a:lnTo>
                  <a:lnTo>
                    <a:pt x="1366" y="47"/>
                  </a:lnTo>
                  <a:lnTo>
                    <a:pt x="1315" y="12"/>
                  </a:lnTo>
                  <a:lnTo>
                    <a:pt x="1252"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3" name="Freeform 11"/>
            <p:cNvSpPr>
              <a:spLocks/>
            </p:cNvSpPr>
            <p:nvPr/>
          </p:nvSpPr>
          <p:spPr bwMode="auto">
            <a:xfrm>
              <a:off x="3038" y="722"/>
              <a:ext cx="1414" cy="1266"/>
            </a:xfrm>
            <a:custGeom>
              <a:avLst/>
              <a:gdLst>
                <a:gd name="T0" fmla="*/ 0 w 1414"/>
                <a:gd name="T1" fmla="*/ 161 h 968"/>
                <a:gd name="T2" fmla="*/ 12 w 1414"/>
                <a:gd name="T3" fmla="*/ 98 h 968"/>
                <a:gd name="T4" fmla="*/ 47 w 1414"/>
                <a:gd name="T5" fmla="*/ 47 h 968"/>
                <a:gd name="T6" fmla="*/ 98 w 1414"/>
                <a:gd name="T7" fmla="*/ 12 h 968"/>
                <a:gd name="T8" fmla="*/ 161 w 1414"/>
                <a:gd name="T9" fmla="*/ 0 h 968"/>
                <a:gd name="T10" fmla="*/ 1252 w 1414"/>
                <a:gd name="T11" fmla="*/ 0 h 968"/>
                <a:gd name="T12" fmla="*/ 1315 w 1414"/>
                <a:gd name="T13" fmla="*/ 12 h 968"/>
                <a:gd name="T14" fmla="*/ 1366 w 1414"/>
                <a:gd name="T15" fmla="*/ 47 h 968"/>
                <a:gd name="T16" fmla="*/ 1400 w 1414"/>
                <a:gd name="T17" fmla="*/ 98 h 968"/>
                <a:gd name="T18" fmla="*/ 1413 w 1414"/>
                <a:gd name="T19" fmla="*/ 161 h 968"/>
                <a:gd name="T20" fmla="*/ 1413 w 1414"/>
                <a:gd name="T21" fmla="*/ 805 h 968"/>
                <a:gd name="T22" fmla="*/ 1400 w 1414"/>
                <a:gd name="T23" fmla="*/ 868 h 968"/>
                <a:gd name="T24" fmla="*/ 1366 w 1414"/>
                <a:gd name="T25" fmla="*/ 919 h 968"/>
                <a:gd name="T26" fmla="*/ 1315 w 1414"/>
                <a:gd name="T27" fmla="*/ 954 h 968"/>
                <a:gd name="T28" fmla="*/ 1252 w 1414"/>
                <a:gd name="T29" fmla="*/ 967 h 968"/>
                <a:gd name="T30" fmla="*/ 161 w 1414"/>
                <a:gd name="T31" fmla="*/ 967 h 968"/>
                <a:gd name="T32" fmla="*/ 98 w 1414"/>
                <a:gd name="T33" fmla="*/ 954 h 968"/>
                <a:gd name="T34" fmla="*/ 47 w 1414"/>
                <a:gd name="T35" fmla="*/ 919 h 968"/>
                <a:gd name="T36" fmla="*/ 12 w 1414"/>
                <a:gd name="T37" fmla="*/ 868 h 968"/>
                <a:gd name="T38" fmla="*/ 0 w 1414"/>
                <a:gd name="T39" fmla="*/ 805 h 968"/>
                <a:gd name="T40" fmla="*/ 0 w 1414"/>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0" y="161"/>
                  </a:moveTo>
                  <a:lnTo>
                    <a:pt x="12" y="98"/>
                  </a:lnTo>
                  <a:lnTo>
                    <a:pt x="47" y="47"/>
                  </a:lnTo>
                  <a:lnTo>
                    <a:pt x="98" y="12"/>
                  </a:lnTo>
                  <a:lnTo>
                    <a:pt x="161" y="0"/>
                  </a:lnTo>
                  <a:lnTo>
                    <a:pt x="1252" y="0"/>
                  </a:lnTo>
                  <a:lnTo>
                    <a:pt x="1315" y="12"/>
                  </a:lnTo>
                  <a:lnTo>
                    <a:pt x="1366" y="47"/>
                  </a:lnTo>
                  <a:lnTo>
                    <a:pt x="1400" y="98"/>
                  </a:lnTo>
                  <a:lnTo>
                    <a:pt x="1413" y="161"/>
                  </a:lnTo>
                  <a:lnTo>
                    <a:pt x="1413" y="805"/>
                  </a:lnTo>
                  <a:lnTo>
                    <a:pt x="1400" y="868"/>
                  </a:lnTo>
                  <a:lnTo>
                    <a:pt x="1366" y="919"/>
                  </a:lnTo>
                  <a:lnTo>
                    <a:pt x="1315" y="954"/>
                  </a:lnTo>
                  <a:lnTo>
                    <a:pt x="1252" y="967"/>
                  </a:lnTo>
                  <a:lnTo>
                    <a:pt x="161" y="967"/>
                  </a:lnTo>
                  <a:lnTo>
                    <a:pt x="98" y="954"/>
                  </a:lnTo>
                  <a:lnTo>
                    <a:pt x="47" y="919"/>
                  </a:lnTo>
                  <a:lnTo>
                    <a:pt x="12" y="868"/>
                  </a:lnTo>
                  <a:lnTo>
                    <a:pt x="0" y="805"/>
                  </a:lnTo>
                  <a:lnTo>
                    <a:pt x="0" y="161"/>
                  </a:lnTo>
                  <a:close/>
                </a:path>
              </a:pathLst>
            </a:custGeom>
            <a:noFill/>
            <a:ln w="1219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4" name="Freeform 10"/>
            <p:cNvSpPr>
              <a:spLocks/>
            </p:cNvSpPr>
            <p:nvPr/>
          </p:nvSpPr>
          <p:spPr bwMode="auto">
            <a:xfrm>
              <a:off x="4553" y="722"/>
              <a:ext cx="1414" cy="1242"/>
            </a:xfrm>
            <a:custGeom>
              <a:avLst/>
              <a:gdLst>
                <a:gd name="T0" fmla="*/ 1252 w 1414"/>
                <a:gd name="T1" fmla="*/ 0 h 968"/>
                <a:gd name="T2" fmla="*/ 161 w 1414"/>
                <a:gd name="T3" fmla="*/ 0 h 968"/>
                <a:gd name="T4" fmla="*/ 98 w 1414"/>
                <a:gd name="T5" fmla="*/ 12 h 968"/>
                <a:gd name="T6" fmla="*/ 47 w 1414"/>
                <a:gd name="T7" fmla="*/ 47 h 968"/>
                <a:gd name="T8" fmla="*/ 12 w 1414"/>
                <a:gd name="T9" fmla="*/ 98 h 968"/>
                <a:gd name="T10" fmla="*/ 0 w 1414"/>
                <a:gd name="T11" fmla="*/ 161 h 968"/>
                <a:gd name="T12" fmla="*/ 0 w 1414"/>
                <a:gd name="T13" fmla="*/ 805 h 968"/>
                <a:gd name="T14" fmla="*/ 12 w 1414"/>
                <a:gd name="T15" fmla="*/ 868 h 968"/>
                <a:gd name="T16" fmla="*/ 47 w 1414"/>
                <a:gd name="T17" fmla="*/ 919 h 968"/>
                <a:gd name="T18" fmla="*/ 98 w 1414"/>
                <a:gd name="T19" fmla="*/ 954 h 968"/>
                <a:gd name="T20" fmla="*/ 161 w 1414"/>
                <a:gd name="T21" fmla="*/ 967 h 968"/>
                <a:gd name="T22" fmla="*/ 1252 w 1414"/>
                <a:gd name="T23" fmla="*/ 967 h 968"/>
                <a:gd name="T24" fmla="*/ 1315 w 1414"/>
                <a:gd name="T25" fmla="*/ 954 h 968"/>
                <a:gd name="T26" fmla="*/ 1366 w 1414"/>
                <a:gd name="T27" fmla="*/ 919 h 968"/>
                <a:gd name="T28" fmla="*/ 1400 w 1414"/>
                <a:gd name="T29" fmla="*/ 868 h 968"/>
                <a:gd name="T30" fmla="*/ 1413 w 1414"/>
                <a:gd name="T31" fmla="*/ 805 h 968"/>
                <a:gd name="T32" fmla="*/ 1413 w 1414"/>
                <a:gd name="T33" fmla="*/ 161 h 968"/>
                <a:gd name="T34" fmla="*/ 1400 w 1414"/>
                <a:gd name="T35" fmla="*/ 98 h 968"/>
                <a:gd name="T36" fmla="*/ 1366 w 1414"/>
                <a:gd name="T37" fmla="*/ 47 h 968"/>
                <a:gd name="T38" fmla="*/ 1315 w 1414"/>
                <a:gd name="T39" fmla="*/ 12 h 968"/>
                <a:gd name="T40" fmla="*/ 1252 w 1414"/>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1252" y="0"/>
                  </a:moveTo>
                  <a:lnTo>
                    <a:pt x="161" y="0"/>
                  </a:lnTo>
                  <a:lnTo>
                    <a:pt x="98" y="12"/>
                  </a:lnTo>
                  <a:lnTo>
                    <a:pt x="47" y="47"/>
                  </a:lnTo>
                  <a:lnTo>
                    <a:pt x="12" y="98"/>
                  </a:lnTo>
                  <a:lnTo>
                    <a:pt x="0" y="161"/>
                  </a:lnTo>
                  <a:lnTo>
                    <a:pt x="0" y="805"/>
                  </a:lnTo>
                  <a:lnTo>
                    <a:pt x="12" y="868"/>
                  </a:lnTo>
                  <a:lnTo>
                    <a:pt x="47" y="919"/>
                  </a:lnTo>
                  <a:lnTo>
                    <a:pt x="98" y="954"/>
                  </a:lnTo>
                  <a:lnTo>
                    <a:pt x="161" y="967"/>
                  </a:lnTo>
                  <a:lnTo>
                    <a:pt x="1252" y="967"/>
                  </a:lnTo>
                  <a:lnTo>
                    <a:pt x="1315" y="954"/>
                  </a:lnTo>
                  <a:lnTo>
                    <a:pt x="1366" y="919"/>
                  </a:lnTo>
                  <a:lnTo>
                    <a:pt x="1400" y="868"/>
                  </a:lnTo>
                  <a:lnTo>
                    <a:pt x="1413" y="805"/>
                  </a:lnTo>
                  <a:lnTo>
                    <a:pt x="1413" y="161"/>
                  </a:lnTo>
                  <a:lnTo>
                    <a:pt x="1400" y="98"/>
                  </a:lnTo>
                  <a:lnTo>
                    <a:pt x="1366" y="47"/>
                  </a:lnTo>
                  <a:lnTo>
                    <a:pt x="1315" y="12"/>
                  </a:lnTo>
                  <a:lnTo>
                    <a:pt x="1252" y="0"/>
                  </a:lnTo>
                  <a:close/>
                </a:path>
              </a:pathLst>
            </a:custGeom>
            <a:solidFill>
              <a:srgbClr val="4471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5" name="Freeform 9"/>
            <p:cNvSpPr>
              <a:spLocks/>
            </p:cNvSpPr>
            <p:nvPr/>
          </p:nvSpPr>
          <p:spPr bwMode="auto">
            <a:xfrm>
              <a:off x="4553" y="722"/>
              <a:ext cx="1414" cy="1203"/>
            </a:xfrm>
            <a:custGeom>
              <a:avLst/>
              <a:gdLst>
                <a:gd name="T0" fmla="*/ 0 w 1414"/>
                <a:gd name="T1" fmla="*/ 161 h 968"/>
                <a:gd name="T2" fmla="*/ 12 w 1414"/>
                <a:gd name="T3" fmla="*/ 98 h 968"/>
                <a:gd name="T4" fmla="*/ 47 w 1414"/>
                <a:gd name="T5" fmla="*/ 47 h 968"/>
                <a:gd name="T6" fmla="*/ 98 w 1414"/>
                <a:gd name="T7" fmla="*/ 12 h 968"/>
                <a:gd name="T8" fmla="*/ 161 w 1414"/>
                <a:gd name="T9" fmla="*/ 0 h 968"/>
                <a:gd name="T10" fmla="*/ 1252 w 1414"/>
                <a:gd name="T11" fmla="*/ 0 h 968"/>
                <a:gd name="T12" fmla="*/ 1315 w 1414"/>
                <a:gd name="T13" fmla="*/ 12 h 968"/>
                <a:gd name="T14" fmla="*/ 1366 w 1414"/>
                <a:gd name="T15" fmla="*/ 47 h 968"/>
                <a:gd name="T16" fmla="*/ 1400 w 1414"/>
                <a:gd name="T17" fmla="*/ 98 h 968"/>
                <a:gd name="T18" fmla="*/ 1413 w 1414"/>
                <a:gd name="T19" fmla="*/ 161 h 968"/>
                <a:gd name="T20" fmla="*/ 1413 w 1414"/>
                <a:gd name="T21" fmla="*/ 805 h 968"/>
                <a:gd name="T22" fmla="*/ 1400 w 1414"/>
                <a:gd name="T23" fmla="*/ 868 h 968"/>
                <a:gd name="T24" fmla="*/ 1366 w 1414"/>
                <a:gd name="T25" fmla="*/ 919 h 968"/>
                <a:gd name="T26" fmla="*/ 1315 w 1414"/>
                <a:gd name="T27" fmla="*/ 954 h 968"/>
                <a:gd name="T28" fmla="*/ 1252 w 1414"/>
                <a:gd name="T29" fmla="*/ 967 h 968"/>
                <a:gd name="T30" fmla="*/ 161 w 1414"/>
                <a:gd name="T31" fmla="*/ 967 h 968"/>
                <a:gd name="T32" fmla="*/ 98 w 1414"/>
                <a:gd name="T33" fmla="*/ 954 h 968"/>
                <a:gd name="T34" fmla="*/ 47 w 1414"/>
                <a:gd name="T35" fmla="*/ 919 h 968"/>
                <a:gd name="T36" fmla="*/ 12 w 1414"/>
                <a:gd name="T37" fmla="*/ 868 h 968"/>
                <a:gd name="T38" fmla="*/ 0 w 1414"/>
                <a:gd name="T39" fmla="*/ 805 h 968"/>
                <a:gd name="T40" fmla="*/ 0 w 1414"/>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0" y="161"/>
                  </a:moveTo>
                  <a:lnTo>
                    <a:pt x="12" y="98"/>
                  </a:lnTo>
                  <a:lnTo>
                    <a:pt x="47" y="47"/>
                  </a:lnTo>
                  <a:lnTo>
                    <a:pt x="98" y="12"/>
                  </a:lnTo>
                  <a:lnTo>
                    <a:pt x="161" y="0"/>
                  </a:lnTo>
                  <a:lnTo>
                    <a:pt x="1252" y="0"/>
                  </a:lnTo>
                  <a:lnTo>
                    <a:pt x="1315" y="12"/>
                  </a:lnTo>
                  <a:lnTo>
                    <a:pt x="1366" y="47"/>
                  </a:lnTo>
                  <a:lnTo>
                    <a:pt x="1400" y="98"/>
                  </a:lnTo>
                  <a:lnTo>
                    <a:pt x="1413" y="161"/>
                  </a:lnTo>
                  <a:lnTo>
                    <a:pt x="1413" y="805"/>
                  </a:lnTo>
                  <a:lnTo>
                    <a:pt x="1400" y="868"/>
                  </a:lnTo>
                  <a:lnTo>
                    <a:pt x="1366" y="919"/>
                  </a:lnTo>
                  <a:lnTo>
                    <a:pt x="1315" y="954"/>
                  </a:lnTo>
                  <a:lnTo>
                    <a:pt x="1252" y="967"/>
                  </a:lnTo>
                  <a:lnTo>
                    <a:pt x="161" y="967"/>
                  </a:lnTo>
                  <a:lnTo>
                    <a:pt x="98" y="954"/>
                  </a:lnTo>
                  <a:lnTo>
                    <a:pt x="47" y="919"/>
                  </a:lnTo>
                  <a:lnTo>
                    <a:pt x="12" y="868"/>
                  </a:lnTo>
                  <a:lnTo>
                    <a:pt x="0" y="805"/>
                  </a:lnTo>
                  <a:lnTo>
                    <a:pt x="0" y="161"/>
                  </a:lnTo>
                  <a:close/>
                </a:path>
              </a:pathLst>
            </a:custGeom>
            <a:noFill/>
            <a:ln w="1219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6" name="Freeform 8"/>
            <p:cNvSpPr>
              <a:spLocks/>
            </p:cNvSpPr>
            <p:nvPr/>
          </p:nvSpPr>
          <p:spPr bwMode="auto">
            <a:xfrm>
              <a:off x="6067" y="722"/>
              <a:ext cx="1416" cy="1203"/>
            </a:xfrm>
            <a:custGeom>
              <a:avLst/>
              <a:gdLst>
                <a:gd name="T0" fmla="*/ 1254 w 1416"/>
                <a:gd name="T1" fmla="*/ 0 h 968"/>
                <a:gd name="T2" fmla="*/ 161 w 1416"/>
                <a:gd name="T3" fmla="*/ 0 h 968"/>
                <a:gd name="T4" fmla="*/ 98 w 1416"/>
                <a:gd name="T5" fmla="*/ 12 h 968"/>
                <a:gd name="T6" fmla="*/ 47 w 1416"/>
                <a:gd name="T7" fmla="*/ 47 h 968"/>
                <a:gd name="T8" fmla="*/ 12 w 1416"/>
                <a:gd name="T9" fmla="*/ 98 h 968"/>
                <a:gd name="T10" fmla="*/ 0 w 1416"/>
                <a:gd name="T11" fmla="*/ 161 h 968"/>
                <a:gd name="T12" fmla="*/ 0 w 1416"/>
                <a:gd name="T13" fmla="*/ 805 h 968"/>
                <a:gd name="T14" fmla="*/ 12 w 1416"/>
                <a:gd name="T15" fmla="*/ 868 h 968"/>
                <a:gd name="T16" fmla="*/ 47 w 1416"/>
                <a:gd name="T17" fmla="*/ 919 h 968"/>
                <a:gd name="T18" fmla="*/ 98 w 1416"/>
                <a:gd name="T19" fmla="*/ 954 h 968"/>
                <a:gd name="T20" fmla="*/ 161 w 1416"/>
                <a:gd name="T21" fmla="*/ 967 h 968"/>
                <a:gd name="T22" fmla="*/ 1254 w 1416"/>
                <a:gd name="T23" fmla="*/ 967 h 968"/>
                <a:gd name="T24" fmla="*/ 1317 w 1416"/>
                <a:gd name="T25" fmla="*/ 954 h 968"/>
                <a:gd name="T26" fmla="*/ 1368 w 1416"/>
                <a:gd name="T27" fmla="*/ 919 h 968"/>
                <a:gd name="T28" fmla="*/ 1403 w 1416"/>
                <a:gd name="T29" fmla="*/ 868 h 968"/>
                <a:gd name="T30" fmla="*/ 1416 w 1416"/>
                <a:gd name="T31" fmla="*/ 805 h 968"/>
                <a:gd name="T32" fmla="*/ 1416 w 1416"/>
                <a:gd name="T33" fmla="*/ 161 h 968"/>
                <a:gd name="T34" fmla="*/ 1403 w 1416"/>
                <a:gd name="T35" fmla="*/ 98 h 968"/>
                <a:gd name="T36" fmla="*/ 1368 w 1416"/>
                <a:gd name="T37" fmla="*/ 47 h 968"/>
                <a:gd name="T38" fmla="*/ 1317 w 1416"/>
                <a:gd name="T39" fmla="*/ 12 h 968"/>
                <a:gd name="T40" fmla="*/ 1254 w 1416"/>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6" h="968">
                  <a:moveTo>
                    <a:pt x="1254" y="0"/>
                  </a:moveTo>
                  <a:lnTo>
                    <a:pt x="161" y="0"/>
                  </a:lnTo>
                  <a:lnTo>
                    <a:pt x="98" y="12"/>
                  </a:lnTo>
                  <a:lnTo>
                    <a:pt x="47" y="47"/>
                  </a:lnTo>
                  <a:lnTo>
                    <a:pt x="12" y="98"/>
                  </a:lnTo>
                  <a:lnTo>
                    <a:pt x="0" y="161"/>
                  </a:lnTo>
                  <a:lnTo>
                    <a:pt x="0" y="805"/>
                  </a:lnTo>
                  <a:lnTo>
                    <a:pt x="12" y="868"/>
                  </a:lnTo>
                  <a:lnTo>
                    <a:pt x="47" y="919"/>
                  </a:lnTo>
                  <a:lnTo>
                    <a:pt x="98" y="954"/>
                  </a:lnTo>
                  <a:lnTo>
                    <a:pt x="161" y="967"/>
                  </a:lnTo>
                  <a:lnTo>
                    <a:pt x="1254" y="967"/>
                  </a:lnTo>
                  <a:lnTo>
                    <a:pt x="1317" y="954"/>
                  </a:lnTo>
                  <a:lnTo>
                    <a:pt x="1368" y="919"/>
                  </a:lnTo>
                  <a:lnTo>
                    <a:pt x="1403" y="868"/>
                  </a:lnTo>
                  <a:lnTo>
                    <a:pt x="1416" y="805"/>
                  </a:lnTo>
                  <a:lnTo>
                    <a:pt x="1416" y="161"/>
                  </a:lnTo>
                  <a:lnTo>
                    <a:pt x="1403" y="98"/>
                  </a:lnTo>
                  <a:lnTo>
                    <a:pt x="1368" y="47"/>
                  </a:lnTo>
                  <a:lnTo>
                    <a:pt x="1317" y="12"/>
                  </a:lnTo>
                  <a:lnTo>
                    <a:pt x="1254" y="0"/>
                  </a:lnTo>
                  <a:close/>
                </a:path>
              </a:pathLst>
            </a:custGeom>
            <a:solidFill>
              <a:srgbClr val="6FA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7" name="Freeform 7"/>
            <p:cNvSpPr>
              <a:spLocks/>
            </p:cNvSpPr>
            <p:nvPr/>
          </p:nvSpPr>
          <p:spPr bwMode="auto">
            <a:xfrm>
              <a:off x="6067" y="722"/>
              <a:ext cx="1416" cy="1338"/>
            </a:xfrm>
            <a:custGeom>
              <a:avLst/>
              <a:gdLst>
                <a:gd name="T0" fmla="*/ 0 w 1416"/>
                <a:gd name="T1" fmla="*/ 161 h 968"/>
                <a:gd name="T2" fmla="*/ 12 w 1416"/>
                <a:gd name="T3" fmla="*/ 98 h 968"/>
                <a:gd name="T4" fmla="*/ 47 w 1416"/>
                <a:gd name="T5" fmla="*/ 47 h 968"/>
                <a:gd name="T6" fmla="*/ 98 w 1416"/>
                <a:gd name="T7" fmla="*/ 12 h 968"/>
                <a:gd name="T8" fmla="*/ 161 w 1416"/>
                <a:gd name="T9" fmla="*/ 0 h 968"/>
                <a:gd name="T10" fmla="*/ 1254 w 1416"/>
                <a:gd name="T11" fmla="*/ 0 h 968"/>
                <a:gd name="T12" fmla="*/ 1317 w 1416"/>
                <a:gd name="T13" fmla="*/ 12 h 968"/>
                <a:gd name="T14" fmla="*/ 1368 w 1416"/>
                <a:gd name="T15" fmla="*/ 47 h 968"/>
                <a:gd name="T16" fmla="*/ 1403 w 1416"/>
                <a:gd name="T17" fmla="*/ 98 h 968"/>
                <a:gd name="T18" fmla="*/ 1416 w 1416"/>
                <a:gd name="T19" fmla="*/ 161 h 968"/>
                <a:gd name="T20" fmla="*/ 1416 w 1416"/>
                <a:gd name="T21" fmla="*/ 805 h 968"/>
                <a:gd name="T22" fmla="*/ 1403 w 1416"/>
                <a:gd name="T23" fmla="*/ 868 h 968"/>
                <a:gd name="T24" fmla="*/ 1368 w 1416"/>
                <a:gd name="T25" fmla="*/ 919 h 968"/>
                <a:gd name="T26" fmla="*/ 1317 w 1416"/>
                <a:gd name="T27" fmla="*/ 954 h 968"/>
                <a:gd name="T28" fmla="*/ 1254 w 1416"/>
                <a:gd name="T29" fmla="*/ 967 h 968"/>
                <a:gd name="T30" fmla="*/ 161 w 1416"/>
                <a:gd name="T31" fmla="*/ 967 h 968"/>
                <a:gd name="T32" fmla="*/ 98 w 1416"/>
                <a:gd name="T33" fmla="*/ 954 h 968"/>
                <a:gd name="T34" fmla="*/ 47 w 1416"/>
                <a:gd name="T35" fmla="*/ 919 h 968"/>
                <a:gd name="T36" fmla="*/ 12 w 1416"/>
                <a:gd name="T37" fmla="*/ 868 h 968"/>
                <a:gd name="T38" fmla="*/ 0 w 1416"/>
                <a:gd name="T39" fmla="*/ 805 h 968"/>
                <a:gd name="T40" fmla="*/ 0 w 1416"/>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6" h="968">
                  <a:moveTo>
                    <a:pt x="0" y="161"/>
                  </a:moveTo>
                  <a:lnTo>
                    <a:pt x="12" y="98"/>
                  </a:lnTo>
                  <a:lnTo>
                    <a:pt x="47" y="47"/>
                  </a:lnTo>
                  <a:lnTo>
                    <a:pt x="98" y="12"/>
                  </a:lnTo>
                  <a:lnTo>
                    <a:pt x="161" y="0"/>
                  </a:lnTo>
                  <a:lnTo>
                    <a:pt x="1254" y="0"/>
                  </a:lnTo>
                  <a:lnTo>
                    <a:pt x="1317" y="12"/>
                  </a:lnTo>
                  <a:lnTo>
                    <a:pt x="1368" y="47"/>
                  </a:lnTo>
                  <a:lnTo>
                    <a:pt x="1403" y="98"/>
                  </a:lnTo>
                  <a:lnTo>
                    <a:pt x="1416" y="161"/>
                  </a:lnTo>
                  <a:lnTo>
                    <a:pt x="1416" y="805"/>
                  </a:lnTo>
                  <a:lnTo>
                    <a:pt x="1403" y="868"/>
                  </a:lnTo>
                  <a:lnTo>
                    <a:pt x="1368" y="919"/>
                  </a:lnTo>
                  <a:lnTo>
                    <a:pt x="1317" y="954"/>
                  </a:lnTo>
                  <a:lnTo>
                    <a:pt x="1254" y="967"/>
                  </a:lnTo>
                  <a:lnTo>
                    <a:pt x="161" y="967"/>
                  </a:lnTo>
                  <a:lnTo>
                    <a:pt x="98" y="954"/>
                  </a:lnTo>
                  <a:lnTo>
                    <a:pt x="47" y="919"/>
                  </a:lnTo>
                  <a:lnTo>
                    <a:pt x="12" y="868"/>
                  </a:lnTo>
                  <a:lnTo>
                    <a:pt x="0" y="805"/>
                  </a:lnTo>
                  <a:lnTo>
                    <a:pt x="0" y="161"/>
                  </a:lnTo>
                  <a:close/>
                </a:path>
              </a:pathLst>
            </a:custGeom>
            <a:noFill/>
            <a:ln w="1219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18" name="Text Box 6"/>
            <p:cNvSpPr txBox="1">
              <a:spLocks noChangeArrowheads="1"/>
            </p:cNvSpPr>
            <p:nvPr/>
          </p:nvSpPr>
          <p:spPr bwMode="auto">
            <a:xfrm>
              <a:off x="174" y="1058"/>
              <a:ext cx="1089"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FFFF"/>
                  </a:solidFill>
                  <a:latin typeface="Arial" panose="020B0604020202020204" pitchFamily="34" charset="0"/>
                  <a:ea typeface="Times New Roman" panose="02020603050405020304" pitchFamily="18" charset="0"/>
                  <a:cs typeface="Calibri" panose="020F0502020204030204" pitchFamily="34" charset="0"/>
                </a:rPr>
                <a:t>2007-08</a:t>
              </a:r>
            </a:p>
            <a:p>
              <a:pPr algn="ctr" defTabSz="844083" eaLnBrk="0" fontAlgn="base" hangingPunct="0">
                <a:spcBef>
                  <a:spcPct val="0"/>
                </a:spcBef>
                <a:spcAft>
                  <a:spcPct val="0"/>
                </a:spcAft>
              </a:pPr>
              <a:r>
                <a:rPr lang="en-US" altLang="en-US" sz="1477" b="1" dirty="0">
                  <a:solidFill>
                    <a:srgbClr val="FFFFFF"/>
                  </a:solidFill>
                  <a:latin typeface="Arial" panose="020B0604020202020204" pitchFamily="34" charset="0"/>
                </a:rPr>
                <a:t>(42,060)</a:t>
              </a:r>
              <a:endParaRPr lang="en-US" altLang="en-US" sz="1662" b="1" dirty="0">
                <a:latin typeface="Arial" panose="020B0604020202020204" pitchFamily="34" charset="0"/>
              </a:endParaRPr>
            </a:p>
          </p:txBody>
        </p:sp>
        <p:sp>
          <p:nvSpPr>
            <p:cNvPr id="19" name="Text Box 5"/>
            <p:cNvSpPr txBox="1">
              <a:spLocks noChangeArrowheads="1"/>
            </p:cNvSpPr>
            <p:nvPr/>
          </p:nvSpPr>
          <p:spPr bwMode="auto">
            <a:xfrm>
              <a:off x="1689" y="1058"/>
              <a:ext cx="1089" cy="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FFFF"/>
                  </a:solidFill>
                  <a:latin typeface="Arial" panose="020B0604020202020204" pitchFamily="34" charset="0"/>
                  <a:ea typeface="Times New Roman" panose="02020603050405020304" pitchFamily="18" charset="0"/>
                  <a:cs typeface="Calibri" panose="020F0502020204030204" pitchFamily="34" charset="0"/>
                </a:rPr>
                <a:t>2008-09</a:t>
              </a:r>
            </a:p>
            <a:p>
              <a:pPr algn="ctr" defTabSz="844083" eaLnBrk="0" fontAlgn="base" hangingPunct="0">
                <a:spcBef>
                  <a:spcPct val="0"/>
                </a:spcBef>
                <a:spcAft>
                  <a:spcPct val="0"/>
                </a:spcAft>
              </a:pPr>
              <a:r>
                <a:rPr lang="en-US" altLang="en-US" sz="1477" b="1" dirty="0">
                  <a:solidFill>
                    <a:srgbClr val="FFFFFF"/>
                  </a:solidFill>
                  <a:latin typeface="Arial" panose="020B0604020202020204" pitchFamily="34" charset="0"/>
                  <a:ea typeface="Times New Roman" panose="02020603050405020304" pitchFamily="18" charset="0"/>
                  <a:cs typeface="Calibri" panose="020F0502020204030204" pitchFamily="34" charset="0"/>
                </a:rPr>
                <a:t>(44,140)</a:t>
              </a:r>
            </a:p>
            <a:p>
              <a:pPr algn="ctr" defTabSz="844083" eaLnBrk="0" fontAlgn="base" hangingPunct="0">
                <a:spcBef>
                  <a:spcPct val="0"/>
                </a:spcBef>
                <a:spcAft>
                  <a:spcPct val="0"/>
                </a:spcAft>
              </a:pPr>
              <a:endParaRPr lang="en-US" altLang="en-US" sz="1662" b="1" dirty="0">
                <a:latin typeface="Arial" panose="020B0604020202020204" pitchFamily="34" charset="0"/>
              </a:endParaRPr>
            </a:p>
          </p:txBody>
        </p:sp>
        <p:sp>
          <p:nvSpPr>
            <p:cNvPr id="20" name="Text Box 4"/>
            <p:cNvSpPr txBox="1">
              <a:spLocks noChangeArrowheads="1"/>
            </p:cNvSpPr>
            <p:nvPr/>
          </p:nvSpPr>
          <p:spPr bwMode="auto">
            <a:xfrm>
              <a:off x="3220" y="1058"/>
              <a:ext cx="108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FFFF"/>
                  </a:solidFill>
                  <a:latin typeface="Arial" panose="020B0604020202020204" pitchFamily="34" charset="0"/>
                  <a:ea typeface="Times New Roman" panose="02020603050405020304" pitchFamily="18" charset="0"/>
                  <a:cs typeface="Calibri" panose="020F0502020204030204" pitchFamily="34" charset="0"/>
                </a:rPr>
                <a:t>2009-10</a:t>
              </a:r>
            </a:p>
            <a:p>
              <a:pPr algn="ctr" defTabSz="844083" eaLnBrk="0" fontAlgn="base" hangingPunct="0">
                <a:spcBef>
                  <a:spcPct val="0"/>
                </a:spcBef>
                <a:spcAft>
                  <a:spcPct val="0"/>
                </a:spcAft>
              </a:pPr>
              <a:r>
                <a:rPr lang="en-US" altLang="en-US" sz="1477" b="1" dirty="0">
                  <a:solidFill>
                    <a:srgbClr val="FFFFFF"/>
                  </a:solidFill>
                  <a:latin typeface="Arial" panose="020B0604020202020204" pitchFamily="34" charset="0"/>
                  <a:ea typeface="Times New Roman" panose="02020603050405020304" pitchFamily="18" charset="0"/>
                  <a:cs typeface="Calibri" panose="020F0502020204030204" pitchFamily="34" charset="0"/>
                </a:rPr>
                <a:t>(46,085)</a:t>
              </a:r>
              <a:endParaRPr lang="en-US" altLang="en-US" sz="1662" b="1" dirty="0">
                <a:latin typeface="Arial" panose="020B0604020202020204" pitchFamily="34" charset="0"/>
              </a:endParaRPr>
            </a:p>
          </p:txBody>
        </p:sp>
        <p:sp>
          <p:nvSpPr>
            <p:cNvPr id="21" name="Text Box 3"/>
            <p:cNvSpPr txBox="1">
              <a:spLocks noChangeArrowheads="1"/>
            </p:cNvSpPr>
            <p:nvPr/>
          </p:nvSpPr>
          <p:spPr bwMode="auto">
            <a:xfrm>
              <a:off x="4719" y="1058"/>
              <a:ext cx="108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FFFF"/>
                  </a:solidFill>
                  <a:latin typeface="Arial" panose="020B0604020202020204" pitchFamily="34" charset="0"/>
                  <a:ea typeface="Times New Roman" panose="02020603050405020304" pitchFamily="18" charset="0"/>
                  <a:cs typeface="Calibri" panose="020F0502020204030204" pitchFamily="34" charset="0"/>
                </a:rPr>
                <a:t>2010-11 (42,835)</a:t>
              </a:r>
              <a:endParaRPr lang="en-US" altLang="en-US" sz="1662" b="1" dirty="0">
                <a:latin typeface="Arial" panose="020B0604020202020204" pitchFamily="34" charset="0"/>
              </a:endParaRPr>
            </a:p>
          </p:txBody>
        </p:sp>
        <p:sp>
          <p:nvSpPr>
            <p:cNvPr id="22" name="Text Box 2"/>
            <p:cNvSpPr txBox="1">
              <a:spLocks noChangeArrowheads="1"/>
            </p:cNvSpPr>
            <p:nvPr/>
          </p:nvSpPr>
          <p:spPr bwMode="auto">
            <a:xfrm>
              <a:off x="6233" y="1058"/>
              <a:ext cx="109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FFFF"/>
                  </a:solidFill>
                  <a:latin typeface="Arial" panose="020B0604020202020204" pitchFamily="34" charset="0"/>
                  <a:ea typeface="Times New Roman" panose="02020603050405020304" pitchFamily="18" charset="0"/>
                  <a:cs typeface="Calibri" panose="020F0502020204030204" pitchFamily="34" charset="0"/>
                </a:rPr>
                <a:t>2011-12 (46,380)</a:t>
              </a:r>
              <a:endParaRPr lang="en-US" altLang="en-US" sz="1662" b="1" dirty="0">
                <a:latin typeface="Arial" panose="020B0604020202020204" pitchFamily="34" charset="0"/>
              </a:endParaRPr>
            </a:p>
          </p:txBody>
        </p:sp>
      </p:grpSp>
      <p:grpSp>
        <p:nvGrpSpPr>
          <p:cNvPr id="26" name="Group 1"/>
          <p:cNvGrpSpPr>
            <a:grpSpLocks/>
          </p:cNvGrpSpPr>
          <p:nvPr/>
        </p:nvGrpSpPr>
        <p:grpSpPr bwMode="auto">
          <a:xfrm>
            <a:off x="1820752" y="4252480"/>
            <a:ext cx="7008162" cy="2173760"/>
            <a:chOff x="10" y="0"/>
            <a:chExt cx="7473" cy="2415"/>
          </a:xfrm>
        </p:grpSpPr>
        <p:sp>
          <p:nvSpPr>
            <p:cNvPr id="27" name="Freeform 17"/>
            <p:cNvSpPr>
              <a:spLocks/>
            </p:cNvSpPr>
            <p:nvPr/>
          </p:nvSpPr>
          <p:spPr bwMode="auto">
            <a:xfrm>
              <a:off x="569" y="0"/>
              <a:ext cx="6353" cy="2415"/>
            </a:xfrm>
            <a:custGeom>
              <a:avLst/>
              <a:gdLst>
                <a:gd name="T0" fmla="*/ 5145 w 6353"/>
                <a:gd name="T1" fmla="*/ 0 h 2415"/>
                <a:gd name="T2" fmla="*/ 5145 w 6353"/>
                <a:gd name="T3" fmla="*/ 603 h 2415"/>
                <a:gd name="T4" fmla="*/ 0 w 6353"/>
                <a:gd name="T5" fmla="*/ 603 h 2415"/>
                <a:gd name="T6" fmla="*/ 0 w 6353"/>
                <a:gd name="T7" fmla="*/ 1810 h 2415"/>
                <a:gd name="T8" fmla="*/ 5145 w 6353"/>
                <a:gd name="T9" fmla="*/ 1810 h 2415"/>
                <a:gd name="T10" fmla="*/ 5145 w 6353"/>
                <a:gd name="T11" fmla="*/ 2414 h 2415"/>
                <a:gd name="T12" fmla="*/ 6352 w 6353"/>
                <a:gd name="T13" fmla="*/ 1207 h 2415"/>
                <a:gd name="T14" fmla="*/ 5145 w 6353"/>
                <a:gd name="T15" fmla="*/ 0 h 24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53" h="2415">
                  <a:moveTo>
                    <a:pt x="5145" y="0"/>
                  </a:moveTo>
                  <a:lnTo>
                    <a:pt x="5145" y="603"/>
                  </a:lnTo>
                  <a:lnTo>
                    <a:pt x="0" y="603"/>
                  </a:lnTo>
                  <a:lnTo>
                    <a:pt x="0" y="1810"/>
                  </a:lnTo>
                  <a:lnTo>
                    <a:pt x="5145" y="1810"/>
                  </a:lnTo>
                  <a:lnTo>
                    <a:pt x="5145" y="2414"/>
                  </a:lnTo>
                  <a:lnTo>
                    <a:pt x="6352" y="1207"/>
                  </a:lnTo>
                  <a:lnTo>
                    <a:pt x="5145" y="0"/>
                  </a:lnTo>
                  <a:close/>
                </a:path>
              </a:pathLst>
            </a:custGeom>
            <a:solidFill>
              <a:srgbClr val="F8D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28" name="Freeform 16"/>
            <p:cNvSpPr>
              <a:spLocks/>
            </p:cNvSpPr>
            <p:nvPr/>
          </p:nvSpPr>
          <p:spPr bwMode="auto">
            <a:xfrm>
              <a:off x="59" y="722"/>
              <a:ext cx="1414" cy="968"/>
            </a:xfrm>
            <a:custGeom>
              <a:avLst/>
              <a:gdLst>
                <a:gd name="T0" fmla="*/ 1252 w 1414"/>
                <a:gd name="T1" fmla="*/ 0 h 968"/>
                <a:gd name="T2" fmla="*/ 161 w 1414"/>
                <a:gd name="T3" fmla="*/ 0 h 968"/>
                <a:gd name="T4" fmla="*/ 98 w 1414"/>
                <a:gd name="T5" fmla="*/ 12 h 968"/>
                <a:gd name="T6" fmla="*/ 47 w 1414"/>
                <a:gd name="T7" fmla="*/ 47 h 968"/>
                <a:gd name="T8" fmla="*/ 12 w 1414"/>
                <a:gd name="T9" fmla="*/ 98 h 968"/>
                <a:gd name="T10" fmla="*/ 0 w 1414"/>
                <a:gd name="T11" fmla="*/ 161 h 968"/>
                <a:gd name="T12" fmla="*/ 0 w 1414"/>
                <a:gd name="T13" fmla="*/ 805 h 968"/>
                <a:gd name="T14" fmla="*/ 12 w 1414"/>
                <a:gd name="T15" fmla="*/ 868 h 968"/>
                <a:gd name="T16" fmla="*/ 47 w 1414"/>
                <a:gd name="T17" fmla="*/ 919 h 968"/>
                <a:gd name="T18" fmla="*/ 98 w 1414"/>
                <a:gd name="T19" fmla="*/ 954 h 968"/>
                <a:gd name="T20" fmla="*/ 161 w 1414"/>
                <a:gd name="T21" fmla="*/ 967 h 968"/>
                <a:gd name="T22" fmla="*/ 1252 w 1414"/>
                <a:gd name="T23" fmla="*/ 967 h 968"/>
                <a:gd name="T24" fmla="*/ 1315 w 1414"/>
                <a:gd name="T25" fmla="*/ 954 h 968"/>
                <a:gd name="T26" fmla="*/ 1366 w 1414"/>
                <a:gd name="T27" fmla="*/ 919 h 968"/>
                <a:gd name="T28" fmla="*/ 1400 w 1414"/>
                <a:gd name="T29" fmla="*/ 868 h 968"/>
                <a:gd name="T30" fmla="*/ 1413 w 1414"/>
                <a:gd name="T31" fmla="*/ 805 h 968"/>
                <a:gd name="T32" fmla="*/ 1413 w 1414"/>
                <a:gd name="T33" fmla="*/ 161 h 968"/>
                <a:gd name="T34" fmla="*/ 1400 w 1414"/>
                <a:gd name="T35" fmla="*/ 98 h 968"/>
                <a:gd name="T36" fmla="*/ 1366 w 1414"/>
                <a:gd name="T37" fmla="*/ 47 h 968"/>
                <a:gd name="T38" fmla="*/ 1315 w 1414"/>
                <a:gd name="T39" fmla="*/ 12 h 968"/>
                <a:gd name="T40" fmla="*/ 1252 w 1414"/>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1252" y="0"/>
                  </a:moveTo>
                  <a:lnTo>
                    <a:pt x="161" y="0"/>
                  </a:lnTo>
                  <a:lnTo>
                    <a:pt x="98" y="12"/>
                  </a:lnTo>
                  <a:lnTo>
                    <a:pt x="47" y="47"/>
                  </a:lnTo>
                  <a:lnTo>
                    <a:pt x="12" y="98"/>
                  </a:lnTo>
                  <a:lnTo>
                    <a:pt x="0" y="161"/>
                  </a:lnTo>
                  <a:lnTo>
                    <a:pt x="0" y="805"/>
                  </a:lnTo>
                  <a:lnTo>
                    <a:pt x="12" y="868"/>
                  </a:lnTo>
                  <a:lnTo>
                    <a:pt x="47" y="919"/>
                  </a:lnTo>
                  <a:lnTo>
                    <a:pt x="98" y="954"/>
                  </a:lnTo>
                  <a:lnTo>
                    <a:pt x="161" y="967"/>
                  </a:lnTo>
                  <a:lnTo>
                    <a:pt x="1252" y="967"/>
                  </a:lnTo>
                  <a:lnTo>
                    <a:pt x="1315" y="954"/>
                  </a:lnTo>
                  <a:lnTo>
                    <a:pt x="1366" y="919"/>
                  </a:lnTo>
                  <a:lnTo>
                    <a:pt x="1400" y="868"/>
                  </a:lnTo>
                  <a:lnTo>
                    <a:pt x="1413" y="805"/>
                  </a:lnTo>
                  <a:lnTo>
                    <a:pt x="1413" y="161"/>
                  </a:lnTo>
                  <a:lnTo>
                    <a:pt x="1400" y="98"/>
                  </a:lnTo>
                  <a:lnTo>
                    <a:pt x="1366" y="47"/>
                  </a:lnTo>
                  <a:lnTo>
                    <a:pt x="1315" y="12"/>
                  </a:lnTo>
                  <a:lnTo>
                    <a:pt x="1252" y="0"/>
                  </a:lnTo>
                  <a:close/>
                </a:path>
              </a:pathLst>
            </a:custGeom>
            <a:solidFill>
              <a:schemeClr val="bg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a:p>
          </p:txBody>
        </p:sp>
        <p:sp>
          <p:nvSpPr>
            <p:cNvPr id="29" name="Freeform 15"/>
            <p:cNvSpPr>
              <a:spLocks/>
            </p:cNvSpPr>
            <p:nvPr/>
          </p:nvSpPr>
          <p:spPr bwMode="auto">
            <a:xfrm>
              <a:off x="10" y="722"/>
              <a:ext cx="1414" cy="968"/>
            </a:xfrm>
            <a:custGeom>
              <a:avLst/>
              <a:gdLst>
                <a:gd name="T0" fmla="*/ 0 w 1414"/>
                <a:gd name="T1" fmla="*/ 161 h 968"/>
                <a:gd name="T2" fmla="*/ 12 w 1414"/>
                <a:gd name="T3" fmla="*/ 98 h 968"/>
                <a:gd name="T4" fmla="*/ 47 w 1414"/>
                <a:gd name="T5" fmla="*/ 47 h 968"/>
                <a:gd name="T6" fmla="*/ 98 w 1414"/>
                <a:gd name="T7" fmla="*/ 12 h 968"/>
                <a:gd name="T8" fmla="*/ 161 w 1414"/>
                <a:gd name="T9" fmla="*/ 0 h 968"/>
                <a:gd name="T10" fmla="*/ 1252 w 1414"/>
                <a:gd name="T11" fmla="*/ 0 h 968"/>
                <a:gd name="T12" fmla="*/ 1315 w 1414"/>
                <a:gd name="T13" fmla="*/ 12 h 968"/>
                <a:gd name="T14" fmla="*/ 1366 w 1414"/>
                <a:gd name="T15" fmla="*/ 47 h 968"/>
                <a:gd name="T16" fmla="*/ 1400 w 1414"/>
                <a:gd name="T17" fmla="*/ 98 h 968"/>
                <a:gd name="T18" fmla="*/ 1413 w 1414"/>
                <a:gd name="T19" fmla="*/ 161 h 968"/>
                <a:gd name="T20" fmla="*/ 1413 w 1414"/>
                <a:gd name="T21" fmla="*/ 805 h 968"/>
                <a:gd name="T22" fmla="*/ 1400 w 1414"/>
                <a:gd name="T23" fmla="*/ 868 h 968"/>
                <a:gd name="T24" fmla="*/ 1366 w 1414"/>
                <a:gd name="T25" fmla="*/ 919 h 968"/>
                <a:gd name="T26" fmla="*/ 1315 w 1414"/>
                <a:gd name="T27" fmla="*/ 954 h 968"/>
                <a:gd name="T28" fmla="*/ 1252 w 1414"/>
                <a:gd name="T29" fmla="*/ 967 h 968"/>
                <a:gd name="T30" fmla="*/ 161 w 1414"/>
                <a:gd name="T31" fmla="*/ 967 h 968"/>
                <a:gd name="T32" fmla="*/ 98 w 1414"/>
                <a:gd name="T33" fmla="*/ 954 h 968"/>
                <a:gd name="T34" fmla="*/ 47 w 1414"/>
                <a:gd name="T35" fmla="*/ 919 h 968"/>
                <a:gd name="T36" fmla="*/ 12 w 1414"/>
                <a:gd name="T37" fmla="*/ 868 h 968"/>
                <a:gd name="T38" fmla="*/ 0 w 1414"/>
                <a:gd name="T39" fmla="*/ 805 h 968"/>
                <a:gd name="T40" fmla="*/ 0 w 1414"/>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0" y="161"/>
                  </a:moveTo>
                  <a:lnTo>
                    <a:pt x="12" y="98"/>
                  </a:lnTo>
                  <a:lnTo>
                    <a:pt x="47" y="47"/>
                  </a:lnTo>
                  <a:lnTo>
                    <a:pt x="98" y="12"/>
                  </a:lnTo>
                  <a:lnTo>
                    <a:pt x="161" y="0"/>
                  </a:lnTo>
                  <a:lnTo>
                    <a:pt x="1252" y="0"/>
                  </a:lnTo>
                  <a:lnTo>
                    <a:pt x="1315" y="12"/>
                  </a:lnTo>
                  <a:lnTo>
                    <a:pt x="1366" y="47"/>
                  </a:lnTo>
                  <a:lnTo>
                    <a:pt x="1400" y="98"/>
                  </a:lnTo>
                  <a:lnTo>
                    <a:pt x="1413" y="161"/>
                  </a:lnTo>
                  <a:lnTo>
                    <a:pt x="1413" y="805"/>
                  </a:lnTo>
                  <a:lnTo>
                    <a:pt x="1400" y="868"/>
                  </a:lnTo>
                  <a:lnTo>
                    <a:pt x="1366" y="919"/>
                  </a:lnTo>
                  <a:lnTo>
                    <a:pt x="1315" y="954"/>
                  </a:lnTo>
                  <a:lnTo>
                    <a:pt x="1252" y="967"/>
                  </a:lnTo>
                  <a:lnTo>
                    <a:pt x="161" y="967"/>
                  </a:lnTo>
                  <a:lnTo>
                    <a:pt x="98" y="954"/>
                  </a:lnTo>
                  <a:lnTo>
                    <a:pt x="47" y="919"/>
                  </a:lnTo>
                  <a:lnTo>
                    <a:pt x="12" y="868"/>
                  </a:lnTo>
                  <a:lnTo>
                    <a:pt x="0" y="805"/>
                  </a:lnTo>
                  <a:lnTo>
                    <a:pt x="0" y="161"/>
                  </a:lnTo>
                  <a:close/>
                </a:path>
              </a:pathLst>
            </a:custGeom>
            <a:noFill/>
            <a:ln w="1219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30" name="Freeform 14"/>
            <p:cNvSpPr>
              <a:spLocks/>
            </p:cNvSpPr>
            <p:nvPr/>
          </p:nvSpPr>
          <p:spPr bwMode="auto">
            <a:xfrm>
              <a:off x="1524" y="722"/>
              <a:ext cx="1414" cy="968"/>
            </a:xfrm>
            <a:custGeom>
              <a:avLst/>
              <a:gdLst>
                <a:gd name="T0" fmla="*/ 1252 w 1414"/>
                <a:gd name="T1" fmla="*/ 0 h 968"/>
                <a:gd name="T2" fmla="*/ 161 w 1414"/>
                <a:gd name="T3" fmla="*/ 0 h 968"/>
                <a:gd name="T4" fmla="*/ 98 w 1414"/>
                <a:gd name="T5" fmla="*/ 12 h 968"/>
                <a:gd name="T6" fmla="*/ 47 w 1414"/>
                <a:gd name="T7" fmla="*/ 47 h 968"/>
                <a:gd name="T8" fmla="*/ 12 w 1414"/>
                <a:gd name="T9" fmla="*/ 98 h 968"/>
                <a:gd name="T10" fmla="*/ 0 w 1414"/>
                <a:gd name="T11" fmla="*/ 161 h 968"/>
                <a:gd name="T12" fmla="*/ 0 w 1414"/>
                <a:gd name="T13" fmla="*/ 805 h 968"/>
                <a:gd name="T14" fmla="*/ 12 w 1414"/>
                <a:gd name="T15" fmla="*/ 868 h 968"/>
                <a:gd name="T16" fmla="*/ 47 w 1414"/>
                <a:gd name="T17" fmla="*/ 919 h 968"/>
                <a:gd name="T18" fmla="*/ 98 w 1414"/>
                <a:gd name="T19" fmla="*/ 954 h 968"/>
                <a:gd name="T20" fmla="*/ 161 w 1414"/>
                <a:gd name="T21" fmla="*/ 967 h 968"/>
                <a:gd name="T22" fmla="*/ 1252 w 1414"/>
                <a:gd name="T23" fmla="*/ 967 h 968"/>
                <a:gd name="T24" fmla="*/ 1315 w 1414"/>
                <a:gd name="T25" fmla="*/ 954 h 968"/>
                <a:gd name="T26" fmla="*/ 1366 w 1414"/>
                <a:gd name="T27" fmla="*/ 919 h 968"/>
                <a:gd name="T28" fmla="*/ 1400 w 1414"/>
                <a:gd name="T29" fmla="*/ 868 h 968"/>
                <a:gd name="T30" fmla="*/ 1413 w 1414"/>
                <a:gd name="T31" fmla="*/ 805 h 968"/>
                <a:gd name="T32" fmla="*/ 1413 w 1414"/>
                <a:gd name="T33" fmla="*/ 161 h 968"/>
                <a:gd name="T34" fmla="*/ 1400 w 1414"/>
                <a:gd name="T35" fmla="*/ 98 h 968"/>
                <a:gd name="T36" fmla="*/ 1366 w 1414"/>
                <a:gd name="T37" fmla="*/ 47 h 968"/>
                <a:gd name="T38" fmla="*/ 1315 w 1414"/>
                <a:gd name="T39" fmla="*/ 12 h 968"/>
                <a:gd name="T40" fmla="*/ 1252 w 1414"/>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1252" y="0"/>
                  </a:moveTo>
                  <a:lnTo>
                    <a:pt x="161" y="0"/>
                  </a:lnTo>
                  <a:lnTo>
                    <a:pt x="98" y="12"/>
                  </a:lnTo>
                  <a:lnTo>
                    <a:pt x="47" y="47"/>
                  </a:lnTo>
                  <a:lnTo>
                    <a:pt x="12" y="98"/>
                  </a:lnTo>
                  <a:lnTo>
                    <a:pt x="0" y="161"/>
                  </a:lnTo>
                  <a:lnTo>
                    <a:pt x="0" y="805"/>
                  </a:lnTo>
                  <a:lnTo>
                    <a:pt x="12" y="868"/>
                  </a:lnTo>
                  <a:lnTo>
                    <a:pt x="47" y="919"/>
                  </a:lnTo>
                  <a:lnTo>
                    <a:pt x="98" y="954"/>
                  </a:lnTo>
                  <a:lnTo>
                    <a:pt x="161" y="967"/>
                  </a:lnTo>
                  <a:lnTo>
                    <a:pt x="1252" y="967"/>
                  </a:lnTo>
                  <a:lnTo>
                    <a:pt x="1315" y="954"/>
                  </a:lnTo>
                  <a:lnTo>
                    <a:pt x="1366" y="919"/>
                  </a:lnTo>
                  <a:lnTo>
                    <a:pt x="1400" y="868"/>
                  </a:lnTo>
                  <a:lnTo>
                    <a:pt x="1413" y="805"/>
                  </a:lnTo>
                  <a:lnTo>
                    <a:pt x="1413" y="161"/>
                  </a:lnTo>
                  <a:lnTo>
                    <a:pt x="1400" y="98"/>
                  </a:lnTo>
                  <a:lnTo>
                    <a:pt x="1366" y="47"/>
                  </a:lnTo>
                  <a:lnTo>
                    <a:pt x="1315" y="12"/>
                  </a:lnTo>
                  <a:lnTo>
                    <a:pt x="1252"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ctr" anchorCtr="0" compatLnSpc="1">
              <a:prstTxWarp prst="textNoShape">
                <a:avLst/>
              </a:prstTxWarp>
            </a:bodyPr>
            <a:lstStyle/>
            <a:p>
              <a:pPr algn="ctr"/>
              <a:r>
                <a:rPr lang="en-GB" sz="1662" b="1" dirty="0"/>
                <a:t>2009-10</a:t>
              </a:r>
            </a:p>
          </p:txBody>
        </p:sp>
        <p:sp>
          <p:nvSpPr>
            <p:cNvPr id="31" name="Freeform 13"/>
            <p:cNvSpPr>
              <a:spLocks/>
            </p:cNvSpPr>
            <p:nvPr/>
          </p:nvSpPr>
          <p:spPr bwMode="auto">
            <a:xfrm>
              <a:off x="1524" y="722"/>
              <a:ext cx="1414" cy="968"/>
            </a:xfrm>
            <a:custGeom>
              <a:avLst/>
              <a:gdLst>
                <a:gd name="T0" fmla="*/ 0 w 1414"/>
                <a:gd name="T1" fmla="*/ 161 h 968"/>
                <a:gd name="T2" fmla="*/ 12 w 1414"/>
                <a:gd name="T3" fmla="*/ 98 h 968"/>
                <a:gd name="T4" fmla="*/ 47 w 1414"/>
                <a:gd name="T5" fmla="*/ 47 h 968"/>
                <a:gd name="T6" fmla="*/ 98 w 1414"/>
                <a:gd name="T7" fmla="*/ 12 h 968"/>
                <a:gd name="T8" fmla="*/ 161 w 1414"/>
                <a:gd name="T9" fmla="*/ 0 h 968"/>
                <a:gd name="T10" fmla="*/ 1252 w 1414"/>
                <a:gd name="T11" fmla="*/ 0 h 968"/>
                <a:gd name="T12" fmla="*/ 1315 w 1414"/>
                <a:gd name="T13" fmla="*/ 12 h 968"/>
                <a:gd name="T14" fmla="*/ 1366 w 1414"/>
                <a:gd name="T15" fmla="*/ 47 h 968"/>
                <a:gd name="T16" fmla="*/ 1400 w 1414"/>
                <a:gd name="T17" fmla="*/ 98 h 968"/>
                <a:gd name="T18" fmla="*/ 1413 w 1414"/>
                <a:gd name="T19" fmla="*/ 161 h 968"/>
                <a:gd name="T20" fmla="*/ 1413 w 1414"/>
                <a:gd name="T21" fmla="*/ 805 h 968"/>
                <a:gd name="T22" fmla="*/ 1400 w 1414"/>
                <a:gd name="T23" fmla="*/ 868 h 968"/>
                <a:gd name="T24" fmla="*/ 1366 w 1414"/>
                <a:gd name="T25" fmla="*/ 919 h 968"/>
                <a:gd name="T26" fmla="*/ 1315 w 1414"/>
                <a:gd name="T27" fmla="*/ 954 h 968"/>
                <a:gd name="T28" fmla="*/ 1252 w 1414"/>
                <a:gd name="T29" fmla="*/ 967 h 968"/>
                <a:gd name="T30" fmla="*/ 161 w 1414"/>
                <a:gd name="T31" fmla="*/ 967 h 968"/>
                <a:gd name="T32" fmla="*/ 98 w 1414"/>
                <a:gd name="T33" fmla="*/ 954 h 968"/>
                <a:gd name="T34" fmla="*/ 47 w 1414"/>
                <a:gd name="T35" fmla="*/ 919 h 968"/>
                <a:gd name="T36" fmla="*/ 12 w 1414"/>
                <a:gd name="T37" fmla="*/ 868 h 968"/>
                <a:gd name="T38" fmla="*/ 0 w 1414"/>
                <a:gd name="T39" fmla="*/ 805 h 968"/>
                <a:gd name="T40" fmla="*/ 0 w 1414"/>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0" y="161"/>
                  </a:moveTo>
                  <a:lnTo>
                    <a:pt x="12" y="98"/>
                  </a:lnTo>
                  <a:lnTo>
                    <a:pt x="47" y="47"/>
                  </a:lnTo>
                  <a:lnTo>
                    <a:pt x="98" y="12"/>
                  </a:lnTo>
                  <a:lnTo>
                    <a:pt x="161" y="0"/>
                  </a:lnTo>
                  <a:lnTo>
                    <a:pt x="1252" y="0"/>
                  </a:lnTo>
                  <a:lnTo>
                    <a:pt x="1315" y="12"/>
                  </a:lnTo>
                  <a:lnTo>
                    <a:pt x="1366" y="47"/>
                  </a:lnTo>
                  <a:lnTo>
                    <a:pt x="1400" y="98"/>
                  </a:lnTo>
                  <a:lnTo>
                    <a:pt x="1413" y="161"/>
                  </a:lnTo>
                  <a:lnTo>
                    <a:pt x="1413" y="805"/>
                  </a:lnTo>
                  <a:lnTo>
                    <a:pt x="1400" y="868"/>
                  </a:lnTo>
                  <a:lnTo>
                    <a:pt x="1366" y="919"/>
                  </a:lnTo>
                  <a:lnTo>
                    <a:pt x="1315" y="954"/>
                  </a:lnTo>
                  <a:lnTo>
                    <a:pt x="1252" y="967"/>
                  </a:lnTo>
                  <a:lnTo>
                    <a:pt x="161" y="967"/>
                  </a:lnTo>
                  <a:lnTo>
                    <a:pt x="98" y="954"/>
                  </a:lnTo>
                  <a:lnTo>
                    <a:pt x="47" y="919"/>
                  </a:lnTo>
                  <a:lnTo>
                    <a:pt x="12" y="868"/>
                  </a:lnTo>
                  <a:lnTo>
                    <a:pt x="0" y="805"/>
                  </a:lnTo>
                  <a:lnTo>
                    <a:pt x="0" y="161"/>
                  </a:lnTo>
                  <a:close/>
                </a:path>
              </a:pathLst>
            </a:custGeom>
            <a:noFill/>
            <a:ln w="1219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32" name="Freeform 12"/>
            <p:cNvSpPr>
              <a:spLocks/>
            </p:cNvSpPr>
            <p:nvPr/>
          </p:nvSpPr>
          <p:spPr bwMode="auto">
            <a:xfrm>
              <a:off x="3038" y="722"/>
              <a:ext cx="1414" cy="968"/>
            </a:xfrm>
            <a:custGeom>
              <a:avLst/>
              <a:gdLst>
                <a:gd name="T0" fmla="*/ 1252 w 1414"/>
                <a:gd name="T1" fmla="*/ 0 h 968"/>
                <a:gd name="T2" fmla="*/ 161 w 1414"/>
                <a:gd name="T3" fmla="*/ 0 h 968"/>
                <a:gd name="T4" fmla="*/ 98 w 1414"/>
                <a:gd name="T5" fmla="*/ 12 h 968"/>
                <a:gd name="T6" fmla="*/ 47 w 1414"/>
                <a:gd name="T7" fmla="*/ 47 h 968"/>
                <a:gd name="T8" fmla="*/ 12 w 1414"/>
                <a:gd name="T9" fmla="*/ 98 h 968"/>
                <a:gd name="T10" fmla="*/ 0 w 1414"/>
                <a:gd name="T11" fmla="*/ 161 h 968"/>
                <a:gd name="T12" fmla="*/ 0 w 1414"/>
                <a:gd name="T13" fmla="*/ 805 h 968"/>
                <a:gd name="T14" fmla="*/ 12 w 1414"/>
                <a:gd name="T15" fmla="*/ 868 h 968"/>
                <a:gd name="T16" fmla="*/ 47 w 1414"/>
                <a:gd name="T17" fmla="*/ 919 h 968"/>
                <a:gd name="T18" fmla="*/ 98 w 1414"/>
                <a:gd name="T19" fmla="*/ 954 h 968"/>
                <a:gd name="T20" fmla="*/ 161 w 1414"/>
                <a:gd name="T21" fmla="*/ 967 h 968"/>
                <a:gd name="T22" fmla="*/ 1252 w 1414"/>
                <a:gd name="T23" fmla="*/ 967 h 968"/>
                <a:gd name="T24" fmla="*/ 1315 w 1414"/>
                <a:gd name="T25" fmla="*/ 954 h 968"/>
                <a:gd name="T26" fmla="*/ 1366 w 1414"/>
                <a:gd name="T27" fmla="*/ 919 h 968"/>
                <a:gd name="T28" fmla="*/ 1400 w 1414"/>
                <a:gd name="T29" fmla="*/ 868 h 968"/>
                <a:gd name="T30" fmla="*/ 1413 w 1414"/>
                <a:gd name="T31" fmla="*/ 805 h 968"/>
                <a:gd name="T32" fmla="*/ 1413 w 1414"/>
                <a:gd name="T33" fmla="*/ 161 h 968"/>
                <a:gd name="T34" fmla="*/ 1400 w 1414"/>
                <a:gd name="T35" fmla="*/ 98 h 968"/>
                <a:gd name="T36" fmla="*/ 1366 w 1414"/>
                <a:gd name="T37" fmla="*/ 47 h 968"/>
                <a:gd name="T38" fmla="*/ 1315 w 1414"/>
                <a:gd name="T39" fmla="*/ 12 h 968"/>
                <a:gd name="T40" fmla="*/ 1252 w 1414"/>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1252" y="0"/>
                  </a:moveTo>
                  <a:lnTo>
                    <a:pt x="161" y="0"/>
                  </a:lnTo>
                  <a:lnTo>
                    <a:pt x="98" y="12"/>
                  </a:lnTo>
                  <a:lnTo>
                    <a:pt x="47" y="47"/>
                  </a:lnTo>
                  <a:lnTo>
                    <a:pt x="12" y="98"/>
                  </a:lnTo>
                  <a:lnTo>
                    <a:pt x="0" y="161"/>
                  </a:lnTo>
                  <a:lnTo>
                    <a:pt x="0" y="805"/>
                  </a:lnTo>
                  <a:lnTo>
                    <a:pt x="12" y="868"/>
                  </a:lnTo>
                  <a:lnTo>
                    <a:pt x="47" y="919"/>
                  </a:lnTo>
                  <a:lnTo>
                    <a:pt x="98" y="954"/>
                  </a:lnTo>
                  <a:lnTo>
                    <a:pt x="161" y="967"/>
                  </a:lnTo>
                  <a:lnTo>
                    <a:pt x="1252" y="967"/>
                  </a:lnTo>
                  <a:lnTo>
                    <a:pt x="1315" y="954"/>
                  </a:lnTo>
                  <a:lnTo>
                    <a:pt x="1366" y="919"/>
                  </a:lnTo>
                  <a:lnTo>
                    <a:pt x="1400" y="868"/>
                  </a:lnTo>
                  <a:lnTo>
                    <a:pt x="1413" y="805"/>
                  </a:lnTo>
                  <a:lnTo>
                    <a:pt x="1413" y="161"/>
                  </a:lnTo>
                  <a:lnTo>
                    <a:pt x="1400" y="98"/>
                  </a:lnTo>
                  <a:lnTo>
                    <a:pt x="1366" y="47"/>
                  </a:lnTo>
                  <a:lnTo>
                    <a:pt x="1315" y="12"/>
                  </a:lnTo>
                  <a:lnTo>
                    <a:pt x="1252"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33" name="Freeform 11"/>
            <p:cNvSpPr>
              <a:spLocks/>
            </p:cNvSpPr>
            <p:nvPr/>
          </p:nvSpPr>
          <p:spPr bwMode="auto">
            <a:xfrm>
              <a:off x="3038" y="722"/>
              <a:ext cx="1414" cy="968"/>
            </a:xfrm>
            <a:custGeom>
              <a:avLst/>
              <a:gdLst>
                <a:gd name="T0" fmla="*/ 0 w 1414"/>
                <a:gd name="T1" fmla="*/ 161 h 968"/>
                <a:gd name="T2" fmla="*/ 12 w 1414"/>
                <a:gd name="T3" fmla="*/ 98 h 968"/>
                <a:gd name="T4" fmla="*/ 47 w 1414"/>
                <a:gd name="T5" fmla="*/ 47 h 968"/>
                <a:gd name="T6" fmla="*/ 98 w 1414"/>
                <a:gd name="T7" fmla="*/ 12 h 968"/>
                <a:gd name="T8" fmla="*/ 161 w 1414"/>
                <a:gd name="T9" fmla="*/ 0 h 968"/>
                <a:gd name="T10" fmla="*/ 1252 w 1414"/>
                <a:gd name="T11" fmla="*/ 0 h 968"/>
                <a:gd name="T12" fmla="*/ 1315 w 1414"/>
                <a:gd name="T13" fmla="*/ 12 h 968"/>
                <a:gd name="T14" fmla="*/ 1366 w 1414"/>
                <a:gd name="T15" fmla="*/ 47 h 968"/>
                <a:gd name="T16" fmla="*/ 1400 w 1414"/>
                <a:gd name="T17" fmla="*/ 98 h 968"/>
                <a:gd name="T18" fmla="*/ 1413 w 1414"/>
                <a:gd name="T19" fmla="*/ 161 h 968"/>
                <a:gd name="T20" fmla="*/ 1413 w 1414"/>
                <a:gd name="T21" fmla="*/ 805 h 968"/>
                <a:gd name="T22" fmla="*/ 1400 w 1414"/>
                <a:gd name="T23" fmla="*/ 868 h 968"/>
                <a:gd name="T24" fmla="*/ 1366 w 1414"/>
                <a:gd name="T25" fmla="*/ 919 h 968"/>
                <a:gd name="T26" fmla="*/ 1315 w 1414"/>
                <a:gd name="T27" fmla="*/ 954 h 968"/>
                <a:gd name="T28" fmla="*/ 1252 w 1414"/>
                <a:gd name="T29" fmla="*/ 967 h 968"/>
                <a:gd name="T30" fmla="*/ 161 w 1414"/>
                <a:gd name="T31" fmla="*/ 967 h 968"/>
                <a:gd name="T32" fmla="*/ 98 w 1414"/>
                <a:gd name="T33" fmla="*/ 954 h 968"/>
                <a:gd name="T34" fmla="*/ 47 w 1414"/>
                <a:gd name="T35" fmla="*/ 919 h 968"/>
                <a:gd name="T36" fmla="*/ 12 w 1414"/>
                <a:gd name="T37" fmla="*/ 868 h 968"/>
                <a:gd name="T38" fmla="*/ 0 w 1414"/>
                <a:gd name="T39" fmla="*/ 805 h 968"/>
                <a:gd name="T40" fmla="*/ 0 w 1414"/>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0" y="161"/>
                  </a:moveTo>
                  <a:lnTo>
                    <a:pt x="12" y="98"/>
                  </a:lnTo>
                  <a:lnTo>
                    <a:pt x="47" y="47"/>
                  </a:lnTo>
                  <a:lnTo>
                    <a:pt x="98" y="12"/>
                  </a:lnTo>
                  <a:lnTo>
                    <a:pt x="161" y="0"/>
                  </a:lnTo>
                  <a:lnTo>
                    <a:pt x="1252" y="0"/>
                  </a:lnTo>
                  <a:lnTo>
                    <a:pt x="1315" y="12"/>
                  </a:lnTo>
                  <a:lnTo>
                    <a:pt x="1366" y="47"/>
                  </a:lnTo>
                  <a:lnTo>
                    <a:pt x="1400" y="98"/>
                  </a:lnTo>
                  <a:lnTo>
                    <a:pt x="1413" y="161"/>
                  </a:lnTo>
                  <a:lnTo>
                    <a:pt x="1413" y="805"/>
                  </a:lnTo>
                  <a:lnTo>
                    <a:pt x="1400" y="868"/>
                  </a:lnTo>
                  <a:lnTo>
                    <a:pt x="1366" y="919"/>
                  </a:lnTo>
                  <a:lnTo>
                    <a:pt x="1315" y="954"/>
                  </a:lnTo>
                  <a:lnTo>
                    <a:pt x="1252" y="967"/>
                  </a:lnTo>
                  <a:lnTo>
                    <a:pt x="161" y="967"/>
                  </a:lnTo>
                  <a:lnTo>
                    <a:pt x="98" y="954"/>
                  </a:lnTo>
                  <a:lnTo>
                    <a:pt x="47" y="919"/>
                  </a:lnTo>
                  <a:lnTo>
                    <a:pt x="12" y="868"/>
                  </a:lnTo>
                  <a:lnTo>
                    <a:pt x="0" y="805"/>
                  </a:lnTo>
                  <a:lnTo>
                    <a:pt x="0" y="161"/>
                  </a:lnTo>
                  <a:close/>
                </a:path>
              </a:pathLst>
            </a:custGeom>
            <a:solidFill>
              <a:srgbClr val="0070C0"/>
            </a:solidFill>
            <a:ln w="12192">
              <a:solidFill>
                <a:srgbClr val="FFFFFF"/>
              </a:solidFill>
              <a:round/>
              <a:headEnd/>
              <a:tailEnd/>
            </a:ln>
          </p:spPr>
          <p:txBody>
            <a:bodyPr vert="horz" wrap="square" lIns="84406" tIns="42203" rIns="84406" bIns="42203" numCol="1" anchor="t" anchorCtr="0" compatLnSpc="1">
              <a:prstTxWarp prst="textNoShape">
                <a:avLst/>
              </a:prstTxWarp>
            </a:bodyPr>
            <a:lstStyle/>
            <a:p>
              <a:pPr algn="ctr"/>
              <a:endParaRPr lang="en-GB" sz="1662" b="1"/>
            </a:p>
          </p:txBody>
        </p:sp>
        <p:sp>
          <p:nvSpPr>
            <p:cNvPr id="34" name="Freeform 10"/>
            <p:cNvSpPr>
              <a:spLocks/>
            </p:cNvSpPr>
            <p:nvPr/>
          </p:nvSpPr>
          <p:spPr bwMode="auto">
            <a:xfrm>
              <a:off x="4553" y="722"/>
              <a:ext cx="1414" cy="968"/>
            </a:xfrm>
            <a:custGeom>
              <a:avLst/>
              <a:gdLst>
                <a:gd name="T0" fmla="*/ 1252 w 1414"/>
                <a:gd name="T1" fmla="*/ 0 h 968"/>
                <a:gd name="T2" fmla="*/ 161 w 1414"/>
                <a:gd name="T3" fmla="*/ 0 h 968"/>
                <a:gd name="T4" fmla="*/ 98 w 1414"/>
                <a:gd name="T5" fmla="*/ 12 h 968"/>
                <a:gd name="T6" fmla="*/ 47 w 1414"/>
                <a:gd name="T7" fmla="*/ 47 h 968"/>
                <a:gd name="T8" fmla="*/ 12 w 1414"/>
                <a:gd name="T9" fmla="*/ 98 h 968"/>
                <a:gd name="T10" fmla="*/ 0 w 1414"/>
                <a:gd name="T11" fmla="*/ 161 h 968"/>
                <a:gd name="T12" fmla="*/ 0 w 1414"/>
                <a:gd name="T13" fmla="*/ 805 h 968"/>
                <a:gd name="T14" fmla="*/ 12 w 1414"/>
                <a:gd name="T15" fmla="*/ 868 h 968"/>
                <a:gd name="T16" fmla="*/ 47 w 1414"/>
                <a:gd name="T17" fmla="*/ 919 h 968"/>
                <a:gd name="T18" fmla="*/ 98 w 1414"/>
                <a:gd name="T19" fmla="*/ 954 h 968"/>
                <a:gd name="T20" fmla="*/ 161 w 1414"/>
                <a:gd name="T21" fmla="*/ 967 h 968"/>
                <a:gd name="T22" fmla="*/ 1252 w 1414"/>
                <a:gd name="T23" fmla="*/ 967 h 968"/>
                <a:gd name="T24" fmla="*/ 1315 w 1414"/>
                <a:gd name="T25" fmla="*/ 954 h 968"/>
                <a:gd name="T26" fmla="*/ 1366 w 1414"/>
                <a:gd name="T27" fmla="*/ 919 h 968"/>
                <a:gd name="T28" fmla="*/ 1400 w 1414"/>
                <a:gd name="T29" fmla="*/ 868 h 968"/>
                <a:gd name="T30" fmla="*/ 1413 w 1414"/>
                <a:gd name="T31" fmla="*/ 805 h 968"/>
                <a:gd name="T32" fmla="*/ 1413 w 1414"/>
                <a:gd name="T33" fmla="*/ 161 h 968"/>
                <a:gd name="T34" fmla="*/ 1400 w 1414"/>
                <a:gd name="T35" fmla="*/ 98 h 968"/>
                <a:gd name="T36" fmla="*/ 1366 w 1414"/>
                <a:gd name="T37" fmla="*/ 47 h 968"/>
                <a:gd name="T38" fmla="*/ 1315 w 1414"/>
                <a:gd name="T39" fmla="*/ 12 h 968"/>
                <a:gd name="T40" fmla="*/ 1252 w 1414"/>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1252" y="0"/>
                  </a:moveTo>
                  <a:lnTo>
                    <a:pt x="161" y="0"/>
                  </a:lnTo>
                  <a:lnTo>
                    <a:pt x="98" y="12"/>
                  </a:lnTo>
                  <a:lnTo>
                    <a:pt x="47" y="47"/>
                  </a:lnTo>
                  <a:lnTo>
                    <a:pt x="12" y="98"/>
                  </a:lnTo>
                  <a:lnTo>
                    <a:pt x="0" y="161"/>
                  </a:lnTo>
                  <a:lnTo>
                    <a:pt x="0" y="805"/>
                  </a:lnTo>
                  <a:lnTo>
                    <a:pt x="12" y="868"/>
                  </a:lnTo>
                  <a:lnTo>
                    <a:pt x="47" y="919"/>
                  </a:lnTo>
                  <a:lnTo>
                    <a:pt x="98" y="954"/>
                  </a:lnTo>
                  <a:lnTo>
                    <a:pt x="161" y="967"/>
                  </a:lnTo>
                  <a:lnTo>
                    <a:pt x="1252" y="967"/>
                  </a:lnTo>
                  <a:lnTo>
                    <a:pt x="1315" y="954"/>
                  </a:lnTo>
                  <a:lnTo>
                    <a:pt x="1366" y="919"/>
                  </a:lnTo>
                  <a:lnTo>
                    <a:pt x="1400" y="868"/>
                  </a:lnTo>
                  <a:lnTo>
                    <a:pt x="1413" y="805"/>
                  </a:lnTo>
                  <a:lnTo>
                    <a:pt x="1413" y="161"/>
                  </a:lnTo>
                  <a:lnTo>
                    <a:pt x="1400" y="98"/>
                  </a:lnTo>
                  <a:lnTo>
                    <a:pt x="1366" y="47"/>
                  </a:lnTo>
                  <a:lnTo>
                    <a:pt x="1315" y="12"/>
                  </a:lnTo>
                  <a:lnTo>
                    <a:pt x="1252" y="0"/>
                  </a:ln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35" name="Freeform 9"/>
            <p:cNvSpPr>
              <a:spLocks/>
            </p:cNvSpPr>
            <p:nvPr/>
          </p:nvSpPr>
          <p:spPr bwMode="auto">
            <a:xfrm>
              <a:off x="4553" y="722"/>
              <a:ext cx="1414" cy="968"/>
            </a:xfrm>
            <a:custGeom>
              <a:avLst/>
              <a:gdLst>
                <a:gd name="T0" fmla="*/ 0 w 1414"/>
                <a:gd name="T1" fmla="*/ 161 h 968"/>
                <a:gd name="T2" fmla="*/ 12 w 1414"/>
                <a:gd name="T3" fmla="*/ 98 h 968"/>
                <a:gd name="T4" fmla="*/ 47 w 1414"/>
                <a:gd name="T5" fmla="*/ 47 h 968"/>
                <a:gd name="T6" fmla="*/ 98 w 1414"/>
                <a:gd name="T7" fmla="*/ 12 h 968"/>
                <a:gd name="T8" fmla="*/ 161 w 1414"/>
                <a:gd name="T9" fmla="*/ 0 h 968"/>
                <a:gd name="T10" fmla="*/ 1252 w 1414"/>
                <a:gd name="T11" fmla="*/ 0 h 968"/>
                <a:gd name="T12" fmla="*/ 1315 w 1414"/>
                <a:gd name="T13" fmla="*/ 12 h 968"/>
                <a:gd name="T14" fmla="*/ 1366 w 1414"/>
                <a:gd name="T15" fmla="*/ 47 h 968"/>
                <a:gd name="T16" fmla="*/ 1400 w 1414"/>
                <a:gd name="T17" fmla="*/ 98 h 968"/>
                <a:gd name="T18" fmla="*/ 1413 w 1414"/>
                <a:gd name="T19" fmla="*/ 161 h 968"/>
                <a:gd name="T20" fmla="*/ 1413 w 1414"/>
                <a:gd name="T21" fmla="*/ 805 h 968"/>
                <a:gd name="T22" fmla="*/ 1400 w 1414"/>
                <a:gd name="T23" fmla="*/ 868 h 968"/>
                <a:gd name="T24" fmla="*/ 1366 w 1414"/>
                <a:gd name="T25" fmla="*/ 919 h 968"/>
                <a:gd name="T26" fmla="*/ 1315 w 1414"/>
                <a:gd name="T27" fmla="*/ 954 h 968"/>
                <a:gd name="T28" fmla="*/ 1252 w 1414"/>
                <a:gd name="T29" fmla="*/ 967 h 968"/>
                <a:gd name="T30" fmla="*/ 161 w 1414"/>
                <a:gd name="T31" fmla="*/ 967 h 968"/>
                <a:gd name="T32" fmla="*/ 98 w 1414"/>
                <a:gd name="T33" fmla="*/ 954 h 968"/>
                <a:gd name="T34" fmla="*/ 47 w 1414"/>
                <a:gd name="T35" fmla="*/ 919 h 968"/>
                <a:gd name="T36" fmla="*/ 12 w 1414"/>
                <a:gd name="T37" fmla="*/ 868 h 968"/>
                <a:gd name="T38" fmla="*/ 0 w 1414"/>
                <a:gd name="T39" fmla="*/ 805 h 968"/>
                <a:gd name="T40" fmla="*/ 0 w 1414"/>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968">
                  <a:moveTo>
                    <a:pt x="0" y="161"/>
                  </a:moveTo>
                  <a:lnTo>
                    <a:pt x="12" y="98"/>
                  </a:lnTo>
                  <a:lnTo>
                    <a:pt x="47" y="47"/>
                  </a:lnTo>
                  <a:lnTo>
                    <a:pt x="98" y="12"/>
                  </a:lnTo>
                  <a:lnTo>
                    <a:pt x="161" y="0"/>
                  </a:lnTo>
                  <a:lnTo>
                    <a:pt x="1252" y="0"/>
                  </a:lnTo>
                  <a:lnTo>
                    <a:pt x="1315" y="12"/>
                  </a:lnTo>
                  <a:lnTo>
                    <a:pt x="1366" y="47"/>
                  </a:lnTo>
                  <a:lnTo>
                    <a:pt x="1400" y="98"/>
                  </a:lnTo>
                  <a:lnTo>
                    <a:pt x="1413" y="161"/>
                  </a:lnTo>
                  <a:lnTo>
                    <a:pt x="1413" y="805"/>
                  </a:lnTo>
                  <a:lnTo>
                    <a:pt x="1400" y="868"/>
                  </a:lnTo>
                  <a:lnTo>
                    <a:pt x="1366" y="919"/>
                  </a:lnTo>
                  <a:lnTo>
                    <a:pt x="1315" y="954"/>
                  </a:lnTo>
                  <a:lnTo>
                    <a:pt x="1252" y="967"/>
                  </a:lnTo>
                  <a:lnTo>
                    <a:pt x="161" y="967"/>
                  </a:lnTo>
                  <a:lnTo>
                    <a:pt x="98" y="954"/>
                  </a:lnTo>
                  <a:lnTo>
                    <a:pt x="47" y="919"/>
                  </a:lnTo>
                  <a:lnTo>
                    <a:pt x="12" y="868"/>
                  </a:lnTo>
                  <a:lnTo>
                    <a:pt x="0" y="805"/>
                  </a:lnTo>
                  <a:lnTo>
                    <a:pt x="0" y="161"/>
                  </a:lnTo>
                  <a:close/>
                </a:path>
              </a:pathLst>
            </a:custGeom>
            <a:noFill/>
            <a:ln w="1219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36" name="Freeform 8"/>
            <p:cNvSpPr>
              <a:spLocks/>
            </p:cNvSpPr>
            <p:nvPr/>
          </p:nvSpPr>
          <p:spPr bwMode="auto">
            <a:xfrm>
              <a:off x="6067" y="722"/>
              <a:ext cx="1416" cy="968"/>
            </a:xfrm>
            <a:custGeom>
              <a:avLst/>
              <a:gdLst>
                <a:gd name="T0" fmla="*/ 1254 w 1416"/>
                <a:gd name="T1" fmla="*/ 0 h 968"/>
                <a:gd name="T2" fmla="*/ 161 w 1416"/>
                <a:gd name="T3" fmla="*/ 0 h 968"/>
                <a:gd name="T4" fmla="*/ 98 w 1416"/>
                <a:gd name="T5" fmla="*/ 12 h 968"/>
                <a:gd name="T6" fmla="*/ 47 w 1416"/>
                <a:gd name="T7" fmla="*/ 47 h 968"/>
                <a:gd name="T8" fmla="*/ 12 w 1416"/>
                <a:gd name="T9" fmla="*/ 98 h 968"/>
                <a:gd name="T10" fmla="*/ 0 w 1416"/>
                <a:gd name="T11" fmla="*/ 161 h 968"/>
                <a:gd name="T12" fmla="*/ 0 w 1416"/>
                <a:gd name="T13" fmla="*/ 805 h 968"/>
                <a:gd name="T14" fmla="*/ 12 w 1416"/>
                <a:gd name="T15" fmla="*/ 868 h 968"/>
                <a:gd name="T16" fmla="*/ 47 w 1416"/>
                <a:gd name="T17" fmla="*/ 919 h 968"/>
                <a:gd name="T18" fmla="*/ 98 w 1416"/>
                <a:gd name="T19" fmla="*/ 954 h 968"/>
                <a:gd name="T20" fmla="*/ 161 w 1416"/>
                <a:gd name="T21" fmla="*/ 967 h 968"/>
                <a:gd name="T22" fmla="*/ 1254 w 1416"/>
                <a:gd name="T23" fmla="*/ 967 h 968"/>
                <a:gd name="T24" fmla="*/ 1317 w 1416"/>
                <a:gd name="T25" fmla="*/ 954 h 968"/>
                <a:gd name="T26" fmla="*/ 1368 w 1416"/>
                <a:gd name="T27" fmla="*/ 919 h 968"/>
                <a:gd name="T28" fmla="*/ 1403 w 1416"/>
                <a:gd name="T29" fmla="*/ 868 h 968"/>
                <a:gd name="T30" fmla="*/ 1416 w 1416"/>
                <a:gd name="T31" fmla="*/ 805 h 968"/>
                <a:gd name="T32" fmla="*/ 1416 w 1416"/>
                <a:gd name="T33" fmla="*/ 161 h 968"/>
                <a:gd name="T34" fmla="*/ 1403 w 1416"/>
                <a:gd name="T35" fmla="*/ 98 h 968"/>
                <a:gd name="T36" fmla="*/ 1368 w 1416"/>
                <a:gd name="T37" fmla="*/ 47 h 968"/>
                <a:gd name="T38" fmla="*/ 1317 w 1416"/>
                <a:gd name="T39" fmla="*/ 12 h 968"/>
                <a:gd name="T40" fmla="*/ 1254 w 1416"/>
                <a:gd name="T41"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6" h="968">
                  <a:moveTo>
                    <a:pt x="1254" y="0"/>
                  </a:moveTo>
                  <a:lnTo>
                    <a:pt x="161" y="0"/>
                  </a:lnTo>
                  <a:lnTo>
                    <a:pt x="98" y="12"/>
                  </a:lnTo>
                  <a:lnTo>
                    <a:pt x="47" y="47"/>
                  </a:lnTo>
                  <a:lnTo>
                    <a:pt x="12" y="98"/>
                  </a:lnTo>
                  <a:lnTo>
                    <a:pt x="0" y="161"/>
                  </a:lnTo>
                  <a:lnTo>
                    <a:pt x="0" y="805"/>
                  </a:lnTo>
                  <a:lnTo>
                    <a:pt x="12" y="868"/>
                  </a:lnTo>
                  <a:lnTo>
                    <a:pt x="47" y="919"/>
                  </a:lnTo>
                  <a:lnTo>
                    <a:pt x="98" y="954"/>
                  </a:lnTo>
                  <a:lnTo>
                    <a:pt x="161" y="967"/>
                  </a:lnTo>
                  <a:lnTo>
                    <a:pt x="1254" y="967"/>
                  </a:lnTo>
                  <a:lnTo>
                    <a:pt x="1317" y="954"/>
                  </a:lnTo>
                  <a:lnTo>
                    <a:pt x="1368" y="919"/>
                  </a:lnTo>
                  <a:lnTo>
                    <a:pt x="1403" y="868"/>
                  </a:lnTo>
                  <a:lnTo>
                    <a:pt x="1416" y="805"/>
                  </a:lnTo>
                  <a:lnTo>
                    <a:pt x="1416" y="161"/>
                  </a:lnTo>
                  <a:lnTo>
                    <a:pt x="1403" y="98"/>
                  </a:lnTo>
                  <a:lnTo>
                    <a:pt x="1368" y="47"/>
                  </a:lnTo>
                  <a:lnTo>
                    <a:pt x="1317" y="12"/>
                  </a:lnTo>
                  <a:lnTo>
                    <a:pt x="1254" y="0"/>
                  </a:lnTo>
                  <a:close/>
                </a:path>
              </a:pathLst>
            </a:custGeom>
            <a:solidFill>
              <a:srgbClr val="6FA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406" tIns="42203" rIns="84406" bIns="42203" numCol="1" anchor="t" anchorCtr="0" compatLnSpc="1">
              <a:prstTxWarp prst="textNoShape">
                <a:avLst/>
              </a:prstTxWarp>
            </a:bodyPr>
            <a:lstStyle/>
            <a:p>
              <a:pPr algn="ctr"/>
              <a:endParaRPr lang="en-GB" sz="1662" b="1"/>
            </a:p>
          </p:txBody>
        </p:sp>
        <p:sp>
          <p:nvSpPr>
            <p:cNvPr id="37" name="Freeform 7"/>
            <p:cNvSpPr>
              <a:spLocks/>
            </p:cNvSpPr>
            <p:nvPr/>
          </p:nvSpPr>
          <p:spPr bwMode="auto">
            <a:xfrm>
              <a:off x="6067" y="722"/>
              <a:ext cx="1416" cy="968"/>
            </a:xfrm>
            <a:custGeom>
              <a:avLst/>
              <a:gdLst>
                <a:gd name="T0" fmla="*/ 0 w 1416"/>
                <a:gd name="T1" fmla="*/ 161 h 968"/>
                <a:gd name="T2" fmla="*/ 12 w 1416"/>
                <a:gd name="T3" fmla="*/ 98 h 968"/>
                <a:gd name="T4" fmla="*/ 47 w 1416"/>
                <a:gd name="T5" fmla="*/ 47 h 968"/>
                <a:gd name="T6" fmla="*/ 98 w 1416"/>
                <a:gd name="T7" fmla="*/ 12 h 968"/>
                <a:gd name="T8" fmla="*/ 161 w 1416"/>
                <a:gd name="T9" fmla="*/ 0 h 968"/>
                <a:gd name="T10" fmla="*/ 1254 w 1416"/>
                <a:gd name="T11" fmla="*/ 0 h 968"/>
                <a:gd name="T12" fmla="*/ 1317 w 1416"/>
                <a:gd name="T13" fmla="*/ 12 h 968"/>
                <a:gd name="T14" fmla="*/ 1368 w 1416"/>
                <a:gd name="T15" fmla="*/ 47 h 968"/>
                <a:gd name="T16" fmla="*/ 1403 w 1416"/>
                <a:gd name="T17" fmla="*/ 98 h 968"/>
                <a:gd name="T18" fmla="*/ 1416 w 1416"/>
                <a:gd name="T19" fmla="*/ 161 h 968"/>
                <a:gd name="T20" fmla="*/ 1416 w 1416"/>
                <a:gd name="T21" fmla="*/ 805 h 968"/>
                <a:gd name="T22" fmla="*/ 1403 w 1416"/>
                <a:gd name="T23" fmla="*/ 868 h 968"/>
                <a:gd name="T24" fmla="*/ 1368 w 1416"/>
                <a:gd name="T25" fmla="*/ 919 h 968"/>
                <a:gd name="T26" fmla="*/ 1317 w 1416"/>
                <a:gd name="T27" fmla="*/ 954 h 968"/>
                <a:gd name="T28" fmla="*/ 1254 w 1416"/>
                <a:gd name="T29" fmla="*/ 967 h 968"/>
                <a:gd name="T30" fmla="*/ 161 w 1416"/>
                <a:gd name="T31" fmla="*/ 967 h 968"/>
                <a:gd name="T32" fmla="*/ 98 w 1416"/>
                <a:gd name="T33" fmla="*/ 954 h 968"/>
                <a:gd name="T34" fmla="*/ 47 w 1416"/>
                <a:gd name="T35" fmla="*/ 919 h 968"/>
                <a:gd name="T36" fmla="*/ 12 w 1416"/>
                <a:gd name="T37" fmla="*/ 868 h 968"/>
                <a:gd name="T38" fmla="*/ 0 w 1416"/>
                <a:gd name="T39" fmla="*/ 805 h 968"/>
                <a:gd name="T40" fmla="*/ 0 w 1416"/>
                <a:gd name="T41" fmla="*/ 161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6" h="968">
                  <a:moveTo>
                    <a:pt x="0" y="161"/>
                  </a:moveTo>
                  <a:lnTo>
                    <a:pt x="12" y="98"/>
                  </a:lnTo>
                  <a:lnTo>
                    <a:pt x="47" y="47"/>
                  </a:lnTo>
                  <a:lnTo>
                    <a:pt x="98" y="12"/>
                  </a:lnTo>
                  <a:lnTo>
                    <a:pt x="161" y="0"/>
                  </a:lnTo>
                  <a:lnTo>
                    <a:pt x="1254" y="0"/>
                  </a:lnTo>
                  <a:lnTo>
                    <a:pt x="1317" y="12"/>
                  </a:lnTo>
                  <a:lnTo>
                    <a:pt x="1368" y="47"/>
                  </a:lnTo>
                  <a:lnTo>
                    <a:pt x="1403" y="98"/>
                  </a:lnTo>
                  <a:lnTo>
                    <a:pt x="1416" y="161"/>
                  </a:lnTo>
                  <a:lnTo>
                    <a:pt x="1416" y="805"/>
                  </a:lnTo>
                  <a:lnTo>
                    <a:pt x="1403" y="868"/>
                  </a:lnTo>
                  <a:lnTo>
                    <a:pt x="1368" y="919"/>
                  </a:lnTo>
                  <a:lnTo>
                    <a:pt x="1317" y="954"/>
                  </a:lnTo>
                  <a:lnTo>
                    <a:pt x="1254" y="967"/>
                  </a:lnTo>
                  <a:lnTo>
                    <a:pt x="161" y="967"/>
                  </a:lnTo>
                  <a:lnTo>
                    <a:pt x="98" y="954"/>
                  </a:lnTo>
                  <a:lnTo>
                    <a:pt x="47" y="919"/>
                  </a:lnTo>
                  <a:lnTo>
                    <a:pt x="12" y="868"/>
                  </a:lnTo>
                  <a:lnTo>
                    <a:pt x="0" y="805"/>
                  </a:lnTo>
                  <a:lnTo>
                    <a:pt x="0" y="161"/>
                  </a:lnTo>
                  <a:close/>
                </a:path>
              </a:pathLst>
            </a:custGeom>
            <a:solidFill>
              <a:srgbClr val="7030A0"/>
            </a:solidFill>
            <a:ln w="12192">
              <a:solidFill>
                <a:srgbClr val="FFFFFF"/>
              </a:solidFill>
              <a:round/>
              <a:headEnd/>
              <a:tailEnd/>
            </a:ln>
          </p:spPr>
          <p:txBody>
            <a:bodyPr vert="horz" wrap="square" lIns="84406" tIns="42203" rIns="84406" bIns="42203" numCol="1" anchor="t" anchorCtr="0" compatLnSpc="1">
              <a:prstTxWarp prst="textNoShape">
                <a:avLst/>
              </a:prstTxWarp>
            </a:bodyPr>
            <a:lstStyle/>
            <a:p>
              <a:pPr algn="ctr"/>
              <a:endParaRPr lang="en-GB" sz="1662" b="1"/>
            </a:p>
          </p:txBody>
        </p:sp>
        <p:sp>
          <p:nvSpPr>
            <p:cNvPr id="38" name="Text Box 6"/>
            <p:cNvSpPr txBox="1">
              <a:spLocks noChangeArrowheads="1"/>
            </p:cNvSpPr>
            <p:nvPr/>
          </p:nvSpPr>
          <p:spPr bwMode="auto">
            <a:xfrm>
              <a:off x="174" y="1058"/>
              <a:ext cx="108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Arial" panose="020B0604020202020204" pitchFamily="34" charset="0"/>
                  <a:ea typeface="Times New Roman" panose="02020603050405020304" pitchFamily="18" charset="0"/>
                  <a:cs typeface="Calibri" panose="020F0502020204030204" pitchFamily="34" charset="0"/>
                </a:rPr>
                <a:t>2008-09</a:t>
              </a:r>
              <a:endParaRPr lang="en-US" altLang="en-US" sz="1662" b="1" dirty="0">
                <a:latin typeface="Arial" panose="020B0604020202020204" pitchFamily="34" charset="0"/>
              </a:endParaRPr>
            </a:p>
          </p:txBody>
        </p:sp>
        <p:sp>
          <p:nvSpPr>
            <p:cNvPr id="40" name="Text Box 4"/>
            <p:cNvSpPr txBox="1">
              <a:spLocks noChangeArrowheads="1"/>
            </p:cNvSpPr>
            <p:nvPr/>
          </p:nvSpPr>
          <p:spPr bwMode="auto">
            <a:xfrm>
              <a:off x="3204" y="1058"/>
              <a:ext cx="108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Arial" panose="020B0604020202020204" pitchFamily="34" charset="0"/>
                  <a:ea typeface="Times New Roman" panose="02020603050405020304" pitchFamily="18" charset="0"/>
                  <a:cs typeface="Calibri" panose="020F0502020204030204" pitchFamily="34" charset="0"/>
                </a:rPr>
                <a:t>2010-11</a:t>
              </a:r>
              <a:endParaRPr lang="en-US" altLang="en-US" sz="1662" b="1" dirty="0">
                <a:latin typeface="Arial" panose="020B0604020202020204" pitchFamily="34" charset="0"/>
              </a:endParaRPr>
            </a:p>
          </p:txBody>
        </p:sp>
        <p:sp>
          <p:nvSpPr>
            <p:cNvPr id="41" name="Text Box 3"/>
            <p:cNvSpPr txBox="1">
              <a:spLocks noChangeArrowheads="1"/>
            </p:cNvSpPr>
            <p:nvPr/>
          </p:nvSpPr>
          <p:spPr bwMode="auto">
            <a:xfrm>
              <a:off x="4719" y="1058"/>
              <a:ext cx="108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Arial" panose="020B0604020202020204" pitchFamily="34" charset="0"/>
                  <a:ea typeface="Times New Roman" panose="02020603050405020304" pitchFamily="18" charset="0"/>
                  <a:cs typeface="Calibri" panose="020F0502020204030204" pitchFamily="34" charset="0"/>
                </a:rPr>
                <a:t>2011-12</a:t>
              </a:r>
              <a:endParaRPr lang="en-US" altLang="en-US" sz="1662" b="1" dirty="0">
                <a:latin typeface="Arial" panose="020B0604020202020204" pitchFamily="34" charset="0"/>
              </a:endParaRPr>
            </a:p>
          </p:txBody>
        </p:sp>
        <p:sp>
          <p:nvSpPr>
            <p:cNvPr id="42" name="Text Box 2"/>
            <p:cNvSpPr txBox="1">
              <a:spLocks noChangeArrowheads="1"/>
            </p:cNvSpPr>
            <p:nvPr/>
          </p:nvSpPr>
          <p:spPr bwMode="auto">
            <a:xfrm>
              <a:off x="6233" y="1058"/>
              <a:ext cx="109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Arial" panose="020B0604020202020204" pitchFamily="34" charset="0"/>
                  <a:ea typeface="Times New Roman" panose="02020603050405020304" pitchFamily="18" charset="0"/>
                  <a:cs typeface="Calibri" panose="020F0502020204030204" pitchFamily="34" charset="0"/>
                </a:rPr>
                <a:t>2012-13</a:t>
              </a:r>
              <a:endParaRPr lang="en-US" altLang="en-US" sz="1662" b="1" dirty="0">
                <a:latin typeface="Arial" panose="020B0604020202020204" pitchFamily="34" charset="0"/>
              </a:endParaRPr>
            </a:p>
          </p:txBody>
        </p:sp>
      </p:grpSp>
      <p:sp>
        <p:nvSpPr>
          <p:cNvPr id="43" name="Down Arrow 42"/>
          <p:cNvSpPr/>
          <p:nvPr/>
        </p:nvSpPr>
        <p:spPr>
          <a:xfrm rot="20520000">
            <a:off x="1688975" y="3258344"/>
            <a:ext cx="741485" cy="12624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sp>
        <p:nvSpPr>
          <p:cNvPr id="44" name="Down Arrow 43"/>
          <p:cNvSpPr/>
          <p:nvPr/>
        </p:nvSpPr>
        <p:spPr>
          <a:xfrm rot="20450586">
            <a:off x="7124768" y="3241500"/>
            <a:ext cx="733695" cy="1114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sp>
        <p:nvSpPr>
          <p:cNvPr id="45" name="TextBox 44"/>
          <p:cNvSpPr txBox="1"/>
          <p:nvPr/>
        </p:nvSpPr>
        <p:spPr>
          <a:xfrm>
            <a:off x="2587817" y="4261006"/>
            <a:ext cx="4451048" cy="490134"/>
          </a:xfrm>
          <a:prstGeom prst="rect">
            <a:avLst/>
          </a:prstGeom>
          <a:noFill/>
        </p:spPr>
        <p:txBody>
          <a:bodyPr wrap="square" rtlCol="0">
            <a:spAutoFit/>
          </a:bodyPr>
          <a:lstStyle/>
          <a:p>
            <a:pPr algn="ctr"/>
            <a:r>
              <a:rPr lang="en-US" sz="2585" b="1" dirty="0">
                <a:solidFill>
                  <a:srgbClr val="FF0000"/>
                </a:solidFill>
                <a:latin typeface="Arial" panose="020B0604020202020204" pitchFamily="34" charset="0"/>
                <a:cs typeface="Arial" panose="020B0604020202020204" pitchFamily="34" charset="0"/>
              </a:rPr>
              <a:t>108,050 </a:t>
            </a:r>
            <a:r>
              <a:rPr lang="en-US" sz="2585" dirty="0">
                <a:solidFill>
                  <a:srgbClr val="582080"/>
                </a:solidFill>
                <a:latin typeface="Arial" panose="020B0604020202020204" pitchFamily="34" charset="0"/>
                <a:cs typeface="Arial" panose="020B0604020202020204" pitchFamily="34" charset="0"/>
              </a:rPr>
              <a:t>to Higher Education</a:t>
            </a:r>
            <a:endParaRPr lang="en-GB" sz="258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944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0-#ppt_w/2"/>
                                          </p:val>
                                        </p:tav>
                                        <p:tav tm="100000">
                                          <p:val>
                                            <p:strVal val="#ppt_x"/>
                                          </p:val>
                                        </p:tav>
                                      </p:tavLst>
                                    </p:anim>
                                    <p:anim calcmode="lin" valueType="num">
                                      <p:cBhvr additive="base">
                                        <p:cTn id="8"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a:t>London college students progression</a:t>
            </a:r>
          </a:p>
        </p:txBody>
      </p:sp>
      <p:sp>
        <p:nvSpPr>
          <p:cNvPr id="4" name="Slide Number Placeholder 3"/>
          <p:cNvSpPr>
            <a:spLocks noGrp="1"/>
          </p:cNvSpPr>
          <p:nvPr>
            <p:ph type="sldNum" sz="quarter" idx="12"/>
          </p:nvPr>
        </p:nvSpPr>
        <p:spPr/>
        <p:txBody>
          <a:bodyPr/>
          <a:lstStyle/>
          <a:p>
            <a:fld id="{3521AAC1-E33A-4193-81B8-9981407EB8BF}" type="slidenum">
              <a:rPr lang="en-GB" smtClean="0"/>
              <a:t>4</a:t>
            </a:fld>
            <a:endParaRPr lang="en-GB"/>
          </a:p>
        </p:txBody>
      </p:sp>
      <p:graphicFrame>
        <p:nvGraphicFramePr>
          <p:cNvPr id="5" name="Diagram 4"/>
          <p:cNvGraphicFramePr/>
          <p:nvPr>
            <p:extLst>
              <p:ext uri="{D42A27DB-BD31-4B8C-83A1-F6EECF244321}">
                <p14:modId xmlns:p14="http://schemas.microsoft.com/office/powerpoint/2010/main" val="323009951"/>
              </p:ext>
            </p:extLst>
          </p:nvPr>
        </p:nvGraphicFramePr>
        <p:xfrm>
          <a:off x="899592" y="1397000"/>
          <a:ext cx="7560840" cy="48403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54447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21AAC1-E33A-4193-81B8-9981407EB8BF}" type="slidenum">
              <a:rPr lang="en-GB" smtClean="0"/>
              <a:t>5</a:t>
            </a:fld>
            <a:endParaRPr lang="en-GB"/>
          </a:p>
        </p:txBody>
      </p:sp>
      <p:sp>
        <p:nvSpPr>
          <p:cNvPr id="5" name="TextBox 4"/>
          <p:cNvSpPr txBox="1"/>
          <p:nvPr/>
        </p:nvSpPr>
        <p:spPr>
          <a:xfrm>
            <a:off x="1547664" y="1988840"/>
            <a:ext cx="6480720" cy="1446550"/>
          </a:xfrm>
          <a:prstGeom prst="rect">
            <a:avLst/>
          </a:prstGeom>
          <a:noFill/>
        </p:spPr>
        <p:txBody>
          <a:bodyPr wrap="square" rtlCol="0">
            <a:spAutoFit/>
          </a:bodyPr>
          <a:lstStyle/>
          <a:p>
            <a:r>
              <a:rPr lang="en-GB" sz="4400" dirty="0"/>
              <a:t>Characteristics of the college cohorts in the study</a:t>
            </a:r>
          </a:p>
        </p:txBody>
      </p:sp>
    </p:spTree>
    <p:extLst>
      <p:ext uri="{BB962C8B-B14F-4D97-AF65-F5344CB8AC3E}">
        <p14:creationId xmlns:p14="http://schemas.microsoft.com/office/powerpoint/2010/main" val="157607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6950"/>
          </a:xfrm>
        </p:spPr>
        <p:txBody>
          <a:bodyPr>
            <a:normAutofit fontScale="90000"/>
          </a:bodyPr>
          <a:lstStyle/>
          <a:p>
            <a:r>
              <a:rPr lang="en-GB" dirty="0"/>
              <a:t>Breakdown of qualifications studied</a:t>
            </a:r>
          </a:p>
        </p:txBody>
      </p:sp>
      <p:sp>
        <p:nvSpPr>
          <p:cNvPr id="3" name="Slide Number Placeholder 2"/>
          <p:cNvSpPr>
            <a:spLocks noGrp="1"/>
          </p:cNvSpPr>
          <p:nvPr>
            <p:ph type="sldNum" sz="quarter" idx="12"/>
          </p:nvPr>
        </p:nvSpPr>
        <p:spPr/>
        <p:txBody>
          <a:bodyPr/>
          <a:lstStyle/>
          <a:p>
            <a:fld id="{3521AAC1-E33A-4193-81B8-9981407EB8BF}" type="slidenum">
              <a:rPr lang="en-GB" smtClean="0"/>
              <a:t>6</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541737810"/>
              </p:ext>
            </p:extLst>
          </p:nvPr>
        </p:nvGraphicFramePr>
        <p:xfrm>
          <a:off x="1691680" y="1124744"/>
          <a:ext cx="5688632" cy="3806180"/>
        </p:xfrm>
        <a:graphic>
          <a:graphicData uri="http://schemas.openxmlformats.org/drawingml/2006/table">
            <a:tbl>
              <a:tblPr>
                <a:tableStyleId>{5C22544A-7EE6-4342-B048-85BDC9FD1C3A}</a:tableStyleId>
              </a:tblPr>
              <a:tblGrid>
                <a:gridCol w="5688632">
                  <a:extLst>
                    <a:ext uri="{9D8B030D-6E8A-4147-A177-3AD203B41FA5}">
                      <a16:colId xmlns:a16="http://schemas.microsoft.com/office/drawing/2014/main" xmlns="" val="20000"/>
                    </a:ext>
                  </a:extLst>
                </a:gridCol>
              </a:tblGrid>
              <a:tr h="720080">
                <a:tc>
                  <a:txBody>
                    <a:bodyPr/>
                    <a:lstStyle/>
                    <a:p>
                      <a:pPr algn="ctr" fontAlgn="ctr"/>
                      <a:r>
                        <a:rPr lang="en-GB" sz="3600" b="1" u="none" strike="noStrike" dirty="0">
                          <a:solidFill>
                            <a:schemeClr val="bg1"/>
                          </a:solidFill>
                          <a:effectLst/>
                        </a:rPr>
                        <a:t> Level 3 Qualification Type</a:t>
                      </a:r>
                      <a:endParaRPr lang="en-GB" sz="3600" b="1" i="0" u="none" strike="noStrike" dirty="0">
                        <a:solidFill>
                          <a:schemeClr val="bg1"/>
                        </a:solidFill>
                        <a:effectLst/>
                        <a:latin typeface="Arial"/>
                      </a:endParaRPr>
                    </a:p>
                  </a:txBody>
                  <a:tcPr marL="7620" marR="7620" marT="7620" marB="0" anchor="ctr">
                    <a:solidFill>
                      <a:srgbClr val="FF0000"/>
                    </a:solidFill>
                  </a:tcPr>
                </a:tc>
                <a:extLst>
                  <a:ext uri="{0D108BD9-81ED-4DB2-BD59-A6C34878D82A}">
                    <a16:rowId xmlns:a16="http://schemas.microsoft.com/office/drawing/2014/main" xmlns="" val="10000"/>
                  </a:ext>
                </a:extLst>
              </a:tr>
              <a:tr h="304296">
                <a:tc>
                  <a:txBody>
                    <a:bodyPr/>
                    <a:lstStyle/>
                    <a:p>
                      <a:pPr marL="342900" indent="-342900" algn="l" fontAlgn="ctr">
                        <a:buFont typeface="Arial" pitchFamily="34" charset="0"/>
                        <a:buChar char="•"/>
                      </a:pPr>
                      <a:r>
                        <a:rPr lang="en-GB" sz="4000" u="none" strike="noStrike">
                          <a:effectLst/>
                        </a:rPr>
                        <a:t>Access to HE</a:t>
                      </a:r>
                      <a:endParaRPr lang="en-GB" sz="4000" b="1" i="0" u="none" strike="noStrike">
                        <a:solidFill>
                          <a:srgbClr val="000000"/>
                        </a:solidFill>
                        <a:effectLst/>
                        <a:latin typeface="Arial"/>
                      </a:endParaRPr>
                    </a:p>
                  </a:txBody>
                  <a:tcPr marL="7620" marR="7620" marT="7620" marB="0" anchor="ctr"/>
                </a:tc>
                <a:extLst>
                  <a:ext uri="{0D108BD9-81ED-4DB2-BD59-A6C34878D82A}">
                    <a16:rowId xmlns:a16="http://schemas.microsoft.com/office/drawing/2014/main" xmlns="" val="10001"/>
                  </a:ext>
                </a:extLst>
              </a:tr>
              <a:tr h="304296">
                <a:tc>
                  <a:txBody>
                    <a:bodyPr/>
                    <a:lstStyle/>
                    <a:p>
                      <a:pPr marL="342900" indent="-342900" algn="l" fontAlgn="ctr">
                        <a:buFont typeface="Arial" pitchFamily="34" charset="0"/>
                        <a:buChar char="•"/>
                      </a:pPr>
                      <a:r>
                        <a:rPr lang="en-GB" sz="4000" u="none" strike="noStrike" dirty="0">
                          <a:effectLst/>
                        </a:rPr>
                        <a:t>GCE A2 Level/IB</a:t>
                      </a:r>
                      <a:endParaRPr lang="en-GB" sz="4000" b="1" i="0" u="none" strike="noStrike" dirty="0">
                        <a:solidFill>
                          <a:srgbClr val="000000"/>
                        </a:solidFill>
                        <a:effectLst/>
                        <a:latin typeface="Arial"/>
                      </a:endParaRPr>
                    </a:p>
                  </a:txBody>
                  <a:tcPr marL="7620" marR="7620" marT="7620" marB="0" anchor="ctr"/>
                </a:tc>
                <a:extLst>
                  <a:ext uri="{0D108BD9-81ED-4DB2-BD59-A6C34878D82A}">
                    <a16:rowId xmlns:a16="http://schemas.microsoft.com/office/drawing/2014/main" xmlns="" val="10002"/>
                  </a:ext>
                </a:extLst>
              </a:tr>
              <a:tr h="304296">
                <a:tc>
                  <a:txBody>
                    <a:bodyPr/>
                    <a:lstStyle/>
                    <a:p>
                      <a:pPr marL="342900" indent="-342900" algn="l" fontAlgn="ctr">
                        <a:buFont typeface="Arial" pitchFamily="34" charset="0"/>
                        <a:buChar char="•"/>
                      </a:pPr>
                      <a:r>
                        <a:rPr lang="en-GB" sz="4000" u="none" strike="noStrike" dirty="0">
                          <a:effectLst/>
                        </a:rPr>
                        <a:t>BTEC</a:t>
                      </a:r>
                      <a:endParaRPr lang="en-GB" sz="4000" b="1" i="0" u="none" strike="noStrike" dirty="0">
                        <a:solidFill>
                          <a:srgbClr val="000000"/>
                        </a:solidFill>
                        <a:effectLst/>
                        <a:latin typeface="Arial"/>
                      </a:endParaRPr>
                    </a:p>
                  </a:txBody>
                  <a:tcPr marL="7620" marR="7620" marT="7620" marB="0" anchor="ctr"/>
                </a:tc>
                <a:extLst>
                  <a:ext uri="{0D108BD9-81ED-4DB2-BD59-A6C34878D82A}">
                    <a16:rowId xmlns:a16="http://schemas.microsoft.com/office/drawing/2014/main" xmlns="" val="10003"/>
                  </a:ext>
                </a:extLst>
              </a:tr>
              <a:tr h="304296">
                <a:tc>
                  <a:txBody>
                    <a:bodyPr/>
                    <a:lstStyle/>
                    <a:p>
                      <a:pPr marL="342900" indent="-342900" algn="l" fontAlgn="ctr">
                        <a:buFont typeface="Arial" pitchFamily="34" charset="0"/>
                        <a:buChar char="•"/>
                      </a:pPr>
                      <a:r>
                        <a:rPr lang="en-GB" sz="4000" u="none" strike="noStrike">
                          <a:effectLst/>
                        </a:rPr>
                        <a:t>NVQ</a:t>
                      </a:r>
                      <a:endParaRPr lang="en-GB" sz="4000" b="1" i="0" u="none" strike="noStrike">
                        <a:solidFill>
                          <a:srgbClr val="000000"/>
                        </a:solidFill>
                        <a:effectLst/>
                        <a:latin typeface="Arial"/>
                      </a:endParaRPr>
                    </a:p>
                  </a:txBody>
                  <a:tcPr marL="7620" marR="7620" marT="7620" marB="0" anchor="ctr"/>
                </a:tc>
                <a:extLst>
                  <a:ext uri="{0D108BD9-81ED-4DB2-BD59-A6C34878D82A}">
                    <a16:rowId xmlns:a16="http://schemas.microsoft.com/office/drawing/2014/main" xmlns="" val="10004"/>
                  </a:ext>
                </a:extLst>
              </a:tr>
              <a:tr h="304296">
                <a:tc>
                  <a:txBody>
                    <a:bodyPr/>
                    <a:lstStyle/>
                    <a:p>
                      <a:pPr marL="342900" indent="-342900" algn="l" fontAlgn="ctr">
                        <a:buFont typeface="Arial" pitchFamily="34" charset="0"/>
                        <a:buChar char="•"/>
                      </a:pPr>
                      <a:r>
                        <a:rPr lang="en-GB" sz="4000" u="none" strike="noStrike" dirty="0">
                          <a:effectLst/>
                        </a:rPr>
                        <a:t>Other vocational</a:t>
                      </a:r>
                      <a:endParaRPr lang="en-GB" sz="4000" b="1" i="0" u="none" strike="noStrike" dirty="0">
                        <a:solidFill>
                          <a:srgbClr val="000000"/>
                        </a:solidFill>
                        <a:effectLst/>
                        <a:latin typeface="Arial"/>
                      </a:endParaRPr>
                    </a:p>
                  </a:txBody>
                  <a:tcPr marL="7620" marR="7620" marT="7620" marB="0" anchor="ctr"/>
                </a:tc>
                <a:extLst>
                  <a:ext uri="{0D108BD9-81ED-4DB2-BD59-A6C34878D82A}">
                    <a16:rowId xmlns:a16="http://schemas.microsoft.com/office/drawing/2014/main" xmlns="" val="10005"/>
                  </a:ext>
                </a:extLst>
              </a:tr>
            </a:tbl>
          </a:graphicData>
        </a:graphic>
      </p:graphicFrame>
    </p:spTree>
    <p:custDataLst>
      <p:tags r:id="rId1"/>
    </p:custDataLst>
    <p:extLst>
      <p:ext uri="{BB962C8B-B14F-4D97-AF65-F5344CB8AC3E}">
        <p14:creationId xmlns:p14="http://schemas.microsoft.com/office/powerpoint/2010/main" val="128060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21AAC1-E33A-4193-81B8-9981407EB8BF}" type="slidenum">
              <a:rPr lang="en-GB" smtClean="0"/>
              <a:t>7</a:t>
            </a:fld>
            <a:endParaRPr lang="en-GB"/>
          </a:p>
        </p:txBody>
      </p:sp>
      <p:sp>
        <p:nvSpPr>
          <p:cNvPr id="5" name="Title 4"/>
          <p:cNvSpPr>
            <a:spLocks noGrp="1"/>
          </p:cNvSpPr>
          <p:nvPr>
            <p:ph type="title"/>
          </p:nvPr>
        </p:nvSpPr>
        <p:spPr>
          <a:xfrm>
            <a:off x="518864" y="260648"/>
            <a:ext cx="8229600" cy="796950"/>
          </a:xfrm>
        </p:spPr>
        <p:txBody>
          <a:bodyPr>
            <a:normAutofit/>
          </a:bodyPr>
          <a:lstStyle/>
          <a:p>
            <a:r>
              <a:rPr lang="en-GB" sz="3600" dirty="0"/>
              <a:t>A description of the tracked Level 3 cohorts</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49" y="1682846"/>
            <a:ext cx="2664296" cy="1128790"/>
          </a:xfrm>
          <a:prstGeom prst="rect">
            <a:avLst/>
          </a:prstGeom>
        </p:spPr>
      </p:pic>
      <p:sp>
        <p:nvSpPr>
          <p:cNvPr id="2" name="TextBox 1"/>
          <p:cNvSpPr txBox="1"/>
          <p:nvPr/>
        </p:nvSpPr>
        <p:spPr>
          <a:xfrm>
            <a:off x="201923" y="945443"/>
            <a:ext cx="2952328" cy="646331"/>
          </a:xfrm>
          <a:prstGeom prst="rect">
            <a:avLst/>
          </a:prstGeom>
          <a:noFill/>
        </p:spPr>
        <p:txBody>
          <a:bodyPr wrap="square" rtlCol="0">
            <a:spAutoFit/>
          </a:bodyPr>
          <a:lstStyle/>
          <a:p>
            <a:r>
              <a:rPr lang="en-GB" b="1" dirty="0">
                <a:solidFill>
                  <a:schemeClr val="tx2">
                    <a:lumMod val="40000"/>
                    <a:lumOff val="60000"/>
                  </a:schemeClr>
                </a:solidFill>
              </a:rPr>
              <a:t>Over 200,000 London FEC Level 3 students tracked…. </a:t>
            </a:r>
          </a:p>
        </p:txBody>
      </p:sp>
      <p:pic>
        <p:nvPicPr>
          <p:cNvPr id="19" name="Picture 18"/>
          <p:cNvPicPr>
            <a:picLocks noChangeAspect="1"/>
          </p:cNvPicPr>
          <p:nvPr/>
        </p:nvPicPr>
        <p:blipFill>
          <a:blip r:embed="rId5"/>
          <a:stretch>
            <a:fillRect/>
          </a:stretch>
        </p:blipFill>
        <p:spPr>
          <a:xfrm>
            <a:off x="6293990" y="945443"/>
            <a:ext cx="2708714" cy="2032297"/>
          </a:xfrm>
          <a:prstGeom prst="rect">
            <a:avLst/>
          </a:prstGeom>
        </p:spPr>
      </p:pic>
      <p:sp>
        <p:nvSpPr>
          <p:cNvPr id="21" name="TextBox 20"/>
          <p:cNvSpPr txBox="1"/>
          <p:nvPr/>
        </p:nvSpPr>
        <p:spPr>
          <a:xfrm>
            <a:off x="2966562" y="2247241"/>
            <a:ext cx="1624355" cy="338554"/>
          </a:xfrm>
          <a:prstGeom prst="rect">
            <a:avLst/>
          </a:prstGeom>
          <a:noFill/>
        </p:spPr>
        <p:txBody>
          <a:bodyPr wrap="none" rtlCol="0">
            <a:spAutoFit/>
          </a:bodyPr>
          <a:lstStyle/>
          <a:p>
            <a:r>
              <a:rPr lang="en-GB" sz="1600" dirty="0"/>
              <a:t>8% more females</a:t>
            </a:r>
          </a:p>
        </p:txBody>
      </p:sp>
      <p:sp>
        <p:nvSpPr>
          <p:cNvPr id="24" name="TextBox 23"/>
          <p:cNvSpPr txBox="1"/>
          <p:nvPr/>
        </p:nvSpPr>
        <p:spPr>
          <a:xfrm>
            <a:off x="4747335" y="2247241"/>
            <a:ext cx="1568571" cy="338554"/>
          </a:xfrm>
          <a:prstGeom prst="rect">
            <a:avLst/>
          </a:prstGeom>
          <a:noFill/>
        </p:spPr>
        <p:txBody>
          <a:bodyPr wrap="none" rtlCol="0">
            <a:spAutoFit/>
          </a:bodyPr>
          <a:lstStyle/>
          <a:p>
            <a:r>
              <a:rPr lang="en-GB" sz="1600" dirty="0"/>
              <a:t>14% more males</a:t>
            </a:r>
          </a:p>
        </p:txBody>
      </p:sp>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1312" y="1057598"/>
            <a:ext cx="968687" cy="1080912"/>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60032" y="1172588"/>
            <a:ext cx="1020516" cy="1020516"/>
          </a:xfrm>
          <a:prstGeom prst="rect">
            <a:avLst/>
          </a:prstGeom>
        </p:spPr>
      </p:pic>
      <p:graphicFrame>
        <p:nvGraphicFramePr>
          <p:cNvPr id="28" name="Table 27"/>
          <p:cNvGraphicFramePr>
            <a:graphicFrameLocks noGrp="1"/>
          </p:cNvGraphicFramePr>
          <p:nvPr>
            <p:extLst>
              <p:ext uri="{D42A27DB-BD31-4B8C-83A1-F6EECF244321}">
                <p14:modId xmlns:p14="http://schemas.microsoft.com/office/powerpoint/2010/main" val="2418444814"/>
              </p:ext>
            </p:extLst>
          </p:nvPr>
        </p:nvGraphicFramePr>
        <p:xfrm>
          <a:off x="240887" y="2977740"/>
          <a:ext cx="4716195" cy="3680204"/>
        </p:xfrm>
        <a:graphic>
          <a:graphicData uri="http://schemas.openxmlformats.org/drawingml/2006/table">
            <a:tbl>
              <a:tblPr>
                <a:tableStyleId>{5C22544A-7EE6-4342-B048-85BDC9FD1C3A}</a:tableStyleId>
              </a:tblPr>
              <a:tblGrid>
                <a:gridCol w="4716195">
                  <a:extLst>
                    <a:ext uri="{9D8B030D-6E8A-4147-A177-3AD203B41FA5}">
                      <a16:colId xmlns:a16="http://schemas.microsoft.com/office/drawing/2014/main" xmlns="" val="20000"/>
                    </a:ext>
                  </a:extLst>
                </a:gridCol>
              </a:tblGrid>
              <a:tr h="226447">
                <a:tc>
                  <a:txBody>
                    <a:bodyPr/>
                    <a:lstStyle/>
                    <a:p>
                      <a:pPr algn="l" fontAlgn="b"/>
                      <a:r>
                        <a:rPr lang="en-GB" sz="1400" b="1" i="0" u="sng" strike="noStrike" dirty="0">
                          <a:solidFill>
                            <a:schemeClr val="tx2">
                              <a:lumMod val="75000"/>
                            </a:schemeClr>
                          </a:solidFill>
                          <a:effectLst/>
                          <a:latin typeface="Arial" panose="020B0604020202020204" pitchFamily="34" charset="0"/>
                          <a:cs typeface="Arial" panose="020B0604020202020204" pitchFamily="34" charset="0"/>
                        </a:rPr>
                        <a:t>Top Fifteen colleges in tracked cohort numbers </a:t>
                      </a:r>
                      <a:r>
                        <a:rPr lang="en-GB" sz="1400" b="1" i="0" u="sng" strike="noStrike" baseline="0" dirty="0">
                          <a:solidFill>
                            <a:schemeClr val="tx2">
                              <a:lumMod val="75000"/>
                            </a:schemeClr>
                          </a:solidFill>
                          <a:effectLst/>
                          <a:latin typeface="Arial" panose="020B0604020202020204" pitchFamily="34" charset="0"/>
                          <a:cs typeface="Arial" panose="020B0604020202020204" pitchFamily="34" charset="0"/>
                        </a:rPr>
                        <a:t>2011-12</a:t>
                      </a:r>
                      <a:endParaRPr lang="en-GB" sz="1400" b="1" i="0" u="sng" strike="noStrike" dirty="0">
                        <a:solidFill>
                          <a:schemeClr val="tx2">
                            <a:lumMod val="75000"/>
                          </a:schemeClr>
                        </a:solidFill>
                        <a:effectLst/>
                        <a:latin typeface="Arial" panose="020B0604020202020204" pitchFamily="34" charset="0"/>
                        <a:cs typeface="Arial" panose="020B0604020202020204" pitchFamily="34" charset="0"/>
                      </a:endParaRPr>
                    </a:p>
                  </a:txBody>
                  <a:tcPr marL="3965" marR="3965" marT="3965" marB="0" anchor="b">
                    <a:solidFill>
                      <a:schemeClr val="bg1"/>
                    </a:solidFill>
                  </a:tcPr>
                </a:tc>
                <a:extLst>
                  <a:ext uri="{0D108BD9-81ED-4DB2-BD59-A6C34878D82A}">
                    <a16:rowId xmlns:a16="http://schemas.microsoft.com/office/drawing/2014/main" xmlns="" val="10000"/>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City and Islington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1"/>
                  </a:ext>
                </a:extLst>
              </a:tr>
              <a:tr h="253748">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Westminster Kingsway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2"/>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Richmond upon Thames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3"/>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Ealing, Hammersmith and West London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4"/>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Barking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5"/>
                  </a:ext>
                </a:extLst>
              </a:tr>
              <a:tr h="22889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Bromley College of Further and Higher Education</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6"/>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Havering College of Further and Higher Education</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7"/>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City of Westminster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8"/>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Kingston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09"/>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South Thames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10"/>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Lambeth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11"/>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Barnet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12"/>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Uxbridge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13"/>
                  </a:ext>
                </a:extLst>
              </a:tr>
              <a:tr h="253748">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College of North East London</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14"/>
                  </a:ext>
                </a:extLst>
              </a:tr>
              <a:tr h="226447">
                <a:tc>
                  <a:txBody>
                    <a:bodyPr/>
                    <a:lstStyle/>
                    <a:p>
                      <a:pPr algn="l" fontAlgn="b"/>
                      <a:r>
                        <a:rPr lang="en-GB" sz="1400" b="1" u="none" strike="noStrike" dirty="0">
                          <a:solidFill>
                            <a:schemeClr val="bg1"/>
                          </a:solidFill>
                          <a:effectLst/>
                          <a:latin typeface="Arial" panose="020B0604020202020204" pitchFamily="34" charset="0"/>
                          <a:cs typeface="Arial" panose="020B0604020202020204" pitchFamily="34" charset="0"/>
                        </a:rPr>
                        <a:t>Lewisham College</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3965" marR="3965" marT="3965" marB="0" anchor="b">
                    <a:solidFill>
                      <a:schemeClr val="accent1"/>
                    </a:solidFill>
                  </a:tcPr>
                </a:tc>
                <a:extLst>
                  <a:ext uri="{0D108BD9-81ED-4DB2-BD59-A6C34878D82A}">
                    <a16:rowId xmlns:a16="http://schemas.microsoft.com/office/drawing/2014/main" xmlns="" val="10015"/>
                  </a:ext>
                </a:extLst>
              </a:tr>
            </a:tbl>
          </a:graphicData>
        </a:graphic>
      </p:graphicFrame>
      <p:sp>
        <p:nvSpPr>
          <p:cNvPr id="22" name="TextBox 21"/>
          <p:cNvSpPr txBox="1"/>
          <p:nvPr/>
        </p:nvSpPr>
        <p:spPr>
          <a:xfrm>
            <a:off x="5319829" y="4121356"/>
            <a:ext cx="1498231" cy="369332"/>
          </a:xfrm>
          <a:prstGeom prst="rect">
            <a:avLst/>
          </a:prstGeom>
          <a:noFill/>
        </p:spPr>
        <p:txBody>
          <a:bodyPr wrap="none" rtlCol="0">
            <a:spAutoFit/>
          </a:bodyPr>
          <a:lstStyle/>
          <a:p>
            <a:r>
              <a:rPr lang="en-GB" dirty="0"/>
              <a:t>More young…</a:t>
            </a:r>
          </a:p>
        </p:txBody>
      </p:sp>
      <p:sp>
        <p:nvSpPr>
          <p:cNvPr id="23" name="Rectangle 22"/>
          <p:cNvSpPr/>
          <p:nvPr/>
        </p:nvSpPr>
        <p:spPr>
          <a:xfrm>
            <a:off x="7180757" y="4195627"/>
            <a:ext cx="1319592" cy="369332"/>
          </a:xfrm>
          <a:prstGeom prst="rect">
            <a:avLst/>
          </a:prstGeom>
        </p:spPr>
        <p:txBody>
          <a:bodyPr wrap="none">
            <a:spAutoFit/>
          </a:bodyPr>
          <a:lstStyle/>
          <a:p>
            <a:r>
              <a:rPr lang="en-GB" dirty="0"/>
              <a:t>Less adults..</a:t>
            </a:r>
          </a:p>
        </p:txBody>
      </p:sp>
      <p:sp>
        <p:nvSpPr>
          <p:cNvPr id="27" name="Right Arrow 26"/>
          <p:cNvSpPr/>
          <p:nvPr/>
        </p:nvSpPr>
        <p:spPr>
          <a:xfrm rot="16200000">
            <a:off x="5499464" y="2839886"/>
            <a:ext cx="950530" cy="14580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dirty="0"/>
              <a:t>+7,325</a:t>
            </a:r>
          </a:p>
        </p:txBody>
      </p:sp>
      <p:sp>
        <p:nvSpPr>
          <p:cNvPr id="29" name="Right Arrow 28"/>
          <p:cNvSpPr/>
          <p:nvPr/>
        </p:nvSpPr>
        <p:spPr>
          <a:xfrm rot="5400000">
            <a:off x="7110186" y="2911263"/>
            <a:ext cx="1166553" cy="14021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t>-3,055</a:t>
            </a:r>
          </a:p>
        </p:txBody>
      </p:sp>
      <p:pic>
        <p:nvPicPr>
          <p:cNvPr id="30" name="Picture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41719" y="4742813"/>
            <a:ext cx="2315304" cy="1651986"/>
          </a:xfrm>
          <a:prstGeom prst="rect">
            <a:avLst/>
          </a:prstGeom>
        </p:spPr>
      </p:pic>
      <p:sp>
        <p:nvSpPr>
          <p:cNvPr id="32" name="TextBox 31"/>
          <p:cNvSpPr txBox="1"/>
          <p:nvPr/>
        </p:nvSpPr>
        <p:spPr>
          <a:xfrm>
            <a:off x="5384691" y="4742813"/>
            <a:ext cx="622286" cy="369332"/>
          </a:xfrm>
          <a:prstGeom prst="rect">
            <a:avLst/>
          </a:prstGeom>
          <a:noFill/>
        </p:spPr>
        <p:txBody>
          <a:bodyPr wrap="none" rtlCol="0">
            <a:spAutoFit/>
          </a:bodyPr>
          <a:lstStyle/>
          <a:p>
            <a:r>
              <a:rPr lang="en-GB" b="1" dirty="0">
                <a:solidFill>
                  <a:srgbClr val="C00000"/>
                </a:solidFill>
              </a:rPr>
              <a:t>AND</a:t>
            </a:r>
          </a:p>
        </p:txBody>
      </p:sp>
      <p:sp>
        <p:nvSpPr>
          <p:cNvPr id="33" name="TextBox 32"/>
          <p:cNvSpPr txBox="1"/>
          <p:nvPr/>
        </p:nvSpPr>
        <p:spPr>
          <a:xfrm>
            <a:off x="5083881" y="5103389"/>
            <a:ext cx="1083309" cy="1384995"/>
          </a:xfrm>
          <a:prstGeom prst="rect">
            <a:avLst/>
          </a:prstGeom>
          <a:noFill/>
        </p:spPr>
        <p:txBody>
          <a:bodyPr wrap="square" rtlCol="0">
            <a:spAutoFit/>
          </a:bodyPr>
          <a:lstStyle/>
          <a:p>
            <a:r>
              <a:rPr lang="en-GB" sz="1050" b="1" dirty="0"/>
              <a:t>Considerable growth in the population to three sector skills areas in particular (between 2007 and 2011)</a:t>
            </a:r>
          </a:p>
        </p:txBody>
      </p:sp>
    </p:spTree>
    <p:custDataLst>
      <p:tags r:id="rId1"/>
    </p:custDataLst>
    <p:extLst>
      <p:ext uri="{BB962C8B-B14F-4D97-AF65-F5344CB8AC3E}">
        <p14:creationId xmlns:p14="http://schemas.microsoft.com/office/powerpoint/2010/main" val="64120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down)">
                                      <p:cBhvr>
                                        <p:cTn id="5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2" grpId="0"/>
      <p:bldP spid="23" grpId="0"/>
      <p:bldP spid="27" grpId="0" animBg="1"/>
      <p:bldP spid="29" grpId="0" animBg="1"/>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21AAC1-E33A-4193-81B8-9981407EB8BF}" type="slidenum">
              <a:rPr lang="en-GB" smtClean="0"/>
              <a:t>8</a:t>
            </a:fld>
            <a:endParaRPr lang="en-GB"/>
          </a:p>
        </p:txBody>
      </p:sp>
      <p:sp>
        <p:nvSpPr>
          <p:cNvPr id="4" name="Title 4"/>
          <p:cNvSpPr txBox="1">
            <a:spLocks/>
          </p:cNvSpPr>
          <p:nvPr/>
        </p:nvSpPr>
        <p:spPr>
          <a:xfrm>
            <a:off x="518864" y="260648"/>
            <a:ext cx="8229600" cy="79695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Patterns of qualification take-up</a:t>
            </a:r>
          </a:p>
        </p:txBody>
      </p:sp>
      <p:graphicFrame>
        <p:nvGraphicFramePr>
          <p:cNvPr id="10" name="Table 9"/>
          <p:cNvGraphicFramePr>
            <a:graphicFrameLocks noGrp="1"/>
          </p:cNvGraphicFramePr>
          <p:nvPr>
            <p:extLst>
              <p:ext uri="{D42A27DB-BD31-4B8C-83A1-F6EECF244321}">
                <p14:modId xmlns:p14="http://schemas.microsoft.com/office/powerpoint/2010/main" val="1785324454"/>
              </p:ext>
            </p:extLst>
          </p:nvPr>
        </p:nvGraphicFramePr>
        <p:xfrm>
          <a:off x="518867" y="1057597"/>
          <a:ext cx="8229593" cy="5161738"/>
        </p:xfrm>
        <a:graphic>
          <a:graphicData uri="http://schemas.openxmlformats.org/drawingml/2006/table">
            <a:tbl>
              <a:tblPr firstRow="1" firstCol="1" bandRow="1">
                <a:tableStyleId>{5C22544A-7EE6-4342-B048-85BDC9FD1C3A}</a:tableStyleId>
              </a:tblPr>
              <a:tblGrid>
                <a:gridCol w="1081463">
                  <a:extLst>
                    <a:ext uri="{9D8B030D-6E8A-4147-A177-3AD203B41FA5}">
                      <a16:colId xmlns:a16="http://schemas.microsoft.com/office/drawing/2014/main" xmlns="" val="20000"/>
                    </a:ext>
                  </a:extLst>
                </a:gridCol>
                <a:gridCol w="649830">
                  <a:extLst>
                    <a:ext uri="{9D8B030D-6E8A-4147-A177-3AD203B41FA5}">
                      <a16:colId xmlns:a16="http://schemas.microsoft.com/office/drawing/2014/main" xmlns="" val="20001"/>
                    </a:ext>
                  </a:extLst>
                </a:gridCol>
                <a:gridCol w="649830">
                  <a:extLst>
                    <a:ext uri="{9D8B030D-6E8A-4147-A177-3AD203B41FA5}">
                      <a16:colId xmlns:a16="http://schemas.microsoft.com/office/drawing/2014/main" xmlns="" val="20002"/>
                    </a:ext>
                  </a:extLst>
                </a:gridCol>
                <a:gridCol w="649830">
                  <a:extLst>
                    <a:ext uri="{9D8B030D-6E8A-4147-A177-3AD203B41FA5}">
                      <a16:colId xmlns:a16="http://schemas.microsoft.com/office/drawing/2014/main" xmlns="" val="20003"/>
                    </a:ext>
                  </a:extLst>
                </a:gridCol>
                <a:gridCol w="649830">
                  <a:extLst>
                    <a:ext uri="{9D8B030D-6E8A-4147-A177-3AD203B41FA5}">
                      <a16:colId xmlns:a16="http://schemas.microsoft.com/office/drawing/2014/main" xmlns="" val="20004"/>
                    </a:ext>
                  </a:extLst>
                </a:gridCol>
                <a:gridCol w="649830">
                  <a:extLst>
                    <a:ext uri="{9D8B030D-6E8A-4147-A177-3AD203B41FA5}">
                      <a16:colId xmlns:a16="http://schemas.microsoft.com/office/drawing/2014/main" xmlns="" val="20005"/>
                    </a:ext>
                  </a:extLst>
                </a:gridCol>
                <a:gridCol w="649830">
                  <a:extLst>
                    <a:ext uri="{9D8B030D-6E8A-4147-A177-3AD203B41FA5}">
                      <a16:colId xmlns:a16="http://schemas.microsoft.com/office/drawing/2014/main" xmlns="" val="20006"/>
                    </a:ext>
                  </a:extLst>
                </a:gridCol>
                <a:gridCol w="649830">
                  <a:extLst>
                    <a:ext uri="{9D8B030D-6E8A-4147-A177-3AD203B41FA5}">
                      <a16:colId xmlns:a16="http://schemas.microsoft.com/office/drawing/2014/main" xmlns="" val="20007"/>
                    </a:ext>
                  </a:extLst>
                </a:gridCol>
                <a:gridCol w="649830">
                  <a:extLst>
                    <a:ext uri="{9D8B030D-6E8A-4147-A177-3AD203B41FA5}">
                      <a16:colId xmlns:a16="http://schemas.microsoft.com/office/drawing/2014/main" xmlns="" val="20008"/>
                    </a:ext>
                  </a:extLst>
                </a:gridCol>
                <a:gridCol w="649830">
                  <a:extLst>
                    <a:ext uri="{9D8B030D-6E8A-4147-A177-3AD203B41FA5}">
                      <a16:colId xmlns:a16="http://schemas.microsoft.com/office/drawing/2014/main" xmlns="" val="20009"/>
                    </a:ext>
                  </a:extLst>
                </a:gridCol>
                <a:gridCol w="651592">
                  <a:extLst>
                    <a:ext uri="{9D8B030D-6E8A-4147-A177-3AD203B41FA5}">
                      <a16:colId xmlns:a16="http://schemas.microsoft.com/office/drawing/2014/main" xmlns="" val="20010"/>
                    </a:ext>
                  </a:extLst>
                </a:gridCol>
                <a:gridCol w="648068">
                  <a:extLst>
                    <a:ext uri="{9D8B030D-6E8A-4147-A177-3AD203B41FA5}">
                      <a16:colId xmlns:a16="http://schemas.microsoft.com/office/drawing/2014/main" xmlns="" val="20011"/>
                    </a:ext>
                  </a:extLst>
                </a:gridCol>
              </a:tblGrid>
              <a:tr h="313862">
                <a:tc rowSpan="2">
                  <a:txBody>
                    <a:bodyPr/>
                    <a:lstStyle/>
                    <a:p>
                      <a:pPr>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0000"/>
                    </a:solidFill>
                  </a:tcPr>
                </a:tc>
                <a:tc gridSpan="2">
                  <a:txBody>
                    <a:bodyPr/>
                    <a:lstStyle/>
                    <a:p>
                      <a:pPr algn="ctr">
                        <a:lnSpc>
                          <a:spcPct val="107000"/>
                        </a:lnSpc>
                        <a:spcAft>
                          <a:spcPts val="0"/>
                        </a:spcAft>
                      </a:pPr>
                      <a:r>
                        <a:rPr lang="en-GB" sz="2400" dirty="0">
                          <a:effectLst/>
                        </a:rPr>
                        <a:t>2007-08</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00B050"/>
                    </a:solidFill>
                  </a:tcPr>
                </a:tc>
                <a:tc hMerge="1">
                  <a:txBody>
                    <a:bodyPr/>
                    <a:lstStyle/>
                    <a:p>
                      <a:endParaRPr lang="en-GB"/>
                    </a:p>
                  </a:txBody>
                  <a:tcPr/>
                </a:tc>
                <a:tc gridSpan="2">
                  <a:txBody>
                    <a:bodyPr/>
                    <a:lstStyle/>
                    <a:p>
                      <a:pPr algn="ctr">
                        <a:lnSpc>
                          <a:spcPct val="107000"/>
                        </a:lnSpc>
                        <a:spcAft>
                          <a:spcPts val="0"/>
                        </a:spcAft>
                      </a:pPr>
                      <a:r>
                        <a:rPr lang="en-GB" sz="2400" dirty="0">
                          <a:effectLst/>
                        </a:rPr>
                        <a:t>2008-09</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00B050"/>
                    </a:solidFill>
                  </a:tcPr>
                </a:tc>
                <a:tc hMerge="1">
                  <a:txBody>
                    <a:bodyPr/>
                    <a:lstStyle/>
                    <a:p>
                      <a:endParaRPr lang="en-GB"/>
                    </a:p>
                  </a:txBody>
                  <a:tcPr/>
                </a:tc>
                <a:tc gridSpan="2">
                  <a:txBody>
                    <a:bodyPr/>
                    <a:lstStyle/>
                    <a:p>
                      <a:pPr algn="ctr">
                        <a:lnSpc>
                          <a:spcPct val="107000"/>
                        </a:lnSpc>
                        <a:spcAft>
                          <a:spcPts val="0"/>
                        </a:spcAft>
                      </a:pPr>
                      <a:r>
                        <a:rPr lang="en-GB" sz="2400" dirty="0">
                          <a:effectLst/>
                        </a:rPr>
                        <a:t>2009-10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00B050"/>
                    </a:solidFill>
                  </a:tcPr>
                </a:tc>
                <a:tc hMerge="1">
                  <a:txBody>
                    <a:bodyPr/>
                    <a:lstStyle/>
                    <a:p>
                      <a:endParaRPr lang="en-GB"/>
                    </a:p>
                  </a:txBody>
                  <a:tcPr/>
                </a:tc>
                <a:tc gridSpan="2">
                  <a:txBody>
                    <a:bodyPr/>
                    <a:lstStyle/>
                    <a:p>
                      <a:pPr algn="ctr">
                        <a:lnSpc>
                          <a:spcPct val="107000"/>
                        </a:lnSpc>
                        <a:spcAft>
                          <a:spcPts val="0"/>
                        </a:spcAft>
                      </a:pPr>
                      <a:r>
                        <a:rPr lang="en-GB" sz="2400" dirty="0">
                          <a:effectLst/>
                        </a:rPr>
                        <a:t>2010-11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00B050"/>
                    </a:solidFill>
                  </a:tcPr>
                </a:tc>
                <a:tc hMerge="1">
                  <a:txBody>
                    <a:bodyPr/>
                    <a:lstStyle/>
                    <a:p>
                      <a:endParaRPr lang="en-GB"/>
                    </a:p>
                  </a:txBody>
                  <a:tcPr/>
                </a:tc>
                <a:tc gridSpan="2">
                  <a:txBody>
                    <a:bodyPr/>
                    <a:lstStyle/>
                    <a:p>
                      <a:pPr algn="ctr">
                        <a:lnSpc>
                          <a:spcPct val="107000"/>
                        </a:lnSpc>
                        <a:spcAft>
                          <a:spcPts val="0"/>
                        </a:spcAft>
                      </a:pPr>
                      <a:r>
                        <a:rPr lang="en-GB" sz="2400" dirty="0">
                          <a:effectLst/>
                        </a:rPr>
                        <a:t>2011-12</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00B050"/>
                    </a:solidFill>
                  </a:tcPr>
                </a:tc>
                <a:tc hMerge="1">
                  <a:txBody>
                    <a:bodyPr/>
                    <a:lstStyle/>
                    <a:p>
                      <a:endParaRPr lang="en-GB"/>
                    </a:p>
                  </a:txBody>
                  <a:tcPr/>
                </a:tc>
                <a:tc rowSpan="2">
                  <a:txBody>
                    <a:bodyPr/>
                    <a:lstStyle/>
                    <a:p>
                      <a:pPr algn="ctr">
                        <a:lnSpc>
                          <a:spcPct val="107000"/>
                        </a:lnSpc>
                        <a:spcAft>
                          <a:spcPts val="0"/>
                        </a:spcAft>
                      </a:pPr>
                      <a:r>
                        <a:rPr lang="en-GB" sz="2000" dirty="0">
                          <a:effectLst/>
                        </a:rPr>
                        <a:t>% growth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vert="vert" anchor="ctr">
                    <a:solidFill>
                      <a:srgbClr val="00B050"/>
                    </a:solidFill>
                  </a:tcPr>
                </a:tc>
                <a:extLst>
                  <a:ext uri="{0D108BD9-81ED-4DB2-BD59-A6C34878D82A}">
                    <a16:rowId xmlns:a16="http://schemas.microsoft.com/office/drawing/2014/main" xmlns="" val="10000"/>
                  </a:ext>
                </a:extLst>
              </a:tr>
              <a:tr h="950273">
                <a:tc vMerge="1">
                  <a:txBody>
                    <a:bodyPr/>
                    <a:lstStyle/>
                    <a:p>
                      <a:endParaRPr lang="en-GB"/>
                    </a:p>
                  </a:txBody>
                  <a:tcPr/>
                </a:tc>
                <a:tc>
                  <a:txBody>
                    <a:bodyPr/>
                    <a:lstStyle/>
                    <a:p>
                      <a:pPr algn="ctr">
                        <a:lnSpc>
                          <a:spcPct val="107000"/>
                        </a:lnSpc>
                        <a:spcAft>
                          <a:spcPts val="0"/>
                        </a:spcAft>
                      </a:pPr>
                      <a:r>
                        <a:rPr lang="en-GB" sz="1200" b="1" dirty="0">
                          <a:effectLst/>
                        </a:rPr>
                        <a:t>Cohort Number</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 of Total Cohort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Cohort Number</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 of Total Cohort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Cohort Number</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 of Total Cohort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Cohort Number</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 of Total Cohort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Cohort Number</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a:txBody>
                    <a:bodyPr/>
                    <a:lstStyle/>
                    <a:p>
                      <a:pPr algn="ctr">
                        <a:lnSpc>
                          <a:spcPct val="107000"/>
                        </a:lnSpc>
                        <a:spcAft>
                          <a:spcPts val="0"/>
                        </a:spcAft>
                      </a:pPr>
                      <a:r>
                        <a:rPr lang="en-GB" sz="1200" b="1" dirty="0">
                          <a:effectLst/>
                        </a:rPr>
                        <a:t>% of Total Cohort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C000"/>
                    </a:solidFill>
                  </a:tcPr>
                </a:tc>
                <a:tc vMerge="1">
                  <a:txBody>
                    <a:bodyPr/>
                    <a:lstStyle/>
                    <a:p>
                      <a:endParaRPr lang="en-GB"/>
                    </a:p>
                  </a:txBody>
                  <a:tcPr/>
                </a:tc>
                <a:extLst>
                  <a:ext uri="{0D108BD9-81ED-4DB2-BD59-A6C34878D82A}">
                    <a16:rowId xmlns:a16="http://schemas.microsoft.com/office/drawing/2014/main" xmlns="" val="10001"/>
                  </a:ext>
                </a:extLst>
              </a:tr>
              <a:tr h="460494">
                <a:tc>
                  <a:txBody>
                    <a:bodyPr/>
                    <a:lstStyle/>
                    <a:p>
                      <a:pPr>
                        <a:lnSpc>
                          <a:spcPct val="107000"/>
                        </a:lnSpc>
                        <a:spcAft>
                          <a:spcPts val="0"/>
                        </a:spcAft>
                      </a:pPr>
                      <a:r>
                        <a:rPr lang="en-GB" sz="1600" dirty="0">
                          <a:effectLst/>
                        </a:rPr>
                        <a:t>Access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0000"/>
                    </a:solidFill>
                  </a:tcPr>
                </a:tc>
                <a:tc>
                  <a:txBody>
                    <a:bodyPr/>
                    <a:lstStyle/>
                    <a:p>
                      <a:pPr algn="ctr">
                        <a:lnSpc>
                          <a:spcPct val="107000"/>
                        </a:lnSpc>
                        <a:spcAft>
                          <a:spcPts val="0"/>
                        </a:spcAft>
                      </a:pPr>
                      <a:r>
                        <a:rPr lang="en-GB" sz="1600" b="1" dirty="0">
                          <a:solidFill>
                            <a:schemeClr val="tx2">
                              <a:lumMod val="75000"/>
                            </a:schemeClr>
                          </a:solidFill>
                          <a:effectLst/>
                        </a:rPr>
                        <a:t>3995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10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4125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9</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4845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11</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5080</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11</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4935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12</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2000" b="1" dirty="0">
                          <a:solidFill>
                            <a:srgbClr val="FF0000"/>
                          </a:solidFill>
                          <a:effectLst/>
                        </a:rPr>
                        <a:t>24%</a:t>
                      </a:r>
                      <a:endParaRPr lang="en-GB"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extLst>
                  <a:ext uri="{0D108BD9-81ED-4DB2-BD59-A6C34878D82A}">
                    <a16:rowId xmlns:a16="http://schemas.microsoft.com/office/drawing/2014/main" xmlns="" val="10002"/>
                  </a:ext>
                </a:extLst>
              </a:tr>
              <a:tr h="460494">
                <a:tc>
                  <a:txBody>
                    <a:bodyPr/>
                    <a:lstStyle/>
                    <a:p>
                      <a:pPr>
                        <a:lnSpc>
                          <a:spcPct val="107000"/>
                        </a:lnSpc>
                        <a:spcAft>
                          <a:spcPts val="0"/>
                        </a:spcAft>
                      </a:pPr>
                      <a:r>
                        <a:rPr lang="en-GB" sz="1600" dirty="0">
                          <a:effectLst/>
                        </a:rPr>
                        <a:t>BTEC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0000"/>
                    </a:solidFill>
                  </a:tcPr>
                </a:tc>
                <a:tc>
                  <a:txBody>
                    <a:bodyPr/>
                    <a:lstStyle/>
                    <a:p>
                      <a:pPr algn="ctr">
                        <a:lnSpc>
                          <a:spcPct val="107000"/>
                        </a:lnSpc>
                        <a:spcAft>
                          <a:spcPts val="0"/>
                        </a:spcAft>
                      </a:pPr>
                      <a:r>
                        <a:rPr lang="en-GB" sz="1600" b="1">
                          <a:solidFill>
                            <a:schemeClr val="tx2">
                              <a:lumMod val="75000"/>
                            </a:schemeClr>
                          </a:solidFill>
                          <a:effectLst/>
                        </a:rPr>
                        <a:t>9650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23</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10000</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23</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11615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25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14095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25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18660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33</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2000" b="1" dirty="0">
                          <a:solidFill>
                            <a:srgbClr val="FF0000"/>
                          </a:solidFill>
                          <a:effectLst/>
                        </a:rPr>
                        <a:t>93%</a:t>
                      </a:r>
                      <a:endParaRPr lang="en-GB"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extLst>
                  <a:ext uri="{0D108BD9-81ED-4DB2-BD59-A6C34878D82A}">
                    <a16:rowId xmlns:a16="http://schemas.microsoft.com/office/drawing/2014/main" xmlns="" val="10003"/>
                  </a:ext>
                </a:extLst>
              </a:tr>
              <a:tr h="613992">
                <a:tc>
                  <a:txBody>
                    <a:bodyPr/>
                    <a:lstStyle/>
                    <a:p>
                      <a:pPr>
                        <a:lnSpc>
                          <a:spcPct val="107000"/>
                        </a:lnSpc>
                        <a:spcAft>
                          <a:spcPts val="0"/>
                        </a:spcAft>
                      </a:pPr>
                      <a:r>
                        <a:rPr lang="en-GB" sz="1600" dirty="0">
                          <a:effectLst/>
                        </a:rPr>
                        <a:t>GCE A2 /IB</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0000"/>
                    </a:solidFill>
                  </a:tcPr>
                </a:tc>
                <a:tc>
                  <a:txBody>
                    <a:bodyPr/>
                    <a:lstStyle/>
                    <a:p>
                      <a:pPr algn="ctr">
                        <a:lnSpc>
                          <a:spcPct val="107000"/>
                        </a:lnSpc>
                        <a:spcAft>
                          <a:spcPts val="0"/>
                        </a:spcAft>
                      </a:pPr>
                      <a:r>
                        <a:rPr lang="en-GB" sz="1600" b="1">
                          <a:solidFill>
                            <a:schemeClr val="tx2">
                              <a:lumMod val="75000"/>
                            </a:schemeClr>
                          </a:solidFill>
                          <a:effectLst/>
                        </a:rPr>
                        <a:t>9550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23</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8950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8850</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19</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8945</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19</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8485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21</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2000" b="1" dirty="0">
                          <a:solidFill>
                            <a:srgbClr val="FF0000"/>
                          </a:solidFill>
                          <a:effectLst/>
                        </a:rPr>
                        <a:t>-11%</a:t>
                      </a:r>
                      <a:endParaRPr lang="en-GB"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extLst>
                  <a:ext uri="{0D108BD9-81ED-4DB2-BD59-A6C34878D82A}">
                    <a16:rowId xmlns:a16="http://schemas.microsoft.com/office/drawing/2014/main" xmlns="" val="10004"/>
                  </a:ext>
                </a:extLst>
              </a:tr>
              <a:tr h="613992">
                <a:tc>
                  <a:txBody>
                    <a:bodyPr/>
                    <a:lstStyle/>
                    <a:p>
                      <a:pPr>
                        <a:lnSpc>
                          <a:spcPct val="107000"/>
                        </a:lnSpc>
                        <a:spcAft>
                          <a:spcPts val="0"/>
                        </a:spcAft>
                      </a:pPr>
                      <a:r>
                        <a:rPr lang="en-GB" sz="1600" dirty="0">
                          <a:effectLst/>
                        </a:rPr>
                        <a:t>GCE AS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0000"/>
                    </a:solidFill>
                  </a:tcPr>
                </a:tc>
                <a:tc>
                  <a:txBody>
                    <a:bodyPr/>
                    <a:lstStyle/>
                    <a:p>
                      <a:pPr algn="ctr">
                        <a:lnSpc>
                          <a:spcPct val="107000"/>
                        </a:lnSpc>
                        <a:spcAft>
                          <a:spcPts val="0"/>
                        </a:spcAft>
                      </a:pPr>
                      <a:r>
                        <a:rPr lang="en-GB" sz="1600" b="1" dirty="0">
                          <a:solidFill>
                            <a:schemeClr val="tx2">
                              <a:lumMod val="75000"/>
                            </a:schemeClr>
                          </a:solidFill>
                          <a:effectLst/>
                        </a:rPr>
                        <a:t>1170</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3</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930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815</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2</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1005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2</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905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-23%</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extLst>
                  <a:ext uri="{0D108BD9-81ED-4DB2-BD59-A6C34878D82A}">
                    <a16:rowId xmlns:a16="http://schemas.microsoft.com/office/drawing/2014/main" xmlns="" val="10005"/>
                  </a:ext>
                </a:extLst>
              </a:tr>
              <a:tr h="613992">
                <a:tc>
                  <a:txBody>
                    <a:bodyPr/>
                    <a:lstStyle/>
                    <a:p>
                      <a:pPr>
                        <a:lnSpc>
                          <a:spcPct val="107000"/>
                        </a:lnSpc>
                        <a:spcAft>
                          <a:spcPts val="0"/>
                        </a:spcAft>
                      </a:pPr>
                      <a:r>
                        <a:rPr lang="en-GB" sz="1600" dirty="0">
                          <a:effectLst/>
                        </a:rPr>
                        <a:t>NVQ</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0000"/>
                    </a:solidFill>
                  </a:tcPr>
                </a:tc>
                <a:tc>
                  <a:txBody>
                    <a:bodyPr/>
                    <a:lstStyle/>
                    <a:p>
                      <a:pPr algn="ctr">
                        <a:lnSpc>
                          <a:spcPct val="107000"/>
                        </a:lnSpc>
                        <a:spcAft>
                          <a:spcPts val="0"/>
                        </a:spcAft>
                      </a:pPr>
                      <a:r>
                        <a:rPr lang="en-GB" sz="1600" b="1" dirty="0">
                          <a:solidFill>
                            <a:schemeClr val="tx2">
                              <a:lumMod val="75000"/>
                            </a:schemeClr>
                          </a:solidFill>
                          <a:effectLst/>
                        </a:rPr>
                        <a:t>4965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12</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8980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9725</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21</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6715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21</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2775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16</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2000" b="1" dirty="0">
                          <a:solidFill>
                            <a:srgbClr val="FF0000"/>
                          </a:solidFill>
                          <a:effectLst/>
                        </a:rPr>
                        <a:t>-44%</a:t>
                      </a:r>
                      <a:endParaRPr lang="en-GB"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extLst>
                  <a:ext uri="{0D108BD9-81ED-4DB2-BD59-A6C34878D82A}">
                    <a16:rowId xmlns:a16="http://schemas.microsoft.com/office/drawing/2014/main" xmlns="" val="10006"/>
                  </a:ext>
                </a:extLst>
              </a:tr>
              <a:tr h="613992">
                <a:tc>
                  <a:txBody>
                    <a:bodyPr/>
                    <a:lstStyle/>
                    <a:p>
                      <a:pPr>
                        <a:lnSpc>
                          <a:spcPct val="107000"/>
                        </a:lnSpc>
                        <a:spcAft>
                          <a:spcPts val="0"/>
                        </a:spcAft>
                      </a:pPr>
                      <a:r>
                        <a:rPr lang="en-GB" sz="1600" dirty="0">
                          <a:effectLst/>
                        </a:rPr>
                        <a:t>Other Vocational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0000"/>
                    </a:solidFill>
                  </a:tcPr>
                </a:tc>
                <a:tc>
                  <a:txBody>
                    <a:bodyPr/>
                    <a:lstStyle/>
                    <a:p>
                      <a:pPr algn="ctr">
                        <a:lnSpc>
                          <a:spcPct val="107000"/>
                        </a:lnSpc>
                        <a:spcAft>
                          <a:spcPts val="0"/>
                        </a:spcAft>
                      </a:pPr>
                      <a:r>
                        <a:rPr lang="en-GB" sz="1600" b="1">
                          <a:solidFill>
                            <a:schemeClr val="tx2">
                              <a:lumMod val="75000"/>
                            </a:schemeClr>
                          </a:solidFill>
                          <a:effectLst/>
                        </a:rPr>
                        <a:t>12730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30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11160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25</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10235</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22</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6995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22</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10625</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16</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-17%</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extLst>
                  <a:ext uri="{0D108BD9-81ED-4DB2-BD59-A6C34878D82A}">
                    <a16:rowId xmlns:a16="http://schemas.microsoft.com/office/drawing/2014/main" xmlns="" val="10007"/>
                  </a:ext>
                </a:extLst>
              </a:tr>
              <a:tr h="460494">
                <a:tc>
                  <a:txBody>
                    <a:bodyPr/>
                    <a:lstStyle/>
                    <a:p>
                      <a:pPr>
                        <a:lnSpc>
                          <a:spcPct val="107000"/>
                        </a:lnSpc>
                        <a:spcAft>
                          <a:spcPts val="0"/>
                        </a:spcAft>
                      </a:pPr>
                      <a:r>
                        <a:rPr lang="en-GB" sz="1600" dirty="0">
                          <a:effectLst/>
                        </a:rPr>
                        <a:t>Total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solidFill>
                      <a:srgbClr val="FF0000"/>
                    </a:solidFill>
                  </a:tcPr>
                </a:tc>
                <a:tc>
                  <a:txBody>
                    <a:bodyPr/>
                    <a:lstStyle/>
                    <a:p>
                      <a:pPr algn="ctr">
                        <a:lnSpc>
                          <a:spcPct val="107000"/>
                        </a:lnSpc>
                        <a:spcAft>
                          <a:spcPts val="0"/>
                        </a:spcAft>
                      </a:pPr>
                      <a:r>
                        <a:rPr lang="en-GB" sz="1600" b="1">
                          <a:solidFill>
                            <a:schemeClr val="tx2">
                              <a:lumMod val="75000"/>
                            </a:schemeClr>
                          </a:solidFill>
                          <a:effectLst/>
                        </a:rPr>
                        <a:t>42060</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 </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44140</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pPr>
                      <a:endParaRPr lang="en-GB" sz="1600" b="1">
                        <a:solidFill>
                          <a:schemeClr val="tx2">
                            <a:lumMod val="75000"/>
                          </a:schemeClr>
                        </a:solidFill>
                        <a:effectLst/>
                        <a:latin typeface="Calibri" panose="020F0502020204030204" pitchFamily="34"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46085</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pPr>
                      <a:endParaRPr lang="en-GB" sz="1600" b="1">
                        <a:solidFill>
                          <a:schemeClr val="tx2">
                            <a:lumMod val="75000"/>
                          </a:schemeClr>
                        </a:solidFill>
                        <a:effectLst/>
                        <a:latin typeface="Calibri" panose="020F0502020204030204" pitchFamily="34" charset="0"/>
                      </a:endParaRPr>
                    </a:p>
                  </a:txBody>
                  <a:tcPr marL="48068" marR="48068" marT="0" marB="0" anchor="ctr"/>
                </a:tc>
                <a:tc>
                  <a:txBody>
                    <a:bodyPr/>
                    <a:lstStyle/>
                    <a:p>
                      <a:pPr algn="ctr">
                        <a:lnSpc>
                          <a:spcPct val="107000"/>
                        </a:lnSpc>
                        <a:spcAft>
                          <a:spcPts val="0"/>
                        </a:spcAft>
                      </a:pPr>
                      <a:r>
                        <a:rPr lang="en-GB" sz="1600" b="1">
                          <a:solidFill>
                            <a:schemeClr val="tx2">
                              <a:lumMod val="75000"/>
                            </a:schemeClr>
                          </a:solidFill>
                          <a:effectLst/>
                        </a:rPr>
                        <a:t>42835</a:t>
                      </a:r>
                      <a:endParaRPr lang="en-GB" sz="1600" b="1">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pPr>
                      <a:endParaRPr lang="en-GB" sz="1600" b="1">
                        <a:solidFill>
                          <a:schemeClr val="tx2">
                            <a:lumMod val="75000"/>
                          </a:schemeClr>
                        </a:solidFill>
                        <a:effectLst/>
                        <a:latin typeface="Calibri" panose="020F0502020204030204" pitchFamily="34"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46380</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tc>
                  <a:txBody>
                    <a:bodyPr/>
                    <a:lstStyle/>
                    <a:p>
                      <a:pPr algn="ctr">
                        <a:lnSpc>
                          <a:spcPct val="107000"/>
                        </a:lnSpc>
                      </a:pPr>
                      <a:endParaRPr lang="en-GB" sz="1600" b="1" dirty="0">
                        <a:solidFill>
                          <a:schemeClr val="tx2">
                            <a:lumMod val="75000"/>
                          </a:schemeClr>
                        </a:solidFill>
                        <a:effectLst/>
                        <a:latin typeface="Calibri" panose="020F0502020204030204" pitchFamily="34" charset="0"/>
                      </a:endParaRPr>
                    </a:p>
                  </a:txBody>
                  <a:tcPr marL="48068" marR="48068" marT="0" marB="0" anchor="ctr"/>
                </a:tc>
                <a:tc>
                  <a:txBody>
                    <a:bodyPr/>
                    <a:lstStyle/>
                    <a:p>
                      <a:pPr algn="ctr">
                        <a:lnSpc>
                          <a:spcPct val="107000"/>
                        </a:lnSpc>
                        <a:spcAft>
                          <a:spcPts val="0"/>
                        </a:spcAft>
                      </a:pPr>
                      <a:r>
                        <a:rPr lang="en-GB" sz="1600" b="1" dirty="0">
                          <a:solidFill>
                            <a:schemeClr val="tx2">
                              <a:lumMod val="75000"/>
                            </a:schemeClr>
                          </a:solidFill>
                          <a:effectLst/>
                        </a:rPr>
                        <a:t>10%</a:t>
                      </a:r>
                      <a:endParaRPr lang="en-GB" sz="16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68" marR="48068" marT="0" marB="0" anchor="ct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102826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21AAC1-E33A-4193-81B8-9981407EB8BF}" type="slidenum">
              <a:rPr lang="en-GB" smtClean="0"/>
              <a:t>9</a:t>
            </a:fld>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4" y="188640"/>
            <a:ext cx="1051942" cy="869875"/>
          </a:xfrm>
          <a:prstGeom prst="rect">
            <a:avLst/>
          </a:prstGeom>
        </p:spPr>
      </p:pic>
      <p:sp>
        <p:nvSpPr>
          <p:cNvPr id="7" name="Down Arrow Callout 6"/>
          <p:cNvSpPr/>
          <p:nvPr/>
        </p:nvSpPr>
        <p:spPr>
          <a:xfrm>
            <a:off x="1403648" y="188640"/>
            <a:ext cx="6480720" cy="1800200"/>
          </a:xfrm>
          <a:prstGeom prst="downArrowCallou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bg1"/>
                </a:solidFill>
              </a:rPr>
              <a:t>London college students and disadvantage…..</a:t>
            </a:r>
          </a:p>
        </p:txBody>
      </p:sp>
      <p:sp>
        <p:nvSpPr>
          <p:cNvPr id="8" name="TextBox 7"/>
          <p:cNvSpPr txBox="1"/>
          <p:nvPr/>
        </p:nvSpPr>
        <p:spPr>
          <a:xfrm>
            <a:off x="2178324" y="2160103"/>
            <a:ext cx="6478016" cy="1015663"/>
          </a:xfrm>
          <a:prstGeom prst="rect">
            <a:avLst/>
          </a:prstGeom>
          <a:noFill/>
        </p:spPr>
        <p:txBody>
          <a:bodyPr wrap="square" rtlCol="0">
            <a:spAutoFit/>
          </a:bodyPr>
          <a:lstStyle/>
          <a:p>
            <a:r>
              <a:rPr lang="en-GB" sz="2000" b="1" dirty="0"/>
              <a:t>Three in four Level 3 FE students classified as living in an area of disadvantaged using Income Deprivation affecting Children Index (IDACI Q1/Q2)</a:t>
            </a:r>
          </a:p>
        </p:txBody>
      </p:sp>
      <p:pic>
        <p:nvPicPr>
          <p:cNvPr id="9" name="Picture 8"/>
          <p:cNvPicPr>
            <a:picLocks noChangeAspect="1"/>
          </p:cNvPicPr>
          <p:nvPr/>
        </p:nvPicPr>
        <p:blipFill>
          <a:blip r:embed="rId4" cstate="print">
            <a:duotone>
              <a:prstClr val="black"/>
              <a:srgbClr val="FF0000">
                <a:tint val="45000"/>
                <a:satMod val="400000"/>
              </a:srgbClr>
            </a:duotone>
            <a:extLst>
              <a:ext uri="{28A0092B-C50C-407E-A947-70E740481C1C}">
                <a14:useLocalDpi xmlns:a14="http://schemas.microsoft.com/office/drawing/2010/main" val="0"/>
              </a:ext>
            </a:extLst>
          </a:blip>
          <a:stretch>
            <a:fillRect/>
          </a:stretch>
        </p:blipFill>
        <p:spPr>
          <a:xfrm>
            <a:off x="395536" y="2160103"/>
            <a:ext cx="1660687" cy="986412"/>
          </a:xfrm>
          <a:prstGeom prst="rect">
            <a:avLst/>
          </a:prstGeom>
        </p:spPr>
      </p:pic>
      <p:pic>
        <p:nvPicPr>
          <p:cNvPr id="10" name="Picture 9"/>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6038547" y="4064004"/>
            <a:ext cx="2135144" cy="819334"/>
          </a:xfrm>
          <a:prstGeom prst="rect">
            <a:avLst/>
          </a:prstGeom>
          <a:ln>
            <a:solidFill>
              <a:srgbClr val="FFFF00"/>
            </a:solidFill>
          </a:ln>
        </p:spPr>
      </p:pic>
      <p:sp>
        <p:nvSpPr>
          <p:cNvPr id="12" name="TextBox 11"/>
          <p:cNvSpPr txBox="1"/>
          <p:nvPr/>
        </p:nvSpPr>
        <p:spPr>
          <a:xfrm>
            <a:off x="6450516" y="3286744"/>
            <a:ext cx="1311206" cy="584775"/>
          </a:xfrm>
          <a:prstGeom prst="rect">
            <a:avLst/>
          </a:prstGeom>
          <a:noFill/>
        </p:spPr>
        <p:txBody>
          <a:bodyPr wrap="square" rtlCol="0">
            <a:spAutoFit/>
          </a:bodyPr>
          <a:lstStyle/>
          <a:p>
            <a:r>
              <a:rPr lang="en-GB" sz="3200" b="1" dirty="0">
                <a:solidFill>
                  <a:srgbClr val="C00000"/>
                </a:solidFill>
              </a:rPr>
              <a:t>AND</a:t>
            </a:r>
          </a:p>
        </p:txBody>
      </p:sp>
      <p:sp>
        <p:nvSpPr>
          <p:cNvPr id="13" name="TextBox 12"/>
          <p:cNvSpPr txBox="1"/>
          <p:nvPr/>
        </p:nvSpPr>
        <p:spPr>
          <a:xfrm>
            <a:off x="5652120" y="4970080"/>
            <a:ext cx="3250704" cy="1477328"/>
          </a:xfrm>
          <a:prstGeom prst="rect">
            <a:avLst/>
          </a:prstGeom>
          <a:noFill/>
        </p:spPr>
        <p:txBody>
          <a:bodyPr wrap="square" rtlCol="0">
            <a:spAutoFit/>
          </a:bodyPr>
          <a:lstStyle/>
          <a:p>
            <a:r>
              <a:rPr lang="en-GB" b="1" dirty="0"/>
              <a:t>of students classified as Black and Minority Ethnic (BME). BME students are much more likely to be younger than their White peers in London FE colleges</a:t>
            </a:r>
          </a:p>
        </p:txBody>
      </p:sp>
      <p:sp>
        <p:nvSpPr>
          <p:cNvPr id="4" name="TextBox 3"/>
          <p:cNvSpPr txBox="1"/>
          <p:nvPr/>
        </p:nvSpPr>
        <p:spPr>
          <a:xfrm>
            <a:off x="326015" y="4265455"/>
            <a:ext cx="2376264" cy="523220"/>
          </a:xfrm>
          <a:prstGeom prst="rect">
            <a:avLst/>
          </a:prstGeom>
          <a:noFill/>
        </p:spPr>
        <p:txBody>
          <a:bodyPr wrap="square" rtlCol="0">
            <a:spAutoFit/>
          </a:bodyPr>
          <a:lstStyle/>
          <a:p>
            <a:r>
              <a:rPr lang="en-GB" sz="2800" b="1" dirty="0">
                <a:solidFill>
                  <a:srgbClr val="FF0000"/>
                </a:solidFill>
              </a:rPr>
              <a:t>Compared to</a:t>
            </a:r>
          </a:p>
        </p:txBody>
      </p:sp>
      <p:sp>
        <p:nvSpPr>
          <p:cNvPr id="14" name="TextBox 13"/>
          <p:cNvSpPr txBox="1"/>
          <p:nvPr/>
        </p:nvSpPr>
        <p:spPr>
          <a:xfrm>
            <a:off x="978684" y="5034897"/>
            <a:ext cx="1077539" cy="707886"/>
          </a:xfrm>
          <a:prstGeom prst="rect">
            <a:avLst/>
          </a:prstGeom>
          <a:noFill/>
        </p:spPr>
        <p:txBody>
          <a:bodyPr wrap="none" rtlCol="0">
            <a:spAutoFit/>
          </a:bodyPr>
          <a:lstStyle/>
          <a:p>
            <a:r>
              <a:rPr lang="en-GB" sz="4000" b="1" dirty="0"/>
              <a:t>41%</a:t>
            </a:r>
          </a:p>
        </p:txBody>
      </p:sp>
      <p:pic>
        <p:nvPicPr>
          <p:cNvPr id="15" name="Content Placeholder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84677" y="5008261"/>
            <a:ext cx="767735" cy="724529"/>
          </a:xfrm>
          <a:prstGeom prst="rect">
            <a:avLst/>
          </a:prstGeom>
        </p:spPr>
      </p:pic>
      <p:sp>
        <p:nvSpPr>
          <p:cNvPr id="16" name="Rectangle 15"/>
          <p:cNvSpPr/>
          <p:nvPr/>
        </p:nvSpPr>
        <p:spPr>
          <a:xfrm>
            <a:off x="2056223" y="4970080"/>
            <a:ext cx="2555576" cy="1477328"/>
          </a:xfrm>
          <a:prstGeom prst="rect">
            <a:avLst/>
          </a:prstGeom>
        </p:spPr>
        <p:txBody>
          <a:bodyPr wrap="square">
            <a:spAutoFit/>
          </a:bodyPr>
          <a:lstStyle/>
          <a:p>
            <a:r>
              <a:rPr lang="en-GB" b="1" dirty="0">
                <a:solidFill>
                  <a:srgbClr val="002060"/>
                </a:solidFill>
              </a:rPr>
              <a:t>41% Level 3 students from colleges in England  classified as living in an area of educational  disadvantage </a:t>
            </a:r>
          </a:p>
        </p:txBody>
      </p:sp>
      <p:sp>
        <p:nvSpPr>
          <p:cNvPr id="17" name="Down Arrow 16"/>
          <p:cNvSpPr/>
          <p:nvPr/>
        </p:nvSpPr>
        <p:spPr>
          <a:xfrm>
            <a:off x="1043608" y="3347029"/>
            <a:ext cx="360040" cy="9832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5274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4" grpId="0"/>
      <p:bldP spid="14" grpId="0"/>
      <p:bldP spid="16" grpId="0"/>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2950</TotalTime>
  <Words>1531</Words>
  <Application>Microsoft Office PowerPoint</Application>
  <PresentationFormat>On-screen Show (4:3)</PresentationFormat>
  <Paragraphs>525</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Arial</vt:lpstr>
      <vt:lpstr>Calibri</vt:lpstr>
      <vt:lpstr>Times New Roman</vt:lpstr>
      <vt:lpstr>Office Theme</vt:lpstr>
      <vt:lpstr>Progression to Higher Education from London FE and 6th Form Colleges </vt:lpstr>
      <vt:lpstr>LEVEL 3 ACHIEVERS FROM LONDON COLLEGES</vt:lpstr>
      <vt:lpstr>PowerPoint Presentation</vt:lpstr>
      <vt:lpstr>London college students progression</vt:lpstr>
      <vt:lpstr>PowerPoint Presentation</vt:lpstr>
      <vt:lpstr>Breakdown of qualifications studied</vt:lpstr>
      <vt:lpstr>A description of the tracked Level 3 cohorts</vt:lpstr>
      <vt:lpstr>PowerPoint Presentation</vt:lpstr>
      <vt:lpstr>PowerPoint Presentation</vt:lpstr>
      <vt:lpstr>PowerPoint Presentation</vt:lpstr>
      <vt:lpstr>PowerPoint Presentation</vt:lpstr>
      <vt:lpstr>Breakdown of London Boroughs by ethnic group of the college cohorts</vt:lpstr>
      <vt:lpstr>Progression to higher education</vt:lpstr>
      <vt:lpstr>HE progression for each of the five college cohorts</vt:lpstr>
      <vt:lpstr>HE progression of London college cohorts by age</vt:lpstr>
      <vt:lpstr>HE progression by qualification</vt:lpstr>
      <vt:lpstr>HE in FE in London colleges</vt:lpstr>
      <vt:lpstr>HE qualification progressed to by London college cohorts by age</vt:lpstr>
      <vt:lpstr>Ethnic breakdown of London college progressing in 2011-12</vt:lpstr>
      <vt:lpstr>Top institutions London college students progressed to in 2012-13</vt:lpstr>
      <vt:lpstr>HE success rates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London Apprentice Progression Tracking</dc:title>
  <dc:creator>sharonsuzysmith</dc:creator>
  <cp:lastModifiedBy>Nadine Crawford-Piper</cp:lastModifiedBy>
  <cp:revision>119</cp:revision>
  <cp:lastPrinted>2016-03-02T20:44:36Z</cp:lastPrinted>
  <dcterms:created xsi:type="dcterms:W3CDTF">2013-03-20T17:07:27Z</dcterms:created>
  <dcterms:modified xsi:type="dcterms:W3CDTF">2016-03-10T10:51:09Z</dcterms:modified>
</cp:coreProperties>
</file>