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95" r:id="rId2"/>
    <p:sldMasterId id="2147483796" r:id="rId3"/>
    <p:sldMasterId id="2147483797" r:id="rId4"/>
    <p:sldMasterId id="2147483798" r:id="rId5"/>
    <p:sldMasterId id="2147483799" r:id="rId6"/>
    <p:sldMasterId id="2147483800" r:id="rId7"/>
  </p:sldMasterIdLst>
  <p:notesMasterIdLst>
    <p:notesMasterId r:id="rId19"/>
  </p:notesMasterIdLst>
  <p:handoutMasterIdLst>
    <p:handoutMasterId r:id="rId20"/>
  </p:handoutMasterIdLst>
  <p:sldIdLst>
    <p:sldId id="256" r:id="rId8"/>
    <p:sldId id="281" r:id="rId9"/>
    <p:sldId id="309" r:id="rId10"/>
    <p:sldId id="272" r:id="rId11"/>
    <p:sldId id="307" r:id="rId12"/>
    <p:sldId id="308" r:id="rId13"/>
    <p:sldId id="288" r:id="rId14"/>
    <p:sldId id="292" r:id="rId15"/>
    <p:sldId id="291" r:id="rId16"/>
    <p:sldId id="287" r:id="rId17"/>
    <p:sldId id="306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FF7F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0" autoAdjust="0"/>
    <p:restoredTop sz="75700" autoAdjust="0"/>
  </p:normalViewPr>
  <p:slideViewPr>
    <p:cSldViewPr>
      <p:cViewPr varScale="1">
        <p:scale>
          <a:sx n="55" d="100"/>
          <a:sy n="55" d="100"/>
        </p:scale>
        <p:origin x="202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base">
              <a:spcBef>
                <a:spcPct val="0"/>
              </a:spcBef>
              <a:spcAft>
                <a:spcPct val="0"/>
              </a:spcAft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3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base">
              <a:spcBef>
                <a:spcPct val="0"/>
              </a:spcBef>
              <a:spcAft>
                <a:spcPct val="0"/>
              </a:spcAft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3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base">
              <a:spcBef>
                <a:spcPct val="0"/>
              </a:spcBef>
              <a:spcAft>
                <a:spcPct val="0"/>
              </a:spcAft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base">
              <a:spcBef>
                <a:spcPct val="0"/>
              </a:spcBef>
              <a:spcAft>
                <a:spcPct val="0"/>
              </a:spcAft>
              <a:defRPr sz="13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4" name="Rectangle 4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base">
              <a:spcBef>
                <a:spcPct val="0"/>
              </a:spcBef>
              <a:spcAft>
                <a:spcPct val="0"/>
              </a:spcAft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base">
              <a:spcBef>
                <a:spcPct val="0"/>
              </a:spcBef>
              <a:spcAft>
                <a:spcPct val="0"/>
              </a:spcAft>
              <a:defRPr sz="13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en-GB" b="1" dirty="0"/>
          </a:p>
        </p:txBody>
      </p:sp>
      <p:sp>
        <p:nvSpPr>
          <p:cNvPr id="48132" name="Text Box 4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300" dirty="0">
                <a:latin typeface="Arial" charset="0"/>
              </a:rPr>
              <a:t>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/>
              <a:t>11:45-11.48</a:t>
            </a:r>
            <a:endParaRPr lang="en-US"/>
          </a:p>
        </p:txBody>
      </p:sp>
      <p:sp>
        <p:nvSpPr>
          <p:cNvPr id="66564" name="Text Box 4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300" dirty="0">
                <a:latin typeface="Arial" charset="0"/>
              </a:rPr>
              <a:t>20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/>
              <a:t>11:45-11.48</a:t>
            </a:r>
            <a:endParaRPr lang="en-US"/>
          </a:p>
        </p:txBody>
      </p:sp>
      <p:sp>
        <p:nvSpPr>
          <p:cNvPr id="66564" name="Text Box 4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300" dirty="0">
                <a:latin typeface="Arial" charset="0"/>
              </a:rPr>
              <a:t>20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/>
              <a:t>12.43</a:t>
            </a:r>
            <a:endParaRPr lang="en-US"/>
          </a:p>
        </p:txBody>
      </p:sp>
      <p:sp>
        <p:nvSpPr>
          <p:cNvPr id="81924" name="Text Box 4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300" dirty="0">
                <a:latin typeface="Arial" charset="0"/>
              </a:rPr>
              <a:t>35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/>
              <a:t>12.43 -12.45</a:t>
            </a:r>
            <a:endParaRPr lang="en-US"/>
          </a:p>
        </p:txBody>
      </p:sp>
      <p:sp>
        <p:nvSpPr>
          <p:cNvPr id="82948" name="Text Box 4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300" dirty="0">
                <a:latin typeface="Arial" charset="0"/>
              </a:rPr>
              <a:t>36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83972" name="Text Box 4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300" dirty="0">
                <a:latin typeface="Arial" charset="0"/>
              </a:rPr>
              <a:t>37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4825"/>
            <a:ext cx="403860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7999" cmpd="thickThin">
            <a:noFill/>
            <a:miter lim="800000"/>
            <a:headEnd/>
            <a:tailEnd/>
          </a:ln>
          <a:effectLst>
            <a:outerShdw dist="10160" dir="5400000" algn="tl" rotWithShape="0">
              <a:srgbClr val="000000">
                <a:alpha val="59999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7999" cmpd="thickThin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Rectang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9" name="Rectangle 5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5" name="Rectangle 7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ltGray">
          <a:xfrm>
            <a:off x="0" y="0"/>
            <a:ext cx="9144000" cy="4652963"/>
          </a:xfrm>
          <a:prstGeom prst="rect">
            <a:avLst/>
          </a:prstGeom>
          <a:solidFill>
            <a:srgbClr val="000000"/>
          </a:solidFill>
          <a:ln w="47999" cmpd="thickThin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invGray">
          <a:xfrm>
            <a:off x="0" y="4652963"/>
            <a:ext cx="9144000" cy="46037"/>
          </a:xfrm>
          <a:prstGeom prst="rect">
            <a:avLst/>
          </a:prstGeom>
          <a:solidFill>
            <a:srgbClr val="FFFFFF"/>
          </a:solidFill>
          <a:ln w="47999" cmpd="thickThin">
            <a:noFill/>
            <a:miter lim="800000"/>
            <a:headEnd/>
            <a:tailEnd/>
          </a:ln>
          <a:effectLst>
            <a:outerShdw dist="10160" dir="5400000" algn="tl" rotWithShape="0">
              <a:srgbClr val="000000">
                <a:alpha val="59999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Rectang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53" name="Rectangle 5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8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7999" cmpd="thickThin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7999" cmpd="thickThin">
            <a:noFill/>
            <a:miter lim="800000"/>
            <a:headEnd/>
            <a:tailEnd/>
          </a:ln>
          <a:effectLst>
            <a:outerShdw dist="10160" dir="5400000" algn="tl" rotWithShape="0">
              <a:srgbClr val="000000">
                <a:alpha val="59999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Rectang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8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11" name="Rectangle 5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6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7999" cmpd="thickThin">
            <a:noFill/>
            <a:miter lim="800000"/>
            <a:headEnd/>
            <a:tailEnd/>
          </a:ln>
          <a:effectLst>
            <a:outerShdw dist="10160" dir="5400000" algn="tl" rotWithShape="0">
              <a:srgbClr val="000000">
                <a:alpha val="59999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7999" cmpd="thickThin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7999" cmpd="thickThin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7999" cmpd="thickThin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Rectang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127" name="Rectangle 7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8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13" name="Rectangle 9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0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D4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7999" cmpd="thickThin">
            <a:noFill/>
            <a:miter lim="800000"/>
            <a:headEnd/>
            <a:tailEnd/>
          </a:ln>
          <a:effectLst>
            <a:outerShdw dist="10160" dir="5400000" algn="tl" rotWithShape="0">
              <a:srgbClr val="000000">
                <a:alpha val="59999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7999" cmpd="thickThin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7999" cmpd="thickThin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7999" cmpd="thickThin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Rectang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151" name="Rectangle 7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8"/>
          <p:cNvSpPr>
            <a:spLocks noGrp="1"/>
          </p:cNvSpPr>
          <p:nvPr>
            <p:ph type="dt" sz="half" idx="2"/>
          </p:nvPr>
        </p:nvSpPr>
        <p:spPr>
          <a:xfrm>
            <a:off x="165100" y="1169988"/>
            <a:ext cx="2522538" cy="201612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13" name="Rectangle 9"/>
          <p:cNvSpPr>
            <a:spLocks noGrp="1"/>
          </p:cNvSpPr>
          <p:nvPr>
            <p:ph type="ftr" sz="quarter" idx="3"/>
          </p:nvPr>
        </p:nvSpPr>
        <p:spPr>
          <a:xfrm>
            <a:off x="3035300" y="1169988"/>
            <a:ext cx="5194300" cy="201612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0"/>
          <p:cNvSpPr>
            <a:spLocks noGrp="1"/>
          </p:cNvSpPr>
          <p:nvPr>
            <p:ph type="sldNum" sz="quarter" idx="4"/>
          </p:nvPr>
        </p:nvSpPr>
        <p:spPr>
          <a:xfrm>
            <a:off x="8339138" y="1169988"/>
            <a:ext cx="733425" cy="201612"/>
          </a:xfrm>
          <a:prstGeom prst="rect">
            <a:avLst/>
          </a:prstGeom>
        </p:spPr>
        <p:txBody>
          <a:bodyPr vert="horz" bIns="0" rtlCol="0" anchor="b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7999" cmpd="thickThin">
            <a:noFill/>
            <a:miter lim="800000"/>
            <a:headEnd/>
            <a:tailEnd/>
          </a:ln>
          <a:effectLst>
            <a:outerShdw dist="10160" dir="10800000" algn="tl" rotWithShape="0">
              <a:srgbClr val="000000">
                <a:alpha val="59999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7999" cmpd="thickThin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Rectang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173" name="Rectangle 5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10/17/2011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ftr" sz="quarter" idx="3"/>
          </p:nvPr>
        </p:nvSpPr>
        <p:spPr>
          <a:xfrm>
            <a:off x="2640013" y="6376988"/>
            <a:ext cx="3836987" cy="365125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8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1"/>
          <p:cNvPicPr>
            <a:picLocks noChangeAspect="1" noChangeArrowheads="1"/>
          </p:cNvPicPr>
          <p:nvPr/>
        </p:nvPicPr>
        <p:blipFill>
          <a:blip r:embed="rId3" cstate="print">
            <a:lum bright="-10000"/>
          </a:blip>
          <a:srcRect/>
          <a:stretch>
            <a:fillRect/>
          </a:stretch>
        </p:blipFill>
        <p:spPr bwMode="auto">
          <a:xfrm>
            <a:off x="0" y="-171450"/>
            <a:ext cx="9144000" cy="5113338"/>
          </a:xfrm>
          <a:prstGeom prst="rect">
            <a:avLst/>
          </a:prstGeom>
          <a:noFill/>
        </p:spPr>
      </p:pic>
      <p:sp>
        <p:nvSpPr>
          <p:cNvPr id="2" name="Picture 3"/>
          <p:cNvSpPr>
            <a:spLocks noGrp="1"/>
          </p:cNvSpPr>
          <p:nvPr>
            <p:ph type="ctrTitle" idx="4294967295"/>
          </p:nvPr>
        </p:nvSpPr>
        <p:spPr>
          <a:xfrm>
            <a:off x="467544" y="0"/>
            <a:ext cx="8280920" cy="1268760"/>
          </a:xfrm>
        </p:spPr>
        <p:txBody>
          <a:bodyPr tIns="0" bIns="0" anchor="t">
            <a:noAutofit/>
            <a:sp3d prstMaterial="matte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University of Greenwich Faculty of Education and Health</a:t>
            </a:r>
            <a:br>
              <a: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Higher Vocational Education </a:t>
            </a:r>
            <a:r>
              <a:rPr lang="en-GB" sz="1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Seminar One Friday </a:t>
            </a:r>
            <a:r>
              <a: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 Feb 2014</a:t>
            </a:r>
            <a:br>
              <a: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Devonport House, Greenwich, London, SE10 9JW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6" name="Rectangle 4"/>
          <p:cNvSpPr>
            <a:spLocks noGrp="1"/>
          </p:cNvSpPr>
          <p:nvPr>
            <p:ph type="subTitle" idx="4294967295"/>
          </p:nvPr>
        </p:nvSpPr>
        <p:spPr>
          <a:xfrm>
            <a:off x="0" y="980728"/>
            <a:ext cx="8892480" cy="1752600"/>
          </a:xfrm>
        </p:spPr>
        <p:txBody>
          <a:bodyPr lIns="118872" tIns="0" rIns="45720" bIns="0" anchor="b"/>
          <a:lstStyle/>
          <a:p>
            <a:pPr marL="0" indent="0" algn="ctr" eaLnBrk="1" hangingPunct="1">
              <a:buFont typeface="Wingdings 2"/>
              <a:buNone/>
            </a:pPr>
            <a:r>
              <a:rPr lang="en-GB" sz="5400" b="1" dirty="0">
                <a:solidFill>
                  <a:schemeClr val="bg1"/>
                </a:solidFill>
              </a:rPr>
              <a:t> ESRC HIVE-PED </a:t>
            </a:r>
          </a:p>
          <a:p>
            <a:pPr marL="0" indent="0" algn="ctr" eaLnBrk="1" hangingPunct="1">
              <a:buFont typeface="Wingdings 2"/>
              <a:buNone/>
            </a:pPr>
            <a:r>
              <a:rPr lang="en-GB" sz="5400" b="1" dirty="0">
                <a:solidFill>
                  <a:schemeClr val="bg1"/>
                </a:solidFill>
              </a:rPr>
              <a:t>Welcome and Background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4" name="Text Box 5"/>
          <p:cNvSpPr txBox="1">
            <a:spLocks/>
          </p:cNvSpPr>
          <p:nvPr/>
        </p:nvSpPr>
        <p:spPr>
          <a:xfrm>
            <a:off x="1008063" y="3212976"/>
            <a:ext cx="8135937" cy="1752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5400" b="1" dirty="0">
                <a:solidFill>
                  <a:schemeClr val="bg1"/>
                </a:solidFill>
                <a:latin typeface="Corbel"/>
              </a:rPr>
              <a:t>Professor Jill Jameson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5400" b="1" dirty="0">
                <a:solidFill>
                  <a:schemeClr val="bg1"/>
                </a:solidFill>
                <a:latin typeface="Corbel"/>
              </a:rPr>
              <a:t>Debi Hayes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latin typeface="Corbel"/>
              </a:rPr>
              <a:t>Professor of Education , University of Greenwich </a:t>
            </a:r>
            <a:endParaRPr lang="en-US" sz="1600" b="1" dirty="0">
              <a:latin typeface="Corbel"/>
            </a:endParaRPr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4" cstate="print"/>
          <a:srcRect b="8366"/>
          <a:stretch>
            <a:fillRect/>
          </a:stretch>
        </p:blipFill>
        <p:spPr bwMode="auto">
          <a:xfrm rot="839154">
            <a:off x="641350" y="3338513"/>
            <a:ext cx="474663" cy="307975"/>
          </a:xfrm>
          <a:prstGeom prst="rect">
            <a:avLst/>
          </a:prstGeom>
          <a:noFill/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 cstate="print"/>
          <a:srcRect b="8366"/>
          <a:stretch>
            <a:fillRect/>
          </a:stretch>
        </p:blipFill>
        <p:spPr bwMode="auto">
          <a:xfrm>
            <a:off x="323850" y="3789363"/>
            <a:ext cx="1404938" cy="933450"/>
          </a:xfrm>
          <a:prstGeom prst="rect">
            <a:avLst/>
          </a:prstGeom>
          <a:noFill/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6" cstate="print"/>
          <a:srcRect b="8366"/>
          <a:stretch>
            <a:fillRect/>
          </a:stretch>
        </p:blipFill>
        <p:spPr bwMode="auto">
          <a:xfrm rot="2077445">
            <a:off x="250825" y="4797425"/>
            <a:ext cx="1192213" cy="792163"/>
          </a:xfrm>
          <a:prstGeom prst="rect">
            <a:avLst/>
          </a:prstGeom>
          <a:noFill/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7" cstate="print"/>
          <a:srcRect b="8366"/>
          <a:stretch>
            <a:fillRect/>
          </a:stretch>
        </p:blipFill>
        <p:spPr bwMode="auto">
          <a:xfrm rot="666497">
            <a:off x="228600" y="4303713"/>
            <a:ext cx="909638" cy="590550"/>
          </a:xfrm>
          <a:prstGeom prst="rect">
            <a:avLst/>
          </a:prstGeom>
          <a:noFill/>
        </p:spPr>
      </p:pic>
      <p:pic>
        <p:nvPicPr>
          <p:cNvPr id="8202" name="Picture 9"/>
          <p:cNvPicPr>
            <a:picLocks noChangeAspect="1" noChangeArrowheads="1"/>
          </p:cNvPicPr>
          <p:nvPr/>
        </p:nvPicPr>
        <p:blipFill>
          <a:blip r:embed="rId4" cstate="print"/>
          <a:srcRect b="8366"/>
          <a:stretch>
            <a:fillRect/>
          </a:stretch>
        </p:blipFill>
        <p:spPr bwMode="auto">
          <a:xfrm rot="839154">
            <a:off x="1793875" y="4418013"/>
            <a:ext cx="474663" cy="307975"/>
          </a:xfrm>
          <a:prstGeom prst="rect">
            <a:avLst/>
          </a:prstGeom>
          <a:noFill/>
        </p:spPr>
      </p:pic>
      <p:pic>
        <p:nvPicPr>
          <p:cNvPr id="8203" name="Picture 10"/>
          <p:cNvPicPr>
            <a:picLocks noChangeAspect="1" noChangeArrowheads="1"/>
          </p:cNvPicPr>
          <p:nvPr/>
        </p:nvPicPr>
        <p:blipFill>
          <a:blip r:embed="rId4" cstate="print"/>
          <a:srcRect b="8366"/>
          <a:stretch>
            <a:fillRect/>
          </a:stretch>
        </p:blipFill>
        <p:spPr bwMode="auto">
          <a:xfrm rot="839154">
            <a:off x="30163" y="3481388"/>
            <a:ext cx="474662" cy="309562"/>
          </a:xfrm>
          <a:prstGeom prst="rect">
            <a:avLst/>
          </a:prstGeom>
          <a:noFill/>
        </p:spPr>
      </p:pic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4" cstate="print"/>
          <a:srcRect b="8366"/>
          <a:stretch>
            <a:fillRect/>
          </a:stretch>
        </p:blipFill>
        <p:spPr bwMode="auto">
          <a:xfrm rot="839154">
            <a:off x="1290638" y="4849813"/>
            <a:ext cx="474662" cy="309562"/>
          </a:xfrm>
          <a:prstGeom prst="rect">
            <a:avLst/>
          </a:prstGeom>
          <a:noFill/>
        </p:spPr>
      </p:pic>
      <p:pic>
        <p:nvPicPr>
          <p:cNvPr id="8205" name="Picture 12"/>
          <p:cNvPicPr>
            <a:picLocks noChangeAspect="1" noChangeArrowheads="1"/>
          </p:cNvPicPr>
          <p:nvPr/>
        </p:nvPicPr>
        <p:blipFill>
          <a:blip r:embed="rId4" cstate="print"/>
          <a:srcRect b="8366"/>
          <a:stretch>
            <a:fillRect/>
          </a:stretch>
        </p:blipFill>
        <p:spPr bwMode="auto">
          <a:xfrm rot="839154">
            <a:off x="714375" y="6002338"/>
            <a:ext cx="474663" cy="307975"/>
          </a:xfrm>
          <a:prstGeom prst="rect">
            <a:avLst/>
          </a:prstGeom>
          <a:noFill/>
        </p:spPr>
      </p:pic>
      <p:sp>
        <p:nvSpPr>
          <p:cNvPr id="14" name="Text Box 5"/>
          <p:cNvSpPr txBox="1">
            <a:spLocks/>
          </p:cNvSpPr>
          <p:nvPr/>
        </p:nvSpPr>
        <p:spPr>
          <a:xfrm>
            <a:off x="1008063" y="5105400"/>
            <a:ext cx="8135937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latin typeface="Corbel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chemeClr val="bg1"/>
                </a:solidFill>
                <a:latin typeface="Corbel"/>
              </a:rPr>
              <a:t>Director, Centre for Leadership and Enterprise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chemeClr val="bg1"/>
                </a:solidFill>
                <a:latin typeface="Corbel"/>
              </a:rPr>
              <a:t>Professor of Education , University of Greenwich </a:t>
            </a:r>
            <a:endParaRPr lang="en-US" sz="2800" b="1" dirty="0">
              <a:solidFill>
                <a:schemeClr val="bg1"/>
              </a:solidFill>
              <a:latin typeface="Corbel"/>
            </a:endParaRPr>
          </a:p>
        </p:txBody>
      </p:sp>
      <p:pic>
        <p:nvPicPr>
          <p:cNvPr id="16" name="Picture 15" descr="HIVE-PED-Sponsor-Logo-ESRC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23528" y="0"/>
            <a:ext cx="1373017" cy="114570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0" y="487363"/>
            <a:ext cx="8820150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GB" sz="4000" b="1" dirty="0">
                <a:solidFill>
                  <a:srgbClr val="FF0000"/>
                </a:solidFill>
                <a:latin typeface="Calibri"/>
              </a:rPr>
              <a:t>References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latin typeface="Calibri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err="1">
                <a:latin typeface="Calibri"/>
              </a:rPr>
              <a:t>Joslin</a:t>
            </a:r>
            <a:r>
              <a:rPr lang="en-GB" sz="2000" dirty="0">
                <a:latin typeface="Calibri"/>
              </a:rPr>
              <a:t>, H., and Smith, S. (2011). </a:t>
            </a:r>
            <a:r>
              <a:rPr lang="en-GB" sz="2000" i="1" dirty="0">
                <a:latin typeface="Calibri"/>
              </a:rPr>
              <a:t>Apprentice Progression Tracking Research Project Report.</a:t>
            </a:r>
            <a:r>
              <a:rPr lang="en-GB" sz="2000" dirty="0">
                <a:latin typeface="Calibri"/>
              </a:rPr>
              <a:t> London: University of Greenwich.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GB" sz="2000" dirty="0">
              <a:latin typeface="Calibri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Calibri"/>
              </a:rPr>
              <a:t>Joslin</a:t>
            </a:r>
            <a:r>
              <a:rPr lang="en-US" sz="2000" dirty="0">
                <a:latin typeface="Calibri"/>
              </a:rPr>
              <a:t>, H. and Smith, S. (2013). </a:t>
            </a:r>
            <a:r>
              <a:rPr lang="en-US" sz="2000" i="1" dirty="0">
                <a:latin typeface="Calibri"/>
              </a:rPr>
              <a:t>Progression of London College Level 3 Learners to HE. </a:t>
            </a:r>
            <a:r>
              <a:rPr lang="en-US" sz="2000" dirty="0">
                <a:latin typeface="Calibri"/>
              </a:rPr>
              <a:t>Linking London Research Report.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GB" sz="2000" dirty="0">
              <a:latin typeface="Calibri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err="1">
                <a:latin typeface="Calibri"/>
              </a:rPr>
              <a:t>Joslin</a:t>
            </a:r>
            <a:r>
              <a:rPr lang="en-GB" sz="2000" dirty="0">
                <a:latin typeface="Calibri"/>
              </a:rPr>
              <a:t>, H., &amp; Smith, S. (2013). </a:t>
            </a:r>
            <a:r>
              <a:rPr lang="en-GB" sz="2000" i="1" dirty="0">
                <a:latin typeface="Calibri"/>
              </a:rPr>
              <a:t>The Progression of Apprentices into Higher Education</a:t>
            </a:r>
            <a:r>
              <a:rPr lang="en-GB" sz="2000" dirty="0">
                <a:latin typeface="Calibri"/>
              </a:rPr>
              <a:t>. BIS.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alibri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alibri"/>
              </a:rPr>
              <a:t>King, G., </a:t>
            </a:r>
            <a:r>
              <a:rPr lang="en-US" sz="2000" dirty="0" err="1">
                <a:latin typeface="Calibri"/>
              </a:rPr>
              <a:t>Servais</a:t>
            </a:r>
            <a:r>
              <a:rPr lang="en-US" sz="2000" dirty="0">
                <a:latin typeface="Calibri"/>
              </a:rPr>
              <a:t>, M., Currie, M., </a:t>
            </a:r>
            <a:r>
              <a:rPr lang="en-US" sz="2000" dirty="0" err="1">
                <a:latin typeface="Calibri"/>
              </a:rPr>
              <a:t>Kertoy</a:t>
            </a:r>
            <a:r>
              <a:rPr lang="en-US" sz="2000" dirty="0">
                <a:latin typeface="Calibri"/>
              </a:rPr>
              <a:t>, M., Law, M., Rosenbaum, P., </a:t>
            </a:r>
            <a:r>
              <a:rPr lang="en-US" sz="2000" dirty="0" err="1">
                <a:latin typeface="Calibri"/>
              </a:rPr>
              <a:t>Specht</a:t>
            </a:r>
            <a:r>
              <a:rPr lang="en-US" sz="2000" dirty="0">
                <a:latin typeface="Calibri"/>
              </a:rPr>
              <a:t>, J., Willoughby, T., </a:t>
            </a:r>
            <a:r>
              <a:rPr lang="en-US" sz="2000" dirty="0" err="1">
                <a:latin typeface="Calibri"/>
              </a:rPr>
              <a:t>Forchuk</a:t>
            </a:r>
            <a:r>
              <a:rPr lang="en-US" sz="2000" dirty="0">
                <a:latin typeface="Calibri"/>
              </a:rPr>
              <a:t>, C., &amp; Chalmers, H. (2003). </a:t>
            </a:r>
            <a:r>
              <a:rPr lang="en-US" sz="2000" i="1" dirty="0">
                <a:latin typeface="Calibri"/>
              </a:rPr>
              <a:t>The Community Impacts of Research Oriented Partnerships</a:t>
            </a:r>
            <a:r>
              <a:rPr lang="en-US" sz="2000" dirty="0">
                <a:latin typeface="Calibri"/>
              </a:rPr>
              <a:t> (The CIROP Measure). Accessed 17 Oct 2011: www.impactmeasure.org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 dirty="0">
              <a:latin typeface="Calibri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 dirty="0">
              <a:latin typeface="Calibri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latin typeface="Calibri"/>
              </a:rPr>
              <a:t> </a:t>
            </a:r>
            <a:endParaRPr lang="en-US" b="1" dirty="0">
              <a:latin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0" y="333137"/>
            <a:ext cx="8820150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alibri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alibri"/>
              </a:rPr>
              <a:t>Jameson, J. (2008) </a:t>
            </a:r>
            <a:r>
              <a:rPr lang="en-US" sz="2000" i="1" dirty="0">
                <a:latin typeface="Calibri"/>
              </a:rPr>
              <a:t>Leadership: Professional communities of leadership practice in post-compulsory education,</a:t>
            </a:r>
            <a:r>
              <a:rPr lang="en-US" sz="2000" dirty="0">
                <a:latin typeface="Calibri"/>
              </a:rPr>
              <a:t> </a:t>
            </a:r>
            <a:r>
              <a:rPr lang="en-US" sz="2000" dirty="0" err="1">
                <a:latin typeface="Calibri"/>
              </a:rPr>
              <a:t>Stirling</a:t>
            </a:r>
            <a:r>
              <a:rPr lang="en-US" sz="2000" dirty="0">
                <a:latin typeface="Calibri"/>
              </a:rPr>
              <a:t> University: </a:t>
            </a:r>
            <a:r>
              <a:rPr lang="en-US" sz="2000" dirty="0" err="1">
                <a:latin typeface="Calibri"/>
              </a:rPr>
              <a:t>ESCalate</a:t>
            </a:r>
            <a:r>
              <a:rPr lang="en-US" sz="2000" dirty="0">
                <a:latin typeface="Calibri"/>
              </a:rPr>
              <a:t>: Discussions in Education Series: HE Subject Centre for Education. 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GB" sz="2000" dirty="0">
              <a:latin typeface="Calibri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latin typeface="Calibri"/>
              </a:rPr>
              <a:t>Jameson, J. and Hillier, Y. (2003) </a:t>
            </a:r>
            <a:r>
              <a:rPr lang="en-GB" sz="2000" i="1" dirty="0">
                <a:latin typeface="Calibri"/>
              </a:rPr>
              <a:t>Researching Post-compulsory Education</a:t>
            </a:r>
            <a:r>
              <a:rPr lang="en-GB" sz="2000" dirty="0">
                <a:latin typeface="Calibri"/>
              </a:rPr>
              <a:t>.   Research Methods Series. London: Continuum.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GB" sz="2000" dirty="0">
              <a:latin typeface="Calibri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latin typeface="Calibri"/>
              </a:rPr>
              <a:t>Evans, K. </a:t>
            </a:r>
            <a:r>
              <a:rPr lang="en-GB" sz="2000" dirty="0" err="1">
                <a:latin typeface="Calibri"/>
              </a:rPr>
              <a:t>Schoon</a:t>
            </a:r>
            <a:r>
              <a:rPr lang="en-GB" sz="2000" dirty="0">
                <a:latin typeface="Calibri"/>
              </a:rPr>
              <a:t> I and </a:t>
            </a:r>
            <a:r>
              <a:rPr lang="en-GB" sz="2000" dirty="0" err="1">
                <a:latin typeface="Calibri"/>
              </a:rPr>
              <a:t>Weale</a:t>
            </a:r>
            <a:r>
              <a:rPr lang="en-GB" sz="2000" dirty="0">
                <a:latin typeface="Calibri"/>
              </a:rPr>
              <a:t> M. (2013) 'Can Lifelong Learning Reshape Life Chances?' </a:t>
            </a:r>
            <a:r>
              <a:rPr lang="en-GB" sz="2000" i="1" dirty="0">
                <a:latin typeface="Calibri"/>
              </a:rPr>
              <a:t>British Journal of Educational Studies</a:t>
            </a:r>
            <a:r>
              <a:rPr lang="en-GB" sz="2000" dirty="0">
                <a:latin typeface="Calibri"/>
              </a:rPr>
              <a:t>. 61, 2.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GB" sz="2000" dirty="0">
              <a:latin typeface="Calibri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latin typeface="Calibri"/>
              </a:rPr>
              <a:t>Francis, B. (2012). </a:t>
            </a:r>
            <a:r>
              <a:rPr lang="en-GB" sz="2000" i="1" dirty="0">
                <a:latin typeface="Calibri"/>
              </a:rPr>
              <a:t>Identities and Practices of High Achieving Pupils. </a:t>
            </a:r>
            <a:r>
              <a:rPr lang="en-GB" sz="2000" dirty="0">
                <a:latin typeface="Calibri"/>
              </a:rPr>
              <a:t>London: Continuum.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GB" sz="2000" dirty="0">
              <a:latin typeface="Calibri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latin typeface="Calibri"/>
              </a:rPr>
              <a:t>Fuller, A., &amp; </a:t>
            </a:r>
            <a:r>
              <a:rPr lang="en-GB" sz="2000" dirty="0" err="1">
                <a:latin typeface="Calibri"/>
              </a:rPr>
              <a:t>Unwin</a:t>
            </a:r>
            <a:r>
              <a:rPr lang="en-GB" sz="2000" dirty="0">
                <a:latin typeface="Calibri"/>
              </a:rPr>
              <a:t>, L. (2012) </a:t>
            </a:r>
            <a:r>
              <a:rPr lang="en-GB" sz="2000" i="1" dirty="0">
                <a:latin typeface="Calibri"/>
              </a:rPr>
              <a:t>Banging on the Door of the University: The Complexities of Progression from Apprenticeship and other Vocational Programmes in England. </a:t>
            </a:r>
            <a:r>
              <a:rPr lang="en-GB" sz="2000" dirty="0">
                <a:latin typeface="Calibri"/>
              </a:rPr>
              <a:t>SKOPE Monograph No. 14 LLAKES Centre, Institute of Education and the University of Southampton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GB" sz="2000" dirty="0">
              <a:latin typeface="Calibri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alibri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alibri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 dirty="0"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805264"/>
          </a:xfrm>
          <a:solidFill>
            <a:schemeClr val="tx1"/>
          </a:solidFill>
        </p:spPr>
        <p:txBody>
          <a:bodyPr tIns="0" rIns="91440" bIns="0" anchor="t"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4400" dirty="0">
                <a:solidFill>
                  <a:schemeClr val="bg1"/>
                </a:solidFill>
              </a:rPr>
              <a:t>Seminar One</a:t>
            </a:r>
            <a:br>
              <a:rPr lang="en-GB" sz="4400" dirty="0">
                <a:solidFill>
                  <a:schemeClr val="bg1"/>
                </a:solidFill>
              </a:rPr>
            </a:br>
            <a:r>
              <a:rPr lang="en-GB" sz="6700" dirty="0">
                <a:solidFill>
                  <a:schemeClr val="bg1"/>
                </a:solidFill>
              </a:rPr>
              <a:t>Welcome  </a:t>
            </a:r>
            <a:br>
              <a:rPr lang="en-GB" sz="6700" dirty="0">
                <a:solidFill>
                  <a:schemeClr val="bg1"/>
                </a:solidFill>
              </a:rPr>
            </a:br>
            <a:r>
              <a:rPr lang="en-GB" sz="6700" dirty="0">
                <a:solidFill>
                  <a:schemeClr val="bg1"/>
                </a:solidFill>
              </a:rPr>
              <a:t>and </a:t>
            </a:r>
            <a:br>
              <a:rPr lang="en-GB" sz="6700" dirty="0">
                <a:solidFill>
                  <a:schemeClr val="bg1"/>
                </a:solidFill>
              </a:rPr>
            </a:br>
            <a:r>
              <a:rPr lang="en-GB" sz="6700" dirty="0">
                <a:solidFill>
                  <a:schemeClr val="bg1"/>
                </a:solidFill>
              </a:rPr>
              <a:t>Background</a:t>
            </a:r>
            <a:br>
              <a:rPr lang="en-GB" sz="6700" dirty="0">
                <a:solidFill>
                  <a:schemeClr val="bg1"/>
                </a:solidFill>
              </a:rPr>
            </a:br>
            <a:br>
              <a:rPr lang="en-GB" sz="5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525344"/>
          </a:xfrm>
          <a:solidFill>
            <a:schemeClr val="tx1"/>
          </a:solidFill>
        </p:spPr>
        <p:txBody>
          <a:bodyPr tIns="0" rIns="91440" bIns="0" anchor="t">
            <a:normAutofit/>
          </a:bodyPr>
          <a:lstStyle/>
          <a:p>
            <a:pPr marL="17145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5400" dirty="0">
                <a:solidFill>
                  <a:schemeClr val="bg1"/>
                </a:solidFill>
              </a:rPr>
              <a:t>Some c</a:t>
            </a:r>
            <a:r>
              <a:rPr lang="en-GB" sz="5400" dirty="0">
                <a:solidFill>
                  <a:schemeClr val="bg1"/>
                </a:solidFill>
                <a:latin typeface="+mj-lt"/>
              </a:rPr>
              <a:t>ontextual </a:t>
            </a:r>
            <a:r>
              <a:rPr lang="en-GB" sz="5400" dirty="0">
                <a:solidFill>
                  <a:schemeClr val="bg1"/>
                </a:solidFill>
              </a:rPr>
              <a:t>f</a:t>
            </a:r>
            <a:r>
              <a:rPr lang="en-GB" sz="5400" dirty="0">
                <a:solidFill>
                  <a:schemeClr val="bg1"/>
                </a:solidFill>
                <a:latin typeface="+mj-lt"/>
              </a:rPr>
              <a:t>actors:</a:t>
            </a:r>
            <a:br>
              <a:rPr lang="en-GB" sz="5400" dirty="0">
                <a:solidFill>
                  <a:schemeClr val="bg1"/>
                </a:solidFill>
                <a:latin typeface="+mj-lt"/>
              </a:rPr>
            </a:br>
            <a:r>
              <a:rPr lang="en-GB" sz="3600" dirty="0">
                <a:solidFill>
                  <a:schemeClr val="bg1"/>
                </a:solidFill>
              </a:rPr>
              <a:t>* looming election, roles FE, HE, employers</a:t>
            </a: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* challenges of </a:t>
            </a:r>
            <a:r>
              <a:rPr lang="en-GB" sz="4000" dirty="0">
                <a:solidFill>
                  <a:schemeClr val="bg1"/>
                </a:solidFill>
                <a:latin typeface="+mn-lt"/>
              </a:rPr>
              <a:t>££</a:t>
            </a:r>
            <a:r>
              <a:rPr lang="en-GB" sz="3600" dirty="0">
                <a:solidFill>
                  <a:schemeClr val="bg1"/>
                </a:solidFill>
              </a:rPr>
              <a:t> cuts, global competition</a:t>
            </a: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* ‘training without jobs’/robbery issues </a:t>
            </a: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* stratification of elites, social inequity</a:t>
            </a: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* role of UK-Europe-international models</a:t>
            </a: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* research of partners: see website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0"/>
            <a:ext cx="8820472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89013" lvl="1" indent="-35401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4000" b="1" dirty="0">
                <a:solidFill>
                  <a:srgbClr val="FF0000"/>
                </a:solidFill>
                <a:latin typeface="Calibri" pitchFamily="34" charset="0"/>
              </a:rPr>
              <a:t>BUT exciting potential of new research, new partnerships</a:t>
            </a:r>
          </a:p>
          <a:p>
            <a:pPr marL="812800" lvl="1" indent="-3556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/>
          </a:p>
          <a:p>
            <a:pPr marL="889000" lvl="2" indent="6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/>
              <a:t>New understandings of higher vocational</a:t>
            </a:r>
          </a:p>
          <a:p>
            <a:pPr marL="889000" lvl="2" indent="6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/>
              <a:t>key progression and employment issues: longitudinal tracking; data mining</a:t>
            </a:r>
          </a:p>
          <a:p>
            <a:pPr marL="1270000" lvl="2" indent="-3556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200" b="1" dirty="0"/>
          </a:p>
          <a:p>
            <a:pPr marL="895350" lvl="2" indent="190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b="1" dirty="0"/>
              <a:t>Facilitators of and barriers to progression more identifiable: target removal of barriers</a:t>
            </a:r>
          </a:p>
          <a:p>
            <a:pPr marL="895350" lvl="2" indent="1905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200" b="1" dirty="0"/>
          </a:p>
          <a:p>
            <a:pPr marL="895350" lvl="2" indent="190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b="1" dirty="0"/>
              <a:t>Increased potential for UK-wide and global provider-funder-employer partnerships</a:t>
            </a:r>
          </a:p>
          <a:p>
            <a:pPr marL="895350" lvl="2" indent="190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b="1" dirty="0"/>
              <a:t> </a:t>
            </a:r>
            <a:endParaRPr lang="en-GB" b="1" dirty="0">
              <a:latin typeface="Calibri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latin typeface="Calibri" pitchFamily="34" charset="0"/>
              </a:rPr>
              <a:t> </a:t>
            </a:r>
            <a:endParaRPr lang="en-US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2"/>
          <p:cNvSpPr>
            <a:spLocks noGrp="1"/>
          </p:cNvSpPr>
          <p:nvPr>
            <p:ph type="title" idx="4294967295"/>
          </p:nvPr>
        </p:nvSpPr>
        <p:spPr>
          <a:xfrm>
            <a:off x="827584" y="476672"/>
            <a:ext cx="8013192" cy="1132720"/>
          </a:xfrm>
        </p:spPr>
        <p:txBody>
          <a:bodyPr tIns="0" rIns="91440" bIns="0" anchor="b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7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5400" dirty="0">
                <a:solidFill>
                  <a:schemeClr val="bg1"/>
                </a:solidFill>
                <a:latin typeface="+mj-lt"/>
              </a:rPr>
              <a:t>Supporting progression</a:t>
            </a:r>
            <a:endParaRPr lang="en-US" sz="5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6627" name="Picture 2" descr="Toolkit cartoon: Defining goal and sco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2781300"/>
            <a:ext cx="3360737" cy="3789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332656"/>
            <a:ext cx="8820472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89013" lvl="1" indent="-35401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4000" b="1" dirty="0">
                <a:solidFill>
                  <a:srgbClr val="FF0000"/>
                </a:solidFill>
                <a:latin typeface="Calibri" pitchFamily="34" charset="0"/>
              </a:rPr>
              <a:t>Strategic thinking/decision making on progression to HE/jobs</a:t>
            </a:r>
          </a:p>
          <a:p>
            <a:pPr marL="812800" lvl="1" indent="-3556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/>
          </a:p>
          <a:p>
            <a:pPr marL="1270000" lvl="2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/>
              <a:t>Tactical alignment of progression partners</a:t>
            </a:r>
          </a:p>
          <a:p>
            <a:pPr marL="1270000" lvl="2" indent="-3556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200" b="1" dirty="0"/>
          </a:p>
          <a:p>
            <a:pPr marL="1270000" lvl="2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b="1" dirty="0"/>
              <a:t>Consider new partnership strategies</a:t>
            </a:r>
          </a:p>
          <a:p>
            <a:pPr marL="1270000" lvl="2" indent="-3556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/>
          </a:p>
          <a:p>
            <a:pPr marL="1270000" lvl="2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b="1" dirty="0"/>
              <a:t>Make decisions/goals </a:t>
            </a:r>
            <a:r>
              <a:rPr lang="en-GB" sz="3200" dirty="0"/>
              <a:t>based on data</a:t>
            </a:r>
          </a:p>
          <a:p>
            <a:pPr marL="1270000" lvl="2" indent="-3556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200" dirty="0"/>
          </a:p>
          <a:p>
            <a:pPr marL="1270000" lvl="2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b="1" dirty="0"/>
              <a:t>Allocate resources </a:t>
            </a:r>
            <a:r>
              <a:rPr lang="en-GB" sz="3200" dirty="0"/>
              <a:t>to achieve planned goals</a:t>
            </a:r>
          </a:p>
          <a:p>
            <a:pPr marL="1270000" lvl="2" indent="-3556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200" dirty="0"/>
          </a:p>
          <a:p>
            <a:pPr marL="1270000" lvl="2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b="1" dirty="0"/>
              <a:t>Key alliances </a:t>
            </a:r>
            <a:r>
              <a:rPr lang="en-GB" sz="3200" dirty="0"/>
              <a:t>of progression partnerships</a:t>
            </a:r>
          </a:p>
          <a:p>
            <a:pPr marL="812800" lvl="1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dirty="0"/>
              <a:t>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defRPr/>
            </a:pPr>
            <a:endParaRPr lang="en-GB" b="1" dirty="0">
              <a:latin typeface="Calibri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latin typeface="Calibri" pitchFamily="34" charset="0"/>
              </a:rPr>
              <a:t> </a:t>
            </a:r>
            <a:endParaRPr lang="en-US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2"/>
          <p:cNvSpPr>
            <a:spLocks noGrp="1"/>
          </p:cNvSpPr>
          <p:nvPr>
            <p:ph type="title" idx="4294967295"/>
          </p:nvPr>
        </p:nvSpPr>
        <p:spPr>
          <a:xfrm>
            <a:off x="0" y="476672"/>
            <a:ext cx="9144000" cy="1132720"/>
          </a:xfrm>
        </p:spPr>
        <p:txBody>
          <a:bodyPr tIns="0" rIns="91440" bIns="0" anchor="b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700" dirty="0">
                <a:solidFill>
                  <a:schemeClr val="tx1"/>
                </a:solidFill>
                <a:latin typeface="+mj-lt"/>
              </a:rPr>
              <a:t>     </a:t>
            </a:r>
            <a:r>
              <a:rPr lang="en-US" sz="4700" dirty="0">
                <a:solidFill>
                  <a:schemeClr val="bg1"/>
                </a:solidFill>
                <a:latin typeface="+mj-lt"/>
              </a:rPr>
              <a:t>Conclusion </a:t>
            </a:r>
          </a:p>
        </p:txBody>
      </p:sp>
      <p:pic>
        <p:nvPicPr>
          <p:cNvPr id="43011" name="Picture 2" descr="Evaluation contex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2852738"/>
            <a:ext cx="3016250" cy="386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9466" y="332656"/>
            <a:ext cx="8961749" cy="809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55600" indent="-355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4000" b="1" dirty="0">
                <a:solidFill>
                  <a:srgbClr val="FF0000"/>
                </a:solidFill>
              </a:rPr>
              <a:t>Concluding Remarks - Evaluation</a:t>
            </a:r>
          </a:p>
          <a:p>
            <a:pPr marL="355600" indent="-355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GB" sz="3200" b="1" dirty="0"/>
          </a:p>
          <a:p>
            <a:pPr marL="355600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dirty="0">
                <a:latin typeface="Calibri" pitchFamily="34" charset="0"/>
              </a:rPr>
              <a:t>What </a:t>
            </a:r>
            <a:r>
              <a:rPr lang="en-GB" sz="3200" b="1" dirty="0">
                <a:latin typeface="Calibri" pitchFamily="34" charset="0"/>
              </a:rPr>
              <a:t>strengths and opportunities </a:t>
            </a:r>
            <a:r>
              <a:rPr lang="en-GB" sz="3200" dirty="0">
                <a:latin typeface="Calibri" pitchFamily="34" charset="0"/>
              </a:rPr>
              <a:t>identified re. </a:t>
            </a:r>
          </a:p>
          <a:p>
            <a:pPr marL="355600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dirty="0">
                <a:latin typeface="Calibri" pitchFamily="34" charset="0"/>
              </a:rPr>
              <a:t>Journeys to Higher Education? (e.g. Apprenticeships</a:t>
            </a:r>
          </a:p>
          <a:p>
            <a:pPr marL="355600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dirty="0">
                <a:latin typeface="Calibri" pitchFamily="34" charset="0"/>
              </a:rPr>
              <a:t>re. social mobility; FE-HE progression over 5 years; </a:t>
            </a:r>
          </a:p>
          <a:p>
            <a:pPr marL="355600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dirty="0">
                <a:latin typeface="Calibri" pitchFamily="34" charset="0"/>
              </a:rPr>
              <a:t>BME groups in FE; % to FE and % to HEI unchanged)</a:t>
            </a:r>
          </a:p>
          <a:p>
            <a:pPr marL="355600" indent="-3556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200" dirty="0">
              <a:latin typeface="Calibri" pitchFamily="34" charset="0"/>
            </a:endParaRPr>
          </a:p>
          <a:p>
            <a:pPr marL="355600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dirty="0">
                <a:latin typeface="Calibri" pitchFamily="34" charset="0"/>
              </a:rPr>
              <a:t>Learn from data to take forward </a:t>
            </a:r>
            <a:r>
              <a:rPr lang="en-GB" sz="3200" b="1" dirty="0">
                <a:latin typeface="Calibri" pitchFamily="34" charset="0"/>
              </a:rPr>
              <a:t>new strategy</a:t>
            </a:r>
            <a:endParaRPr lang="en-GB" sz="3200" dirty="0">
              <a:latin typeface="Calibri" pitchFamily="34" charset="0"/>
            </a:endParaRPr>
          </a:p>
          <a:p>
            <a:pPr marL="355600" indent="-3556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200" dirty="0">
              <a:latin typeface="Calibri" pitchFamily="34" charset="0"/>
            </a:endParaRPr>
          </a:p>
          <a:p>
            <a:pPr marL="355600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dirty="0">
                <a:latin typeface="Calibri" pitchFamily="34" charset="0"/>
              </a:rPr>
              <a:t>Identify people, resources and tools needed</a:t>
            </a:r>
          </a:p>
          <a:p>
            <a:pPr marL="355600" indent="-3556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200" b="1" dirty="0">
              <a:latin typeface="Calibri" pitchFamily="34" charset="0"/>
            </a:endParaRPr>
          </a:p>
          <a:p>
            <a:pPr marL="355600" indent="-355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dirty="0">
                <a:latin typeface="Calibri" pitchFamily="34" charset="0"/>
              </a:rPr>
              <a:t>Deliver key messages for learners and the public</a:t>
            </a:r>
            <a:endParaRPr lang="en-US" sz="3200" dirty="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br>
              <a:rPr lang="en-GB" sz="2800" b="1" dirty="0">
                <a:latin typeface="Calibri" pitchFamily="34" charset="0"/>
              </a:rPr>
            </a:br>
            <a:endParaRPr lang="en-GB" sz="2800" b="1" dirty="0">
              <a:latin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b="1" dirty="0">
              <a:latin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b="1" dirty="0">
              <a:latin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b="1" dirty="0">
              <a:latin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latin typeface="Calibri" pitchFamily="34" charset="0"/>
              </a:rPr>
              <a:t> </a:t>
            </a:r>
            <a:endParaRPr lang="en-US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323528" y="2780928"/>
            <a:ext cx="8569127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Symbol"/>
              <a:buChar char="·"/>
            </a:pPr>
            <a:endParaRPr lang="en-GB" sz="2800" b="1" dirty="0">
              <a:solidFill>
                <a:srgbClr val="000000"/>
              </a:solidFill>
              <a:latin typeface="Corbel"/>
              <a:ea typeface="Times New Roman"/>
            </a:endParaRPr>
          </a:p>
          <a:p>
            <a:pPr marL="252000" indent="-342900" fontAlgn="base">
              <a:spcBef>
                <a:spcPts val="1200"/>
              </a:spcBef>
              <a:spcAft>
                <a:spcPct val="0"/>
              </a:spcAft>
              <a:buFont typeface="Symbol"/>
              <a:buChar char="·"/>
            </a:pPr>
            <a:r>
              <a:rPr lang="en-GB" sz="3200" b="1" dirty="0">
                <a:solidFill>
                  <a:schemeClr val="bg1"/>
                </a:solidFill>
                <a:latin typeface="Corbel"/>
                <a:ea typeface="Times New Roman"/>
              </a:rPr>
              <a:t>Further detailed interrogation of data</a:t>
            </a:r>
          </a:p>
          <a:p>
            <a:pPr marL="252000" indent="-342900" fontAlgn="base">
              <a:spcBef>
                <a:spcPts val="1200"/>
              </a:spcBef>
              <a:spcAft>
                <a:spcPct val="0"/>
              </a:spcAft>
              <a:buFont typeface="Symbol"/>
              <a:buChar char="·"/>
            </a:pPr>
            <a:r>
              <a:rPr lang="en-GB" sz="3200" b="1" dirty="0">
                <a:solidFill>
                  <a:schemeClr val="bg1"/>
                </a:solidFill>
                <a:latin typeface="Corbel"/>
                <a:ea typeface="Times New Roman"/>
              </a:rPr>
              <a:t>BIS reports key findings for FECs and HEIs</a:t>
            </a:r>
          </a:p>
          <a:p>
            <a:pPr marL="252000" indent="-342900" fontAlgn="base">
              <a:spcBef>
                <a:spcPts val="1200"/>
              </a:spcBef>
              <a:spcAft>
                <a:spcPct val="0"/>
              </a:spcAft>
              <a:buFont typeface="Symbol"/>
              <a:buChar char="·"/>
            </a:pPr>
            <a:r>
              <a:rPr lang="en-GB" sz="3200" b="1" dirty="0">
                <a:solidFill>
                  <a:schemeClr val="bg1"/>
                </a:solidFill>
                <a:latin typeface="Corbel"/>
                <a:ea typeface="Times New Roman"/>
              </a:rPr>
              <a:t>New partnerships for progression</a:t>
            </a:r>
          </a:p>
          <a:p>
            <a:pPr marL="252000" indent="-342900" fontAlgn="base">
              <a:spcBef>
                <a:spcPts val="1200"/>
              </a:spcBef>
              <a:spcAft>
                <a:spcPct val="0"/>
              </a:spcAft>
              <a:buFont typeface="Symbol"/>
              <a:buChar char="·"/>
            </a:pPr>
            <a:r>
              <a:rPr lang="en-GB" sz="3200" b="1" dirty="0">
                <a:solidFill>
                  <a:schemeClr val="bg1"/>
                </a:solidFill>
                <a:latin typeface="Corbel"/>
                <a:ea typeface="Times New Roman"/>
              </a:rPr>
              <a:t>Funds for further progression research</a:t>
            </a:r>
          </a:p>
          <a:p>
            <a:pPr marL="252000" indent="-342900" fontAlgn="base">
              <a:spcBef>
                <a:spcPts val="1200"/>
              </a:spcBef>
              <a:spcAft>
                <a:spcPct val="0"/>
              </a:spcAft>
              <a:buFont typeface="Symbol"/>
              <a:buChar char="·"/>
            </a:pPr>
            <a:r>
              <a:rPr lang="en-GB" sz="3200" b="1" dirty="0">
                <a:solidFill>
                  <a:schemeClr val="bg1"/>
                </a:solidFill>
                <a:latin typeface="Corbel"/>
                <a:ea typeface="Times New Roman"/>
              </a:rPr>
              <a:t>Enable expansion in learner opportunities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endParaRPr lang="en-GB" sz="3200" b="1" dirty="0">
              <a:solidFill>
                <a:srgbClr val="000000"/>
              </a:solidFill>
              <a:latin typeface="Corbel"/>
              <a:ea typeface="Times New Roman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Symbol"/>
              <a:buChar char="·"/>
            </a:pPr>
            <a:endParaRPr lang="en-US" sz="3200" b="1" dirty="0">
              <a:solidFill>
                <a:srgbClr val="000000"/>
              </a:solidFill>
              <a:latin typeface="Corbel"/>
              <a:ea typeface="Times New Roman"/>
            </a:endParaRPr>
          </a:p>
        </p:txBody>
      </p:sp>
      <p:sp>
        <p:nvSpPr>
          <p:cNvPr id="5" name="Picture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2016224"/>
          </a:xfr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0800000" scaled="1"/>
            <a:tileRect/>
          </a:gradFill>
        </p:spPr>
        <p:txBody>
          <a:bodyPr tIns="0" rIns="91440" bIns="0"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>
                <a:solidFill>
                  <a:schemeClr val="tx1"/>
                </a:solidFill>
                <a:latin typeface="+mn-lt"/>
              </a:rPr>
              <a:t>                </a:t>
            </a:r>
            <a:r>
              <a:rPr lang="en-GB" sz="4800" dirty="0">
                <a:solidFill>
                  <a:schemeClr val="bg1"/>
                </a:solidFill>
                <a:latin typeface="+mn-lt"/>
              </a:rPr>
              <a:t>Recommendations</a:t>
            </a:r>
            <a:endParaRPr lang="en-US" sz="4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5060" name="Rectangle 4"/>
          <p:cNvSpPr>
            <a:spLocks noGrp="1"/>
          </p:cNvSpPr>
          <p:nvPr>
            <p:ph type="body" idx="4294967295"/>
          </p:nvPr>
        </p:nvSpPr>
        <p:spPr>
          <a:xfrm>
            <a:off x="0" y="2420938"/>
            <a:ext cx="9144000" cy="685800"/>
          </a:xfr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0" scaled="1"/>
          </a:gradFill>
          <a:ln w="31750" cap="rnd">
            <a:solidFill>
              <a:srgbClr val="000000"/>
            </a:solidFill>
            <a:round/>
          </a:ln>
        </p:spPr>
        <p:txBody>
          <a:bodyPr lIns="146304" tIns="0" rIns="45720" bIns="0"/>
          <a:lstStyle/>
          <a:p>
            <a:pPr marL="0" indent="0" eaLnBrk="1" hangingPunct="1">
              <a:buFont typeface="Wingdings 2"/>
              <a:buNone/>
            </a:pPr>
            <a:endParaRPr lang="en-GB" sz="800" b="1" dirty="0">
              <a:cs typeface="Times New Roman"/>
            </a:endParaRPr>
          </a:p>
          <a:p>
            <a:pPr marL="0" indent="0" algn="ctr" eaLnBrk="1" hangingPunct="1">
              <a:buFont typeface="Wingdings 2"/>
              <a:buNone/>
            </a:pPr>
            <a:endParaRPr lang="en-GB" sz="2800" b="1" dirty="0">
              <a:solidFill>
                <a:srgbClr val="15FF7F"/>
              </a:solidFill>
              <a:cs typeface="Times New Roman"/>
            </a:endParaRPr>
          </a:p>
          <a:p>
            <a:pPr marL="0" indent="0" algn="ctr" eaLnBrk="1" hangingPunct="1">
              <a:buFont typeface="Wingdings 2"/>
              <a:buNone/>
            </a:pPr>
            <a:endParaRPr lang="en-US" sz="2800" b="1" dirty="0">
              <a:solidFill>
                <a:srgbClr val="15FF7F"/>
              </a:solidFill>
              <a:cs typeface="Times New Roman"/>
            </a:endParaRPr>
          </a:p>
          <a:p>
            <a:pPr marL="0" indent="0" eaLnBrk="1" hangingPunct="1">
              <a:buFont typeface="Wingdings 2"/>
              <a:buNone/>
            </a:pPr>
            <a:endParaRPr lang="en-US" sz="2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ul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ul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Modul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dul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Modul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Modul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Modul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Modul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4_Modul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Modul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5_Modul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Modul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6_Modul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1754</TotalTime>
  <Words>444</Words>
  <Application>Microsoft Office PowerPoint</Application>
  <PresentationFormat>On-screen Show (4:3)</PresentationFormat>
  <Paragraphs>97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26" baseType="lpstr">
      <vt:lpstr>Arial</vt:lpstr>
      <vt:lpstr>Calibri</vt:lpstr>
      <vt:lpstr>Corbel</vt:lpstr>
      <vt:lpstr>Symbol</vt:lpstr>
      <vt:lpstr>Times New Roman</vt:lpstr>
      <vt:lpstr>Wingdings</vt:lpstr>
      <vt:lpstr>Wingdings 2</vt:lpstr>
      <vt:lpstr>Wingdings 3</vt:lpstr>
      <vt:lpstr>Module</vt:lpstr>
      <vt:lpstr>1_Module</vt:lpstr>
      <vt:lpstr>2_Module</vt:lpstr>
      <vt:lpstr>3_Module</vt:lpstr>
      <vt:lpstr>4_Module</vt:lpstr>
      <vt:lpstr>5_Module</vt:lpstr>
      <vt:lpstr>6_Module</vt:lpstr>
      <vt:lpstr>University of Greenwich Faculty of Education and Health Higher Vocational Education Seminar One Friday 28 Feb 2014 Devonport House, Greenwich, London, SE10 9JW</vt:lpstr>
      <vt:lpstr>Seminar One Welcome   and  Background  </vt:lpstr>
      <vt:lpstr>Some contextual factors: * looming election, roles FE, HE, employers * challenges of ££ cuts, global competition * ‘training without jobs’/robbery issues  * stratification of elites, social inequity * role of UK-Europe-international models * research of partners: see website</vt:lpstr>
      <vt:lpstr>PowerPoint Presentation</vt:lpstr>
      <vt:lpstr>    Supporting progression</vt:lpstr>
      <vt:lpstr>PowerPoint Presentation</vt:lpstr>
      <vt:lpstr>     Conclusion </vt:lpstr>
      <vt:lpstr>PowerPoint Presentation</vt:lpstr>
      <vt:lpstr>                Recommendations</vt:lpstr>
      <vt:lpstr>PowerPoint Presentation</vt:lpstr>
      <vt:lpstr>PowerPoint Presentation</vt:lpstr>
    </vt:vector>
  </TitlesOfParts>
  <Company>the University of Greenwich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Journeys to HE</dc:title>
  <dc:creator>Prof Jill Jameson</dc:creator>
  <cp:lastModifiedBy>Nadine</cp:lastModifiedBy>
  <cp:revision>202</cp:revision>
  <dcterms:created xsi:type="dcterms:W3CDTF">2011-09-30T23:20:28Z</dcterms:created>
  <dcterms:modified xsi:type="dcterms:W3CDTF">2016-12-27T07:20:29Z</dcterms:modified>
</cp:coreProperties>
</file>