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044" r:id="rId1"/>
  </p:sldMasterIdLst>
  <p:notesMasterIdLst>
    <p:notesMasterId r:id="rId25"/>
  </p:notesMasterIdLst>
  <p:handoutMasterIdLst>
    <p:handoutMasterId r:id="rId26"/>
  </p:handoutMasterIdLst>
  <p:sldIdLst>
    <p:sldId id="383" r:id="rId2"/>
    <p:sldId id="384" r:id="rId3"/>
    <p:sldId id="385" r:id="rId4"/>
    <p:sldId id="335" r:id="rId5"/>
    <p:sldId id="352" r:id="rId6"/>
    <p:sldId id="355" r:id="rId7"/>
    <p:sldId id="356" r:id="rId8"/>
    <p:sldId id="386" r:id="rId9"/>
    <p:sldId id="358" r:id="rId10"/>
    <p:sldId id="354" r:id="rId11"/>
    <p:sldId id="370" r:id="rId12"/>
    <p:sldId id="359" r:id="rId13"/>
    <p:sldId id="373" r:id="rId14"/>
    <p:sldId id="375" r:id="rId15"/>
    <p:sldId id="376" r:id="rId16"/>
    <p:sldId id="380" r:id="rId17"/>
    <p:sldId id="377" r:id="rId18"/>
    <p:sldId id="360" r:id="rId19"/>
    <p:sldId id="372" r:id="rId20"/>
    <p:sldId id="361" r:id="rId21"/>
    <p:sldId id="381" r:id="rId22"/>
    <p:sldId id="382" r:id="rId23"/>
    <p:sldId id="364"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EFD"/>
    <a:srgbClr val="FBC1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60" autoAdjust="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sorterViewPr>
    <p:cViewPr>
      <p:scale>
        <a:sx n="100" d="100"/>
        <a:sy n="100" d="100"/>
      </p:scale>
      <p:origin x="0" y="44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764A8D-19A9-4359-964C-04449FD257EF}" type="datetimeFigureOut">
              <a:rPr lang="en-GB" smtClean="0"/>
              <a:t>16/05/2016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CCBF6AD0-343F-4AD9-9A30-0F4988B49398}" type="slidenum">
              <a:rPr lang="en-GB" smtClean="0"/>
              <a:t>‹#›</a:t>
            </a:fld>
            <a:endParaRPr lang="en-GB"/>
          </a:p>
        </p:txBody>
      </p:sp>
    </p:spTree>
    <p:extLst>
      <p:ext uri="{BB962C8B-B14F-4D97-AF65-F5344CB8AC3E}">
        <p14:creationId xmlns:p14="http://schemas.microsoft.com/office/powerpoint/2010/main" val="287357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9D641DC-BF40-45FB-AF0C-1F0CF00EA6EF}" type="datetimeFigureOut">
              <a:rPr lang="en-GB" smtClean="0"/>
              <a:pPr/>
              <a:t>16/05/2016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5CE9911-ED84-445A-9E19-A80F433A110D}" type="slidenum">
              <a:rPr lang="en-GB" smtClean="0"/>
              <a:pPr/>
              <a:t>‹#›</a:t>
            </a:fld>
            <a:endParaRPr lang="en-GB"/>
          </a:p>
        </p:txBody>
      </p:sp>
    </p:spTree>
    <p:extLst>
      <p:ext uri="{BB962C8B-B14F-4D97-AF65-F5344CB8AC3E}">
        <p14:creationId xmlns:p14="http://schemas.microsoft.com/office/powerpoint/2010/main" val="8200216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2</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11</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12</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13</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14</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15</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16</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17</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18</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19</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20</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3</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21</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22</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23</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4</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5</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6</a:t>
            </a:fld>
            <a:endParaRPr lang="en-GB"/>
          </a:p>
        </p:txBody>
      </p:sp>
    </p:spTree>
    <p:extLst>
      <p:ext uri="{BB962C8B-B14F-4D97-AF65-F5344CB8AC3E}">
        <p14:creationId xmlns:p14="http://schemas.microsoft.com/office/powerpoint/2010/main" val="1524710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5F4DED-2863-4627-A079-DE614A9ADA02}" type="slidenum">
              <a:rPr lang="en-US" altLang="en-US"/>
              <a:pPr eaLnBrk="1" hangingPunct="1"/>
              <a:t>7</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A962DC-D48B-4351-89F6-A4BDE62E4484}" type="slidenum">
              <a:rPr lang="en-US" altLang="en-US"/>
              <a:pPr eaLnBrk="1" hangingPunct="1"/>
              <a:t>8</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EA962DC-D48B-4351-89F6-A4BDE62E4484}" type="slidenum">
              <a:rPr lang="en-US" altLang="en-US"/>
              <a:pPr eaLnBrk="1" hangingPunct="1"/>
              <a:t>9</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5CE9911-ED84-445A-9E19-A80F433A110D}" type="slidenum">
              <a:rPr lang="en-GB" smtClean="0"/>
              <a:pPr/>
              <a:t>10</a:t>
            </a:fld>
            <a:endParaRPr lang="en-GB"/>
          </a:p>
        </p:txBody>
      </p:sp>
    </p:spTree>
    <p:extLst>
      <p:ext uri="{BB962C8B-B14F-4D97-AF65-F5344CB8AC3E}">
        <p14:creationId xmlns:p14="http://schemas.microsoft.com/office/powerpoint/2010/main" val="152471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7AA61C74-9F18-40A8-9847-9E1C0069D3AB}" type="datetimeFigureOut">
              <a:rPr lang="en-GB" smtClean="0"/>
              <a:pPr/>
              <a:t>16/05/2016</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08BD87C-CDFF-46E3-9CB0-8D80673B753D}"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A61C74-9F18-40A8-9847-9E1C0069D3AB}" type="datetimeFigureOut">
              <a:rPr lang="en-GB" smtClean="0"/>
              <a:pPr/>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BD87C-CDFF-46E3-9CB0-8D80673B75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AA61C74-9F18-40A8-9847-9E1C0069D3AB}" type="datetimeFigureOut">
              <a:rPr lang="en-GB" smtClean="0"/>
              <a:pPr/>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08BD87C-CDFF-46E3-9CB0-8D80673B75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AA61C74-9F18-40A8-9847-9E1C0069D3AB}" type="datetimeFigureOut">
              <a:rPr lang="en-GB" smtClean="0"/>
              <a:pPr/>
              <a:t>16/05/2016</a:t>
            </a:fld>
            <a:endParaRPr lang="en-GB"/>
          </a:p>
        </p:txBody>
      </p:sp>
      <p:sp>
        <p:nvSpPr>
          <p:cNvPr id="9" name="Slide Number Placeholder 8"/>
          <p:cNvSpPr>
            <a:spLocks noGrp="1"/>
          </p:cNvSpPr>
          <p:nvPr>
            <p:ph type="sldNum" sz="quarter" idx="15"/>
          </p:nvPr>
        </p:nvSpPr>
        <p:spPr/>
        <p:txBody>
          <a:bodyPr rtlCol="0"/>
          <a:lstStyle/>
          <a:p>
            <a:fld id="{E08BD87C-CDFF-46E3-9CB0-8D80673B753D}" type="slidenum">
              <a:rPr lang="en-GB" smtClean="0"/>
              <a:pPr/>
              <a:t>‹#›</a:t>
            </a:fld>
            <a:endParaRPr lang="en-GB"/>
          </a:p>
        </p:txBody>
      </p:sp>
      <p:sp>
        <p:nvSpPr>
          <p:cNvPr id="10" name="Footer Placeholder 9"/>
          <p:cNvSpPr>
            <a:spLocks noGrp="1"/>
          </p:cNvSpPr>
          <p:nvPr>
            <p:ph type="ftr" sz="quarter" idx="16"/>
          </p:nvPr>
        </p:nvSpPr>
        <p:spPr/>
        <p:txBody>
          <a:bodyPr rtlCol="0"/>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AA61C74-9F18-40A8-9847-9E1C0069D3AB}" type="datetimeFigureOut">
              <a:rPr lang="en-GB" smtClean="0"/>
              <a:pPr/>
              <a:t>16/05/2016</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08BD87C-CDFF-46E3-9CB0-8D80673B753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7AA61C74-9F18-40A8-9847-9E1C0069D3AB}" type="datetimeFigureOut">
              <a:rPr lang="en-GB" smtClean="0"/>
              <a:pPr/>
              <a:t>16/05/2016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08BD87C-CDFF-46E3-9CB0-8D80673B753D}"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7AA61C74-9F18-40A8-9847-9E1C0069D3AB}" type="datetimeFigureOut">
              <a:rPr lang="en-GB" smtClean="0"/>
              <a:pPr/>
              <a:t>16/05/2016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08BD87C-CDFF-46E3-9CB0-8D80673B753D}"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7AA61C74-9F18-40A8-9847-9E1C0069D3AB}" type="datetimeFigureOut">
              <a:rPr lang="en-GB" smtClean="0"/>
              <a:pPr/>
              <a:t>16/05/2016</a:t>
            </a:fld>
            <a:endParaRPr lang="en-GB"/>
          </a:p>
        </p:txBody>
      </p:sp>
      <p:sp>
        <p:nvSpPr>
          <p:cNvPr id="7" name="Slide Number Placeholder 6"/>
          <p:cNvSpPr>
            <a:spLocks noGrp="1"/>
          </p:cNvSpPr>
          <p:nvPr>
            <p:ph type="sldNum" sz="quarter" idx="11"/>
          </p:nvPr>
        </p:nvSpPr>
        <p:spPr/>
        <p:txBody>
          <a:bodyPr rtlCol="0"/>
          <a:lstStyle/>
          <a:p>
            <a:fld id="{E08BD87C-CDFF-46E3-9CB0-8D80673B753D}" type="slidenum">
              <a:rPr lang="en-GB" smtClean="0"/>
              <a:pPr/>
              <a:t>‹#›</a:t>
            </a:fld>
            <a:endParaRPr lang="en-GB"/>
          </a:p>
        </p:txBody>
      </p:sp>
      <p:sp>
        <p:nvSpPr>
          <p:cNvPr id="8" name="Footer Placeholder 7"/>
          <p:cNvSpPr>
            <a:spLocks noGrp="1"/>
          </p:cNvSpPr>
          <p:nvPr>
            <p:ph type="ftr" sz="quarter" idx="12"/>
          </p:nvPr>
        </p:nvSpPr>
        <p:spPr/>
        <p:txBody>
          <a:bodyPr rtlCol="0"/>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A61C74-9F18-40A8-9847-9E1C0069D3AB}" type="datetimeFigureOut">
              <a:rPr lang="en-GB" smtClean="0"/>
              <a:pPr/>
              <a:t>16/05/2016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08BD87C-CDFF-46E3-9CB0-8D80673B75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7AA61C74-9F18-40A8-9847-9E1C0069D3AB}" type="datetimeFigureOut">
              <a:rPr lang="en-GB" smtClean="0"/>
              <a:pPr/>
              <a:t>16/05/2016</a:t>
            </a:fld>
            <a:endParaRPr lang="en-GB"/>
          </a:p>
        </p:txBody>
      </p:sp>
      <p:sp>
        <p:nvSpPr>
          <p:cNvPr id="22" name="Slide Number Placeholder 21"/>
          <p:cNvSpPr>
            <a:spLocks noGrp="1"/>
          </p:cNvSpPr>
          <p:nvPr>
            <p:ph type="sldNum" sz="quarter" idx="15"/>
          </p:nvPr>
        </p:nvSpPr>
        <p:spPr/>
        <p:txBody>
          <a:bodyPr rtlCol="0"/>
          <a:lstStyle/>
          <a:p>
            <a:fld id="{E08BD87C-CDFF-46E3-9CB0-8D80673B753D}" type="slidenum">
              <a:rPr lang="en-GB" smtClean="0"/>
              <a:pPr/>
              <a:t>‹#›</a:t>
            </a:fld>
            <a:endParaRPr lang="en-GB"/>
          </a:p>
        </p:txBody>
      </p:sp>
      <p:sp>
        <p:nvSpPr>
          <p:cNvPr id="23" name="Footer Placeholder 22"/>
          <p:cNvSpPr>
            <a:spLocks noGrp="1"/>
          </p:cNvSpPr>
          <p:nvPr>
            <p:ph type="ftr" sz="quarter" idx="16"/>
          </p:nvPr>
        </p:nvSpPr>
        <p:spPr/>
        <p:txBody>
          <a:bodyPr rtlCol="0"/>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AA61C74-9F18-40A8-9847-9E1C0069D3AB}" type="datetimeFigureOut">
              <a:rPr lang="en-GB" smtClean="0"/>
              <a:pPr/>
              <a:t>16/05/2016</a:t>
            </a:fld>
            <a:endParaRPr lang="en-GB"/>
          </a:p>
        </p:txBody>
      </p:sp>
      <p:sp>
        <p:nvSpPr>
          <p:cNvPr id="18" name="Slide Number Placeholder 17"/>
          <p:cNvSpPr>
            <a:spLocks noGrp="1"/>
          </p:cNvSpPr>
          <p:nvPr>
            <p:ph type="sldNum" sz="quarter" idx="11"/>
          </p:nvPr>
        </p:nvSpPr>
        <p:spPr/>
        <p:txBody>
          <a:bodyPr rtlCol="0"/>
          <a:lstStyle/>
          <a:p>
            <a:fld id="{E08BD87C-CDFF-46E3-9CB0-8D80673B753D}" type="slidenum">
              <a:rPr lang="en-GB" smtClean="0"/>
              <a:pPr/>
              <a:t>‹#›</a:t>
            </a:fld>
            <a:endParaRPr lang="en-GB"/>
          </a:p>
        </p:txBody>
      </p:sp>
      <p:sp>
        <p:nvSpPr>
          <p:cNvPr id="21" name="Footer Placeholder 20"/>
          <p:cNvSpPr>
            <a:spLocks noGrp="1"/>
          </p:cNvSpPr>
          <p:nvPr>
            <p:ph type="ftr" sz="quarter" idx="12"/>
          </p:nvPr>
        </p:nvSpPr>
        <p:spPr/>
        <p:txBody>
          <a:bodyPr rtlCol="0"/>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A61C74-9F18-40A8-9847-9E1C0069D3AB}" type="datetimeFigureOut">
              <a:rPr lang="en-GB" smtClean="0"/>
              <a:pPr/>
              <a:t>16/05/2016</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08BD87C-CDFF-46E3-9CB0-8D80673B753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7045" r:id="rId1"/>
    <p:sldLayoutId id="2147487046" r:id="rId2"/>
    <p:sldLayoutId id="2147487047" r:id="rId3"/>
    <p:sldLayoutId id="2147487048" r:id="rId4"/>
    <p:sldLayoutId id="2147487049" r:id="rId5"/>
    <p:sldLayoutId id="2147487050" r:id="rId6"/>
    <p:sldLayoutId id="2147487051" r:id="rId7"/>
    <p:sldLayoutId id="2147487052" r:id="rId8"/>
    <p:sldLayoutId id="2147487053" r:id="rId9"/>
    <p:sldLayoutId id="2147487054" r:id="rId10"/>
    <p:sldLayoutId id="21474870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052736"/>
            <a:ext cx="8352928" cy="2232248"/>
          </a:xfrm>
        </p:spPr>
        <p:txBody>
          <a:bodyPr>
            <a:noAutofit/>
          </a:bodyPr>
          <a:lstStyle/>
          <a:p>
            <a:pPr algn="ctr"/>
            <a:r>
              <a:rPr lang="en-GB" sz="3200" dirty="0">
                <a:effectLst/>
              </a:rPr>
              <a:t>The role of occupational identity in Apprenticeship in </a:t>
            </a:r>
            <a:br>
              <a:rPr lang="en-GB" sz="3200" dirty="0">
                <a:effectLst/>
              </a:rPr>
            </a:br>
            <a:r>
              <a:rPr lang="en-GB" sz="3200" dirty="0" err="1">
                <a:effectLst/>
              </a:rPr>
              <a:t>england</a:t>
            </a:r>
            <a:r>
              <a:rPr lang="en-GB" sz="3200" dirty="0">
                <a:effectLst/>
              </a:rPr>
              <a:t> and </a:t>
            </a:r>
            <a:r>
              <a:rPr lang="en-GB" sz="3200" dirty="0" err="1">
                <a:effectLst/>
              </a:rPr>
              <a:t>germany</a:t>
            </a:r>
            <a:r>
              <a:rPr lang="en-GB" sz="3200" dirty="0">
                <a:effectLst/>
              </a:rPr>
              <a:t>- </a:t>
            </a:r>
            <a:br>
              <a:rPr lang="en-GB" sz="3200" dirty="0">
                <a:effectLst/>
              </a:rPr>
            </a:br>
            <a:r>
              <a:rPr lang="en-GB" sz="3200" dirty="0">
                <a:effectLst/>
              </a:rPr>
              <a:t>A </a:t>
            </a:r>
            <a:r>
              <a:rPr lang="en-GB" sz="3200" dirty="0"/>
              <a:t>learner perspective</a:t>
            </a:r>
            <a:r>
              <a:rPr lang="en-GB" sz="3200" dirty="0">
                <a:effectLst/>
              </a:rPr>
              <a:t> </a:t>
            </a:r>
            <a:endParaRPr lang="en-GB" sz="3200" dirty="0">
              <a:latin typeface="Trebuchet MS" pitchFamily="34" charset="0"/>
            </a:endParaRPr>
          </a:p>
        </p:txBody>
      </p:sp>
      <p:sp>
        <p:nvSpPr>
          <p:cNvPr id="3" name="Subtitle 2"/>
          <p:cNvSpPr>
            <a:spLocks noGrp="1"/>
          </p:cNvSpPr>
          <p:nvPr>
            <p:ph type="subTitle" idx="1"/>
          </p:nvPr>
        </p:nvSpPr>
        <p:spPr>
          <a:xfrm>
            <a:off x="2915816" y="5301208"/>
            <a:ext cx="6029682" cy="1224136"/>
          </a:xfrm>
        </p:spPr>
        <p:txBody>
          <a:bodyPr>
            <a:normAutofit fontScale="92500" lnSpcReduction="20000"/>
          </a:bodyPr>
          <a:lstStyle/>
          <a:p>
            <a:pPr algn="r"/>
            <a:r>
              <a:rPr lang="en-GB" sz="2000" dirty="0">
                <a:latin typeface="+mj-lt"/>
              </a:rPr>
              <a:t>Dr Michaela Brockmann</a:t>
            </a:r>
          </a:p>
          <a:p>
            <a:pPr algn="r"/>
            <a:endParaRPr lang="en-GB" sz="2000" dirty="0">
              <a:latin typeface="+mj-lt"/>
            </a:endParaRPr>
          </a:p>
          <a:p>
            <a:pPr algn="r"/>
            <a:r>
              <a:rPr lang="en-GB" sz="1600" dirty="0">
                <a:latin typeface="+mj-lt"/>
              </a:rPr>
              <a:t>Southampton Education School</a:t>
            </a:r>
          </a:p>
          <a:p>
            <a:pPr algn="r"/>
            <a:r>
              <a:rPr lang="en-GB" sz="1600" dirty="0">
                <a:latin typeface="+mj-lt"/>
              </a:rPr>
              <a:t>University of Southampton</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2339752" y="5301208"/>
            <a:ext cx="1352550" cy="1133475"/>
          </a:xfrm>
          <a:prstGeom prst="rect">
            <a:avLst/>
          </a:prstGeom>
        </p:spPr>
      </p:pic>
    </p:spTree>
    <p:extLst>
      <p:ext uri="{BB962C8B-B14F-4D97-AF65-F5344CB8AC3E}">
        <p14:creationId xmlns:p14="http://schemas.microsoft.com/office/powerpoint/2010/main" val="2276047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02630"/>
            <a:ext cx="8208912" cy="850106"/>
          </a:xfrm>
        </p:spPr>
        <p:txBody>
          <a:bodyPr>
            <a:noAutofit/>
          </a:bodyPr>
          <a:lstStyle/>
          <a:p>
            <a:r>
              <a:rPr lang="en-GB" sz="2400" b="1" dirty="0">
                <a:solidFill>
                  <a:srgbClr val="0070C0"/>
                </a:solidFill>
              </a:rPr>
              <a:t>Engineering apprenticeship: Structure and content - England</a:t>
            </a:r>
          </a:p>
        </p:txBody>
      </p:sp>
      <p:sp>
        <p:nvSpPr>
          <p:cNvPr id="3" name="Content Placeholder 2"/>
          <p:cNvSpPr>
            <a:spLocks noGrp="1"/>
          </p:cNvSpPr>
          <p:nvPr>
            <p:ph sz="quarter" idx="1"/>
          </p:nvPr>
        </p:nvSpPr>
        <p:spPr>
          <a:xfrm>
            <a:off x="539552" y="1556792"/>
            <a:ext cx="8003232" cy="4680520"/>
          </a:xfrm>
        </p:spPr>
        <p:txBody>
          <a:bodyPr>
            <a:normAutofit fontScale="92500" lnSpcReduction="10000"/>
          </a:bodyPr>
          <a:lstStyle/>
          <a:p>
            <a:pPr marL="0" indent="0">
              <a:buNone/>
            </a:pPr>
            <a:r>
              <a:rPr lang="en-GB" sz="2000" b="1" i="1" dirty="0"/>
              <a:t>Structured by different ‘jobs’</a:t>
            </a:r>
          </a:p>
          <a:p>
            <a:endParaRPr lang="en-GB" sz="2000" b="1" i="1" dirty="0"/>
          </a:p>
          <a:p>
            <a:r>
              <a:rPr lang="en-GB" sz="2000" b="1" i="1" dirty="0"/>
              <a:t>Craft Apprenticeship (Level 3) (‘Fitter’)</a:t>
            </a:r>
          </a:p>
          <a:p>
            <a:pPr lvl="1"/>
            <a:r>
              <a:rPr lang="en-GB" sz="1800" dirty="0"/>
              <a:t>GCSE maths (B), English &amp; Science (C)</a:t>
            </a:r>
          </a:p>
          <a:p>
            <a:pPr lvl="1"/>
            <a:r>
              <a:rPr lang="en-GB" sz="1700" dirty="0"/>
              <a:t>3 years</a:t>
            </a:r>
          </a:p>
          <a:p>
            <a:pPr lvl="1"/>
            <a:r>
              <a:rPr lang="en-GB" sz="1700" dirty="0"/>
              <a:t>2,000 applications for 50 places</a:t>
            </a:r>
          </a:p>
          <a:p>
            <a:endParaRPr lang="en-GB" sz="2000" dirty="0"/>
          </a:p>
          <a:p>
            <a:r>
              <a:rPr lang="en-GB" sz="2000" dirty="0"/>
              <a:t>Higher Apprenticeship (Level 4 &amp; 5)</a:t>
            </a:r>
          </a:p>
          <a:p>
            <a:pPr lvl="1"/>
            <a:r>
              <a:rPr lang="en-GB" sz="1700" dirty="0"/>
              <a:t>A-level maths and physics (B)</a:t>
            </a:r>
          </a:p>
          <a:p>
            <a:pPr lvl="1"/>
            <a:r>
              <a:rPr lang="en-GB" sz="1700" dirty="0"/>
              <a:t>Or: Completion of craft apprenticeship</a:t>
            </a:r>
          </a:p>
          <a:p>
            <a:pPr lvl="1"/>
            <a:r>
              <a:rPr lang="en-GB" sz="1700" dirty="0"/>
              <a:t>2 years</a:t>
            </a:r>
          </a:p>
          <a:p>
            <a:pPr lvl="1"/>
            <a:endParaRPr lang="en-GB" sz="1700" dirty="0"/>
          </a:p>
          <a:p>
            <a:r>
              <a:rPr lang="en-GB" sz="2000" dirty="0"/>
              <a:t>Undergraduate Apprenticeship (Level 6)</a:t>
            </a:r>
          </a:p>
          <a:p>
            <a:pPr lvl="1"/>
            <a:r>
              <a:rPr lang="en-GB" sz="1700" dirty="0"/>
              <a:t>Stand-alone degree (38 months)</a:t>
            </a:r>
          </a:p>
          <a:p>
            <a:pPr lvl="1"/>
            <a:r>
              <a:rPr lang="en-GB" sz="1700" dirty="0"/>
              <a:t>Or: Completion of Higher Apprenticeship (1 year)</a:t>
            </a:r>
          </a:p>
          <a:p>
            <a:endParaRPr lang="en-GB" sz="2000" dirty="0"/>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2086909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Structure and content - England</a:t>
            </a:r>
          </a:p>
        </p:txBody>
      </p:sp>
      <p:sp>
        <p:nvSpPr>
          <p:cNvPr id="3" name="Content Placeholder 2"/>
          <p:cNvSpPr>
            <a:spLocks noGrp="1"/>
          </p:cNvSpPr>
          <p:nvPr>
            <p:ph sz="quarter" idx="1"/>
          </p:nvPr>
        </p:nvSpPr>
        <p:spPr>
          <a:xfrm>
            <a:off x="611560" y="1481328"/>
            <a:ext cx="8075240" cy="4900000"/>
          </a:xfrm>
        </p:spPr>
        <p:txBody>
          <a:bodyPr>
            <a:normAutofit/>
          </a:bodyPr>
          <a:lstStyle/>
          <a:p>
            <a:endParaRPr lang="en-GB" sz="2000" dirty="0"/>
          </a:p>
          <a:p>
            <a:r>
              <a:rPr lang="en-GB" sz="2000" dirty="0"/>
              <a:t>Year 1 (full-time college): </a:t>
            </a:r>
          </a:p>
          <a:p>
            <a:pPr lvl="1"/>
            <a:r>
              <a:rPr lang="en-GB" sz="1700" dirty="0"/>
              <a:t>Performing Engineering Operations Level 2 plus Diploma Level 2 </a:t>
            </a:r>
          </a:p>
          <a:p>
            <a:pPr lvl="1"/>
            <a:r>
              <a:rPr lang="en-GB" sz="1700" dirty="0"/>
              <a:t>Preparation for Level 3 (practical skills)</a:t>
            </a:r>
          </a:p>
          <a:p>
            <a:endParaRPr lang="en-GB" sz="2000" dirty="0"/>
          </a:p>
          <a:p>
            <a:r>
              <a:rPr lang="en-GB" sz="2000" dirty="0"/>
              <a:t>Years 2 and 3 (workplace and day release to college): </a:t>
            </a:r>
          </a:p>
          <a:p>
            <a:pPr lvl="1"/>
            <a:r>
              <a:rPr lang="en-GB" sz="1700" dirty="0"/>
              <a:t>BTEC Level 3 Diploma and NVQ Level 3</a:t>
            </a:r>
          </a:p>
          <a:p>
            <a:endParaRPr lang="en-GB" sz="2000" dirty="0"/>
          </a:p>
          <a:p>
            <a:r>
              <a:rPr lang="en-GB" sz="2000" dirty="0"/>
              <a:t>The units of the BTEC and NVQ are related to </a:t>
            </a:r>
            <a:r>
              <a:rPr lang="en-GB" sz="2000" i="1" dirty="0"/>
              <a:t>specific and detailed skills</a:t>
            </a:r>
            <a:r>
              <a:rPr lang="en-GB" sz="2000" dirty="0"/>
              <a:t>, and are selected by the company to suit their production plant</a:t>
            </a:r>
          </a:p>
          <a:p>
            <a:endParaRPr lang="en-GB" sz="2000" dirty="0"/>
          </a:p>
          <a:p>
            <a:endParaRPr lang="en-GB" sz="2000" dirty="0"/>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921268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Structure and content - </a:t>
            </a:r>
            <a:r>
              <a:rPr lang="en-GB" sz="2400" b="1" dirty="0" err="1">
                <a:solidFill>
                  <a:srgbClr val="0070C0"/>
                </a:solidFill>
              </a:rPr>
              <a:t>england</a:t>
            </a:r>
            <a:endParaRPr lang="en-GB" sz="2400" b="1" dirty="0">
              <a:solidFill>
                <a:srgbClr val="0070C0"/>
              </a:solidFill>
            </a:endParaRPr>
          </a:p>
        </p:txBody>
      </p:sp>
      <p:sp>
        <p:nvSpPr>
          <p:cNvPr id="3" name="Content Placeholder 2"/>
          <p:cNvSpPr>
            <a:spLocks noGrp="1"/>
          </p:cNvSpPr>
          <p:nvPr>
            <p:ph sz="quarter" idx="1"/>
          </p:nvPr>
        </p:nvSpPr>
        <p:spPr>
          <a:xfrm>
            <a:off x="251520" y="1481328"/>
            <a:ext cx="7992888" cy="4900000"/>
          </a:xfrm>
        </p:spPr>
        <p:txBody>
          <a:bodyPr>
            <a:normAutofit/>
          </a:bodyPr>
          <a:lstStyle/>
          <a:p>
            <a:r>
              <a:rPr lang="en-GB" sz="2000" b="1" dirty="0"/>
              <a:t>BTEC: </a:t>
            </a:r>
            <a:r>
              <a:rPr lang="en-GB" sz="2000" dirty="0"/>
              <a:t>Eleven units selected by </a:t>
            </a:r>
            <a:r>
              <a:rPr lang="en-GB" sz="2000" dirty="0" err="1"/>
              <a:t>Engorum</a:t>
            </a:r>
            <a:r>
              <a:rPr lang="en-GB" sz="2000" dirty="0"/>
              <a:t> from a list of a possible 34 offered by </a:t>
            </a:r>
            <a:r>
              <a:rPr lang="en-GB" sz="2000" dirty="0" err="1"/>
              <a:t>Edexel</a:t>
            </a:r>
            <a:r>
              <a:rPr lang="en-GB" sz="2000" dirty="0"/>
              <a:t> (four core plus three or four optional units, depending on the number of credits) </a:t>
            </a:r>
          </a:p>
          <a:p>
            <a:pPr lvl="1"/>
            <a:r>
              <a:rPr lang="en-GB" sz="1700" dirty="0"/>
              <a:t>Including: Maths, Physics, Materials, Systems</a:t>
            </a:r>
          </a:p>
          <a:p>
            <a:pPr lvl="1"/>
            <a:r>
              <a:rPr lang="en-GB" sz="1700" dirty="0"/>
              <a:t>Assignments (formative assessment) – pass, merit, distinction</a:t>
            </a:r>
          </a:p>
          <a:p>
            <a:endParaRPr lang="en-GB" sz="2000" dirty="0"/>
          </a:p>
          <a:p>
            <a:r>
              <a:rPr lang="en-GB" sz="2000" b="1" dirty="0"/>
              <a:t>NVQ: </a:t>
            </a:r>
            <a:r>
              <a:rPr lang="en-GB" sz="2000" dirty="0"/>
              <a:t>Eight units (restricted to production) including:</a:t>
            </a:r>
          </a:p>
          <a:p>
            <a:pPr lvl="1"/>
            <a:r>
              <a:rPr lang="en-GB" sz="1700" dirty="0"/>
              <a:t>Health and Safety</a:t>
            </a:r>
          </a:p>
          <a:p>
            <a:pPr lvl="1"/>
            <a:r>
              <a:rPr lang="en-GB" sz="1700" dirty="0"/>
              <a:t>Using and interpreting engineering data</a:t>
            </a:r>
          </a:p>
          <a:p>
            <a:pPr lvl="1"/>
            <a:r>
              <a:rPr lang="en-GB" sz="1700" dirty="0"/>
              <a:t>Work efficiently and effectively</a:t>
            </a:r>
          </a:p>
          <a:p>
            <a:pPr lvl="1"/>
            <a:r>
              <a:rPr lang="en-GB" sz="1700" dirty="0"/>
              <a:t>Reinstate the work area on completion of activities</a:t>
            </a:r>
          </a:p>
          <a:p>
            <a:endParaRPr lang="en-GB" sz="2000" dirty="0"/>
          </a:p>
          <a:p>
            <a:r>
              <a:rPr lang="en-GB" sz="2000" dirty="0"/>
              <a:t>Assessment: Workplace observations and evidence-based portfolios.</a:t>
            </a:r>
          </a:p>
          <a:p>
            <a:endParaRPr lang="en-GB" sz="2000" dirty="0"/>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19566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208912" cy="850106"/>
          </a:xfrm>
        </p:spPr>
        <p:txBody>
          <a:bodyPr>
            <a:noAutofit/>
          </a:bodyPr>
          <a:lstStyle/>
          <a:p>
            <a:r>
              <a:rPr lang="en-GB" sz="2400" b="1" dirty="0">
                <a:solidFill>
                  <a:srgbClr val="0070C0"/>
                </a:solidFill>
              </a:rPr>
              <a:t>Engineering apprenticeship: learning culture college classroom - </a:t>
            </a:r>
            <a:r>
              <a:rPr lang="en-GB" sz="2400" b="1" dirty="0" err="1">
                <a:solidFill>
                  <a:srgbClr val="0070C0"/>
                </a:solidFill>
              </a:rPr>
              <a:t>england</a:t>
            </a:r>
            <a:endParaRPr lang="en-GB" sz="2400" b="1" dirty="0">
              <a:solidFill>
                <a:srgbClr val="0070C0"/>
              </a:solidFill>
            </a:endParaRPr>
          </a:p>
        </p:txBody>
      </p:sp>
      <p:sp>
        <p:nvSpPr>
          <p:cNvPr id="3" name="Content Placeholder 2"/>
          <p:cNvSpPr>
            <a:spLocks noGrp="1"/>
          </p:cNvSpPr>
          <p:nvPr>
            <p:ph sz="quarter" idx="1"/>
          </p:nvPr>
        </p:nvSpPr>
        <p:spPr>
          <a:xfrm>
            <a:off x="251520" y="1052736"/>
            <a:ext cx="8208912" cy="5805264"/>
          </a:xfrm>
        </p:spPr>
        <p:txBody>
          <a:bodyPr>
            <a:normAutofit/>
          </a:bodyPr>
          <a:lstStyle/>
          <a:p>
            <a:pPr marL="0" indent="0">
              <a:buNone/>
            </a:pPr>
            <a:r>
              <a:rPr lang="en-GB" dirty="0"/>
              <a:t>Discourse of the academic-vocational divide</a:t>
            </a:r>
          </a:p>
          <a:p>
            <a:r>
              <a:rPr lang="en-GB" dirty="0"/>
              <a:t>Tutors:</a:t>
            </a:r>
          </a:p>
          <a:p>
            <a:pPr lvl="1">
              <a:spcAft>
                <a:spcPts val="600"/>
              </a:spcAft>
            </a:pPr>
            <a:r>
              <a:rPr lang="en-GB" sz="2000" dirty="0"/>
              <a:t>German apprentices seen as ‘higher level’, ‘more academic’, ‘expected to be more capable engineers’</a:t>
            </a:r>
          </a:p>
          <a:p>
            <a:pPr lvl="1">
              <a:spcAft>
                <a:spcPts val="600"/>
              </a:spcAft>
            </a:pPr>
            <a:r>
              <a:rPr lang="en-GB" sz="2000" dirty="0"/>
              <a:t>‘We have an academic element, but on the whole it’s vocational’ (Apprenticeship coordinator)</a:t>
            </a:r>
          </a:p>
          <a:p>
            <a:pPr lvl="1">
              <a:spcAft>
                <a:spcPts val="600"/>
              </a:spcAft>
            </a:pPr>
            <a:r>
              <a:rPr lang="en-GB" sz="2000" dirty="0"/>
              <a:t>Split between those who see apprentices as ‘academic’ (‘high calibre’) and those who see them as ‘vocational’</a:t>
            </a:r>
          </a:p>
          <a:p>
            <a:pPr lvl="1">
              <a:spcAft>
                <a:spcPts val="600"/>
              </a:spcAft>
            </a:pPr>
            <a:endParaRPr lang="en-GB" sz="2000" dirty="0"/>
          </a:p>
          <a:p>
            <a:pPr marL="365760" lvl="1" indent="0" algn="ctr">
              <a:spcAft>
                <a:spcPts val="600"/>
              </a:spcAft>
              <a:buNone/>
            </a:pPr>
            <a:r>
              <a:rPr lang="en-GB" sz="2000" i="1" dirty="0"/>
              <a:t>Most young people are highly motivated…and see real value in the academic side</a:t>
            </a:r>
          </a:p>
          <a:p>
            <a:pPr marL="365760" lvl="1" indent="0" algn="ctr">
              <a:spcAft>
                <a:spcPts val="600"/>
              </a:spcAft>
              <a:buNone/>
            </a:pPr>
            <a:r>
              <a:rPr lang="en-GB" sz="2000" i="1" dirty="0"/>
              <a:t>The course is too academic for the practically minded students</a:t>
            </a:r>
          </a:p>
          <a:p>
            <a:pPr marL="365760" lvl="1" indent="0" algn="ctr">
              <a:spcAft>
                <a:spcPts val="600"/>
              </a:spcAft>
              <a:buNone/>
            </a:pPr>
            <a:r>
              <a:rPr lang="en-GB" sz="2000" i="1" dirty="0"/>
              <a:t>They will never use what they learn, they work in the factory and that’s where they’ll work forever.</a:t>
            </a:r>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382455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learning culture college classroom - England</a:t>
            </a:r>
          </a:p>
        </p:txBody>
      </p:sp>
      <p:sp>
        <p:nvSpPr>
          <p:cNvPr id="3" name="Content Placeholder 2"/>
          <p:cNvSpPr>
            <a:spLocks noGrp="1"/>
          </p:cNvSpPr>
          <p:nvPr>
            <p:ph sz="quarter" idx="1"/>
          </p:nvPr>
        </p:nvSpPr>
        <p:spPr>
          <a:xfrm>
            <a:off x="251520" y="1268760"/>
            <a:ext cx="8435280" cy="4900000"/>
          </a:xfrm>
        </p:spPr>
        <p:txBody>
          <a:bodyPr>
            <a:normAutofit lnSpcReduction="10000"/>
          </a:bodyPr>
          <a:lstStyle/>
          <a:p>
            <a:r>
              <a:rPr lang="en-GB" dirty="0"/>
              <a:t>Concern about the quality of the programme among some tutors:</a:t>
            </a:r>
          </a:p>
          <a:p>
            <a:pPr marL="0" indent="0" algn="ctr">
              <a:buNone/>
            </a:pPr>
            <a:endParaRPr lang="en-GB" dirty="0"/>
          </a:p>
          <a:p>
            <a:pPr marL="0" indent="0" algn="ctr">
              <a:buNone/>
            </a:pPr>
            <a:r>
              <a:rPr lang="en-GB" i="1" dirty="0"/>
              <a:t>T</a:t>
            </a:r>
            <a:r>
              <a:rPr lang="en-GB" sz="2200" i="1" dirty="0"/>
              <a:t>he course is far too customer led…it’s training for work, it’s that why we should be here?</a:t>
            </a:r>
          </a:p>
          <a:p>
            <a:pPr marL="0" indent="0" algn="ctr">
              <a:buNone/>
            </a:pPr>
            <a:endParaRPr lang="en-GB" sz="2200" i="1" dirty="0"/>
          </a:p>
          <a:p>
            <a:pPr marL="0" indent="0" algn="ctr">
              <a:buNone/>
            </a:pPr>
            <a:r>
              <a:rPr lang="en-GB" sz="2200" i="1" dirty="0"/>
              <a:t>I would prefer more rigour in the assessment…the endless resubmission that is theoretically possible. It just doesn’t equip for real life…</a:t>
            </a:r>
          </a:p>
          <a:p>
            <a:pPr marL="0" indent="0" algn="ctr">
              <a:buNone/>
            </a:pPr>
            <a:endParaRPr lang="en-GB" sz="2200" i="1" dirty="0"/>
          </a:p>
          <a:p>
            <a:pPr marL="0" indent="0" algn="ctr">
              <a:buNone/>
            </a:pPr>
            <a:r>
              <a:rPr lang="en-GB" sz="2200" i="1" dirty="0"/>
              <a:t>Because of the political connection between us and our customer, we have an extremely high pass rate. Even if tutors fail students, management would pass them.</a:t>
            </a:r>
          </a:p>
          <a:p>
            <a:pPr marL="0" indent="0">
              <a:buNone/>
            </a:pPr>
            <a:endParaRPr lang="en-GB" dirty="0"/>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3241401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54" y="359817"/>
            <a:ext cx="8829946" cy="562074"/>
          </a:xfrm>
        </p:spPr>
        <p:txBody>
          <a:bodyPr>
            <a:noAutofit/>
          </a:bodyPr>
          <a:lstStyle/>
          <a:p>
            <a:r>
              <a:rPr lang="en-GB" sz="2400" b="1" dirty="0">
                <a:solidFill>
                  <a:srgbClr val="0070C0"/>
                </a:solidFill>
              </a:rPr>
              <a:t>Engineering apprenticeship: Apprentices- </a:t>
            </a:r>
            <a:r>
              <a:rPr lang="en-GB" sz="2400" b="1" dirty="0" err="1">
                <a:solidFill>
                  <a:srgbClr val="0070C0"/>
                </a:solidFill>
              </a:rPr>
              <a:t>england</a:t>
            </a:r>
            <a:endParaRPr lang="en-GB" sz="2400" b="1" dirty="0">
              <a:solidFill>
                <a:srgbClr val="0070C0"/>
              </a:solidFill>
            </a:endParaRPr>
          </a:p>
        </p:txBody>
      </p:sp>
      <p:sp>
        <p:nvSpPr>
          <p:cNvPr id="3" name="Content Placeholder 2"/>
          <p:cNvSpPr>
            <a:spLocks noGrp="1"/>
          </p:cNvSpPr>
          <p:nvPr>
            <p:ph sz="quarter" idx="1"/>
          </p:nvPr>
        </p:nvSpPr>
        <p:spPr>
          <a:xfrm>
            <a:off x="251520" y="1268760"/>
            <a:ext cx="8435280" cy="5112568"/>
          </a:xfrm>
        </p:spPr>
        <p:txBody>
          <a:bodyPr>
            <a:normAutofit/>
          </a:bodyPr>
          <a:lstStyle/>
          <a:p>
            <a:r>
              <a:rPr lang="en-GB" sz="2000" dirty="0"/>
              <a:t>High GCSE grades – all but one originally intended to go to University (2 had conditional places)</a:t>
            </a:r>
          </a:p>
          <a:p>
            <a:r>
              <a:rPr lang="en-GB" sz="2000" dirty="0"/>
              <a:t>Decision not to study often due to </a:t>
            </a:r>
            <a:r>
              <a:rPr lang="en-GB" sz="2000" b="1" dirty="0"/>
              <a:t>increased tuition fees</a:t>
            </a:r>
          </a:p>
          <a:p>
            <a:r>
              <a:rPr lang="en-GB" sz="2000" dirty="0"/>
              <a:t>Favoured the integration of theory and practice</a:t>
            </a:r>
          </a:p>
          <a:p>
            <a:pPr marL="0" indent="0" algn="ctr">
              <a:buNone/>
            </a:pPr>
            <a:r>
              <a:rPr lang="en-GB" sz="1800" i="1" dirty="0"/>
              <a:t>…it was nearly 20 </a:t>
            </a:r>
            <a:r>
              <a:rPr lang="en-GB" sz="1800" i="1" dirty="0" err="1"/>
              <a:t>grands'</a:t>
            </a:r>
            <a:r>
              <a:rPr lang="en-GB" sz="1800" i="1" dirty="0"/>
              <a:t> worth of debt before I had any loans or anything on top of that and it put me off quite a bit to be honest….so then I started looking for apprenticeships because I wanted to do something that was hands on.. Like, you know, not all classroom based or theory based, maybe something like where you're making something or designing. (Peter)</a:t>
            </a:r>
          </a:p>
          <a:p>
            <a:endParaRPr lang="en-GB" sz="2000" dirty="0"/>
          </a:p>
          <a:p>
            <a:r>
              <a:rPr lang="en-GB" sz="2000" dirty="0"/>
              <a:t>Attraction of </a:t>
            </a:r>
            <a:r>
              <a:rPr lang="en-GB" sz="2000" dirty="0" err="1"/>
              <a:t>Engorum</a:t>
            </a:r>
            <a:r>
              <a:rPr lang="en-GB" sz="2000" dirty="0"/>
              <a:t> as a prestigious (local) company and a secure employer (only company applied for)</a:t>
            </a:r>
          </a:p>
          <a:p>
            <a:r>
              <a:rPr lang="en-GB" sz="2000" dirty="0"/>
              <a:t>Apprenticeship as a second choice</a:t>
            </a:r>
          </a:p>
          <a:p>
            <a:pPr marL="0" indent="0" algn="ctr">
              <a:buNone/>
            </a:pPr>
            <a:r>
              <a:rPr lang="en-GB" altLang="en-US" sz="1800" i="1" dirty="0"/>
              <a:t>…I thought [the apprenticeship] might get a little bit boring, you know, with being all the same stuff…(Peter)</a:t>
            </a:r>
          </a:p>
          <a:p>
            <a:endParaRPr lang="en-GB" sz="2000" dirty="0"/>
          </a:p>
          <a:p>
            <a:endParaRPr lang="en-GB" sz="2000" dirty="0"/>
          </a:p>
        </p:txBody>
      </p:sp>
    </p:spTree>
    <p:extLst>
      <p:ext uri="{BB962C8B-B14F-4D97-AF65-F5344CB8AC3E}">
        <p14:creationId xmlns:p14="http://schemas.microsoft.com/office/powerpoint/2010/main" val="22856407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08912" cy="562074"/>
          </a:xfrm>
        </p:spPr>
        <p:txBody>
          <a:bodyPr>
            <a:noAutofit/>
          </a:bodyPr>
          <a:lstStyle/>
          <a:p>
            <a:r>
              <a:rPr lang="en-GB" sz="2400" b="1" dirty="0">
                <a:solidFill>
                  <a:srgbClr val="0070C0"/>
                </a:solidFill>
              </a:rPr>
              <a:t>Engineering apprentices - </a:t>
            </a:r>
            <a:r>
              <a:rPr lang="en-GB" sz="2400" b="1" dirty="0" err="1">
                <a:solidFill>
                  <a:srgbClr val="0070C0"/>
                </a:solidFill>
              </a:rPr>
              <a:t>england</a:t>
            </a:r>
            <a:endParaRPr lang="en-GB" sz="2400" b="1" dirty="0">
              <a:solidFill>
                <a:srgbClr val="0070C0"/>
              </a:solidFill>
            </a:endParaRPr>
          </a:p>
        </p:txBody>
      </p:sp>
      <p:sp>
        <p:nvSpPr>
          <p:cNvPr id="3" name="Content Placeholder 2"/>
          <p:cNvSpPr>
            <a:spLocks noGrp="1"/>
          </p:cNvSpPr>
          <p:nvPr>
            <p:ph sz="quarter" idx="1"/>
          </p:nvPr>
        </p:nvSpPr>
        <p:spPr>
          <a:xfrm>
            <a:off x="395536" y="1196752"/>
            <a:ext cx="7992888" cy="5112568"/>
          </a:xfrm>
        </p:spPr>
        <p:txBody>
          <a:bodyPr>
            <a:noAutofit/>
          </a:bodyPr>
          <a:lstStyle/>
          <a:p>
            <a:pPr marL="0" indent="0" algn="ctr">
              <a:buNone/>
            </a:pPr>
            <a:endParaRPr lang="en-GB" sz="2000" dirty="0"/>
          </a:p>
          <a:p>
            <a:r>
              <a:rPr lang="en-GB" sz="2000" dirty="0"/>
              <a:t>All valued college as an important element in itself (at least in principle!); perceived as interesting, but, mostly, undemanding</a:t>
            </a:r>
          </a:p>
          <a:p>
            <a:pPr marL="0" indent="0" algn="ctr">
              <a:buNone/>
            </a:pPr>
            <a:r>
              <a:rPr lang="en-GB" sz="2000" i="1" dirty="0"/>
              <a:t>It's a good opportunity, it's on a plate, it's hard not to pass it. In fact to be honest it's hard to mess it up.... (</a:t>
            </a:r>
            <a:r>
              <a:rPr lang="en-GB" sz="2000" i="1" dirty="0" err="1"/>
              <a:t>Shalen</a:t>
            </a:r>
            <a:r>
              <a:rPr lang="en-GB" sz="2000" i="1" dirty="0"/>
              <a:t>)</a:t>
            </a:r>
          </a:p>
          <a:p>
            <a:r>
              <a:rPr lang="en-GB" sz="2000" dirty="0"/>
              <a:t>Workplace element: perceived as repetitive and ‘mundane’</a:t>
            </a:r>
          </a:p>
          <a:p>
            <a:r>
              <a:rPr lang="en-GB" sz="2000" dirty="0"/>
              <a:t>All wanted to progress; many within the company, </a:t>
            </a:r>
            <a:r>
              <a:rPr lang="en-GB" sz="2000" b="1" dirty="0"/>
              <a:t>not the occupation</a:t>
            </a:r>
          </a:p>
          <a:p>
            <a:pPr marL="0" indent="0" algn="ctr">
              <a:buNone/>
            </a:pPr>
            <a:r>
              <a:rPr lang="en-GB" sz="2000" i="1" dirty="0"/>
              <a:t>I mean, if it leads me onto management then it leads me onto management, if it leads me into a department like quality, so be it (Joe)</a:t>
            </a:r>
            <a:endParaRPr lang="en-GB" sz="2000" dirty="0"/>
          </a:p>
          <a:p>
            <a:pPr marL="0" indent="0">
              <a:buNone/>
            </a:pPr>
            <a:endParaRPr lang="en-GB" sz="2000" dirty="0"/>
          </a:p>
        </p:txBody>
      </p:sp>
    </p:spTree>
    <p:extLst>
      <p:ext uri="{BB962C8B-B14F-4D97-AF65-F5344CB8AC3E}">
        <p14:creationId xmlns:p14="http://schemas.microsoft.com/office/powerpoint/2010/main" val="3958244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055" y="359817"/>
            <a:ext cx="8208912" cy="562074"/>
          </a:xfrm>
        </p:spPr>
        <p:txBody>
          <a:bodyPr>
            <a:noAutofit/>
          </a:bodyPr>
          <a:lstStyle/>
          <a:p>
            <a:r>
              <a:rPr lang="en-GB" sz="2400" b="1" dirty="0">
                <a:solidFill>
                  <a:srgbClr val="0070C0"/>
                </a:solidFill>
              </a:rPr>
              <a:t>Engineering Apprentices – </a:t>
            </a:r>
            <a:r>
              <a:rPr lang="en-GB" sz="2400" b="1" dirty="0" err="1">
                <a:solidFill>
                  <a:srgbClr val="0070C0"/>
                </a:solidFill>
              </a:rPr>
              <a:t>england</a:t>
            </a:r>
            <a:endParaRPr lang="en-GB" sz="2400" b="1" dirty="0">
              <a:solidFill>
                <a:srgbClr val="0070C0"/>
              </a:solidFill>
            </a:endParaRPr>
          </a:p>
        </p:txBody>
      </p:sp>
      <p:sp>
        <p:nvSpPr>
          <p:cNvPr id="3" name="Content Placeholder 2"/>
          <p:cNvSpPr>
            <a:spLocks noGrp="1"/>
          </p:cNvSpPr>
          <p:nvPr>
            <p:ph sz="quarter" idx="1"/>
          </p:nvPr>
        </p:nvSpPr>
        <p:spPr>
          <a:xfrm>
            <a:off x="323528" y="1124744"/>
            <a:ext cx="7416824" cy="5256584"/>
          </a:xfrm>
        </p:spPr>
        <p:txBody>
          <a:bodyPr>
            <a:normAutofit/>
          </a:bodyPr>
          <a:lstStyle/>
          <a:p>
            <a:r>
              <a:rPr lang="en-GB" sz="1800" dirty="0"/>
              <a:t>Some: disappointed; ‘</a:t>
            </a:r>
            <a:r>
              <a:rPr lang="en-GB" sz="1800" dirty="0" err="1"/>
              <a:t>disidentified</a:t>
            </a:r>
            <a:r>
              <a:rPr lang="en-GB" sz="1800" dirty="0"/>
              <a:t>’ with apprenticeship/with ‘the vocational’:</a:t>
            </a:r>
          </a:p>
          <a:p>
            <a:pPr marL="0" indent="0">
              <a:buNone/>
            </a:pPr>
            <a:endParaRPr lang="en-GB" sz="1800" i="1" dirty="0"/>
          </a:p>
          <a:p>
            <a:pPr marL="0" indent="0" algn="ctr">
              <a:buNone/>
            </a:pPr>
            <a:r>
              <a:rPr lang="en-GB" sz="1800" i="1" dirty="0"/>
              <a:t>I'd say as long as everyone passes the module and just move, it's not there to try and push everyone to get the best they can….We have our managers chasing us up about work but nobody's really pushing you to do like heights, to get the distinctions in your college work [...] I wish it was more like school where you're pushed to do your best individually and it's not about just getting the whole group through the module and passing. (Joe)</a:t>
            </a:r>
          </a:p>
          <a:p>
            <a:pPr marL="0" indent="0">
              <a:buNone/>
            </a:pPr>
            <a:endParaRPr lang="en-GB" sz="1800" i="1" dirty="0"/>
          </a:p>
          <a:p>
            <a:pPr marL="0" indent="0">
              <a:buNone/>
            </a:pPr>
            <a:endParaRPr lang="en-GB" sz="1800" i="1" dirty="0"/>
          </a:p>
          <a:p>
            <a:pPr marL="0" indent="0" algn="ctr">
              <a:buNone/>
            </a:pPr>
            <a:r>
              <a:rPr lang="en-GB" sz="1800" i="1" dirty="0"/>
              <a:t>I thought it would be that you could go anywhere and you could […] build [machines], fix [machines], but obviously I have subsequently found out that what you get here is just basically enough to work here, and that is it. (Jake)</a:t>
            </a:r>
            <a:endParaRPr lang="en-GB" sz="1800" dirty="0"/>
          </a:p>
          <a:p>
            <a:pPr marL="0" indent="0">
              <a:buNone/>
            </a:pPr>
            <a:endParaRPr lang="en-GB" sz="1800" i="1" dirty="0"/>
          </a:p>
          <a:p>
            <a:pPr marL="0" indent="0">
              <a:buNone/>
            </a:pPr>
            <a:endParaRPr lang="en-GB" sz="1800" dirty="0"/>
          </a:p>
          <a:p>
            <a:pPr marL="0" indent="0">
              <a:buNone/>
            </a:pPr>
            <a:endParaRPr lang="en-GB" sz="1800" dirty="0"/>
          </a:p>
          <a:p>
            <a:pPr marL="0" indent="0">
              <a:buNone/>
            </a:pPr>
            <a:endParaRPr lang="en-GB" sz="1800" dirty="0"/>
          </a:p>
        </p:txBody>
      </p:sp>
    </p:spTree>
    <p:extLst>
      <p:ext uri="{BB962C8B-B14F-4D97-AF65-F5344CB8AC3E}">
        <p14:creationId xmlns:p14="http://schemas.microsoft.com/office/powerpoint/2010/main" val="876687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Structure and content - Germany</a:t>
            </a:r>
          </a:p>
        </p:txBody>
      </p:sp>
      <p:sp>
        <p:nvSpPr>
          <p:cNvPr id="3" name="Content Placeholder 2"/>
          <p:cNvSpPr>
            <a:spLocks noGrp="1"/>
          </p:cNvSpPr>
          <p:nvPr>
            <p:ph sz="quarter" idx="1"/>
          </p:nvPr>
        </p:nvSpPr>
        <p:spPr>
          <a:xfrm>
            <a:off x="611560" y="1412776"/>
            <a:ext cx="8075240" cy="4824536"/>
          </a:xfrm>
        </p:spPr>
        <p:txBody>
          <a:bodyPr>
            <a:normAutofit lnSpcReduction="10000"/>
          </a:bodyPr>
          <a:lstStyle/>
          <a:p>
            <a:r>
              <a:rPr lang="en-GB" sz="2000" b="1" i="1" dirty="0"/>
              <a:t>Dual apprenticeship </a:t>
            </a:r>
            <a:r>
              <a:rPr lang="en-GB" sz="2000" dirty="0"/>
              <a:t>(Production Engineering)</a:t>
            </a:r>
          </a:p>
          <a:p>
            <a:pPr lvl="1"/>
            <a:r>
              <a:rPr lang="en-GB" sz="1700" dirty="0"/>
              <a:t>No formal entry criteria (in principle!)</a:t>
            </a:r>
          </a:p>
          <a:p>
            <a:pPr lvl="1"/>
            <a:r>
              <a:rPr lang="en-GB" sz="1700" dirty="0"/>
              <a:t>3 ½ years (shorter duration possible depending on school qualification)</a:t>
            </a:r>
          </a:p>
          <a:p>
            <a:pPr lvl="1"/>
            <a:r>
              <a:rPr lang="en-GB" sz="1700" dirty="0"/>
              <a:t>Based on the principles of </a:t>
            </a:r>
            <a:r>
              <a:rPr lang="en-GB" sz="1700" i="1" dirty="0" err="1"/>
              <a:t>Beruf</a:t>
            </a:r>
            <a:r>
              <a:rPr lang="en-GB" sz="1700" dirty="0"/>
              <a:t> and </a:t>
            </a:r>
            <a:r>
              <a:rPr lang="en-GB" sz="1700" i="1" dirty="0" err="1"/>
              <a:t>Handlungskompetenz</a:t>
            </a:r>
            <a:endParaRPr lang="en-GB" sz="1700" i="1" dirty="0"/>
          </a:p>
          <a:p>
            <a:pPr lvl="1"/>
            <a:endParaRPr lang="en-GB" sz="1700" i="1" dirty="0"/>
          </a:p>
          <a:p>
            <a:r>
              <a:rPr lang="en-GB" sz="2000" b="1" dirty="0"/>
              <a:t>Meister or Technician</a:t>
            </a:r>
          </a:p>
          <a:p>
            <a:endParaRPr lang="en-GB" sz="2000" b="1" dirty="0"/>
          </a:p>
          <a:p>
            <a:r>
              <a:rPr lang="en-GB" sz="2000" b="1"/>
              <a:t>Dual degree</a:t>
            </a:r>
            <a:endParaRPr lang="en-GB" sz="2000" b="1" dirty="0"/>
          </a:p>
          <a:p>
            <a:pPr lvl="1"/>
            <a:r>
              <a:rPr lang="en-GB" sz="1700" dirty="0"/>
              <a:t>University entrance qualification (</a:t>
            </a:r>
            <a:r>
              <a:rPr lang="en-GB" sz="1700" i="1" dirty="0" err="1"/>
              <a:t>Abitur</a:t>
            </a:r>
            <a:r>
              <a:rPr lang="en-GB" sz="1700" dirty="0"/>
              <a:t>)</a:t>
            </a:r>
          </a:p>
          <a:p>
            <a:pPr lvl="1"/>
            <a:r>
              <a:rPr lang="en-GB" sz="1700" dirty="0"/>
              <a:t>At university in semesters 1-3 and 6-8</a:t>
            </a:r>
          </a:p>
          <a:p>
            <a:pPr lvl="1"/>
            <a:r>
              <a:rPr lang="en-GB" sz="1700" dirty="0"/>
              <a:t>Workplace and college elements in semesters 4 and 5</a:t>
            </a:r>
          </a:p>
          <a:p>
            <a:pPr lvl="1"/>
            <a:endParaRPr lang="en-GB" sz="1700" dirty="0"/>
          </a:p>
          <a:p>
            <a:r>
              <a:rPr lang="en-GB" sz="2000" b="1" dirty="0"/>
              <a:t>Sponsored degree</a:t>
            </a:r>
          </a:p>
          <a:p>
            <a:pPr lvl="1"/>
            <a:r>
              <a:rPr lang="en-GB" sz="1700" dirty="0"/>
              <a:t>University entrance qualification</a:t>
            </a:r>
          </a:p>
          <a:p>
            <a:pPr lvl="1"/>
            <a:r>
              <a:rPr lang="en-GB" sz="1700" dirty="0"/>
              <a:t>Completion of dual apprenticeship</a:t>
            </a:r>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2881688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Structure and content - Germany</a:t>
            </a:r>
          </a:p>
        </p:txBody>
      </p:sp>
      <p:sp>
        <p:nvSpPr>
          <p:cNvPr id="3" name="Content Placeholder 2"/>
          <p:cNvSpPr>
            <a:spLocks noGrp="1"/>
          </p:cNvSpPr>
          <p:nvPr>
            <p:ph sz="quarter" idx="1"/>
          </p:nvPr>
        </p:nvSpPr>
        <p:spPr>
          <a:xfrm>
            <a:off x="251520" y="1484784"/>
            <a:ext cx="8435280" cy="4900000"/>
          </a:xfrm>
        </p:spPr>
        <p:txBody>
          <a:bodyPr>
            <a:normAutofit/>
          </a:bodyPr>
          <a:lstStyle/>
          <a:p>
            <a:r>
              <a:rPr lang="en-GB" sz="2000" b="1" dirty="0"/>
              <a:t>Year 1: </a:t>
            </a:r>
            <a:r>
              <a:rPr lang="en-GB" sz="2000" dirty="0"/>
              <a:t>A comprehensive training of workshops and seminars provided by the employer, plus block release to college</a:t>
            </a:r>
          </a:p>
          <a:p>
            <a:r>
              <a:rPr lang="en-GB" sz="2000" b="1" dirty="0"/>
              <a:t>Years 2, 3 and 4: </a:t>
            </a:r>
            <a:r>
              <a:rPr lang="en-GB" sz="2000" dirty="0"/>
              <a:t>shop floor, plus continuing workshops and seminars, plus block release to college </a:t>
            </a:r>
          </a:p>
          <a:p>
            <a:r>
              <a:rPr lang="en-GB" sz="2000" b="1" dirty="0"/>
              <a:t>College: </a:t>
            </a:r>
            <a:r>
              <a:rPr lang="en-GB" sz="2000" dirty="0"/>
              <a:t>14 ‘learning fields’, including production and maintenance:</a:t>
            </a:r>
          </a:p>
          <a:p>
            <a:pPr lvl="1"/>
            <a:r>
              <a:rPr lang="en-GB" sz="1700" dirty="0"/>
              <a:t>Build, operate and maintain systems</a:t>
            </a:r>
          </a:p>
          <a:p>
            <a:pPr lvl="1"/>
            <a:r>
              <a:rPr lang="en-GB" sz="1700" dirty="0"/>
              <a:t>Build structures from plastic and hybrid materials</a:t>
            </a:r>
          </a:p>
          <a:p>
            <a:pPr lvl="1"/>
            <a:r>
              <a:rPr lang="en-GB" sz="1700" dirty="0"/>
              <a:t>General education subjects (maths, German, English, pol. and econ. science integrated into learning fields.</a:t>
            </a:r>
          </a:p>
          <a:p>
            <a:r>
              <a:rPr lang="en-GB" sz="2000" dirty="0"/>
              <a:t>Assessment (two exams - one interim and one final):</a:t>
            </a:r>
          </a:p>
          <a:p>
            <a:pPr lvl="1"/>
            <a:r>
              <a:rPr lang="en-GB" sz="1700" dirty="0"/>
              <a:t>Practical and written: based on an authentic situation (a ‘manufacturing order’) and ‘sample’ tasks to assess the apprentice’s ability to undertake the occupational role (within 14 hours) (planning, carrying out, controlling)</a:t>
            </a:r>
          </a:p>
          <a:p>
            <a:pPr lvl="1"/>
            <a:r>
              <a:rPr lang="en-GB" sz="1700" dirty="0"/>
              <a:t>Plus three further written components (a total of 5 hours)</a:t>
            </a:r>
          </a:p>
          <a:p>
            <a:endParaRPr lang="en-GB" sz="2000" dirty="0"/>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154174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44824"/>
            <a:ext cx="8280920" cy="4104456"/>
          </a:xfrm>
        </p:spPr>
        <p:txBody>
          <a:bodyPr>
            <a:noAutofit/>
          </a:bodyPr>
          <a:lstStyle/>
          <a:p>
            <a:r>
              <a:rPr lang="en-GB" sz="2400" dirty="0"/>
              <a:t>The role of the occupation in identity construction </a:t>
            </a:r>
          </a:p>
          <a:p>
            <a:r>
              <a:rPr lang="en-GB" sz="2400" dirty="0"/>
              <a:t>The </a:t>
            </a:r>
            <a:r>
              <a:rPr lang="en-GB" sz="2400" i="1" dirty="0" err="1"/>
              <a:t>Beruf</a:t>
            </a:r>
            <a:r>
              <a:rPr lang="en-GB" sz="2400" dirty="0"/>
              <a:t> in Germany as a recognised social category</a:t>
            </a:r>
          </a:p>
          <a:p>
            <a:r>
              <a:rPr lang="en-GB" sz="2400" dirty="0"/>
              <a:t>Academic-vocational divide in Britain</a:t>
            </a:r>
          </a:p>
          <a:p>
            <a:r>
              <a:rPr lang="en-GB" sz="2400" dirty="0"/>
              <a:t>Vocational learners assumed to be ‘disaffected’ with classroom learning, ‘non-academic’, capable of learning only by doing</a:t>
            </a:r>
          </a:p>
          <a:p>
            <a:pPr marL="0" indent="0">
              <a:buNone/>
            </a:pPr>
            <a:endParaRPr lang="en-GB" sz="2400" dirty="0"/>
          </a:p>
          <a:p>
            <a:endParaRPr lang="en-GB" sz="2400" dirty="0"/>
          </a:p>
          <a:p>
            <a:endParaRPr lang="en-GB" sz="2400" dirty="0">
              <a:latin typeface="Trebuchet MS" pitchFamily="34" charset="0"/>
            </a:endParaRPr>
          </a:p>
        </p:txBody>
      </p:sp>
      <p:sp>
        <p:nvSpPr>
          <p:cNvPr id="2" name="Title 1"/>
          <p:cNvSpPr>
            <a:spLocks noGrp="1"/>
          </p:cNvSpPr>
          <p:nvPr>
            <p:ph type="title"/>
          </p:nvPr>
        </p:nvSpPr>
        <p:spPr>
          <a:xfrm>
            <a:off x="395536" y="260648"/>
            <a:ext cx="8424936" cy="850106"/>
          </a:xfrm>
        </p:spPr>
        <p:txBody>
          <a:bodyPr>
            <a:noAutofit/>
          </a:bodyPr>
          <a:lstStyle/>
          <a:p>
            <a:r>
              <a:rPr lang="en-GB" sz="2400" b="1" dirty="0">
                <a:solidFill>
                  <a:srgbClr val="0070C0"/>
                </a:solidFill>
              </a:rPr>
              <a:t>Starting point:</a:t>
            </a:r>
          </a:p>
        </p:txBody>
      </p:sp>
    </p:spTree>
    <p:extLst>
      <p:ext uri="{BB962C8B-B14F-4D97-AF65-F5344CB8AC3E}">
        <p14:creationId xmlns:p14="http://schemas.microsoft.com/office/powerpoint/2010/main" val="473865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learning culture college classroom - Germany</a:t>
            </a:r>
          </a:p>
        </p:txBody>
      </p:sp>
      <p:sp>
        <p:nvSpPr>
          <p:cNvPr id="3" name="Content Placeholder 2"/>
          <p:cNvSpPr>
            <a:spLocks noGrp="1"/>
          </p:cNvSpPr>
          <p:nvPr>
            <p:ph sz="quarter" idx="1"/>
          </p:nvPr>
        </p:nvSpPr>
        <p:spPr>
          <a:xfrm>
            <a:off x="251520" y="1268760"/>
            <a:ext cx="7920880" cy="5400600"/>
          </a:xfrm>
        </p:spPr>
        <p:txBody>
          <a:bodyPr>
            <a:normAutofit lnSpcReduction="10000"/>
          </a:bodyPr>
          <a:lstStyle/>
          <a:p>
            <a:r>
              <a:rPr lang="en-GB" dirty="0"/>
              <a:t>Tutors:</a:t>
            </a:r>
          </a:p>
          <a:p>
            <a:pPr lvl="1"/>
            <a:r>
              <a:rPr lang="en-GB" sz="2000" dirty="0"/>
              <a:t>Apprenticeship seen as demanding but ‘do-able’</a:t>
            </a:r>
          </a:p>
          <a:p>
            <a:pPr lvl="1"/>
            <a:r>
              <a:rPr lang="en-GB" sz="2000" dirty="0"/>
              <a:t>High expectations of students: no question of academic or vocational</a:t>
            </a:r>
          </a:p>
          <a:p>
            <a:pPr lvl="1"/>
            <a:r>
              <a:rPr lang="en-GB" sz="2000" dirty="0"/>
              <a:t>Abstract knowledge</a:t>
            </a:r>
          </a:p>
          <a:p>
            <a:pPr lvl="1"/>
            <a:r>
              <a:rPr lang="en-GB" sz="2000" dirty="0"/>
              <a:t>The apprenticeship is ‘permeable’ – they will be able to find jobs in maintenance</a:t>
            </a:r>
          </a:p>
          <a:p>
            <a:endParaRPr lang="en-GB" sz="2000" dirty="0"/>
          </a:p>
          <a:p>
            <a:pPr marL="0" indent="0" algn="ctr">
              <a:spcAft>
                <a:spcPts val="600"/>
              </a:spcAft>
              <a:buNone/>
            </a:pPr>
            <a:r>
              <a:rPr lang="en-GB" sz="2000" i="1" dirty="0"/>
              <a:t>The content is very abstract, I’d prefer it to be more embedded in practice.</a:t>
            </a:r>
          </a:p>
          <a:p>
            <a:pPr marL="0" indent="0" algn="ctr">
              <a:spcAft>
                <a:spcPts val="600"/>
              </a:spcAft>
              <a:buNone/>
            </a:pPr>
            <a:r>
              <a:rPr lang="en-GB" sz="2000" i="1" dirty="0"/>
              <a:t>The knowledge imparted in college is considerably broader than what they can apply in the workplace, but they are able to understand the technical links.</a:t>
            </a:r>
          </a:p>
          <a:p>
            <a:pPr marL="0" indent="0" algn="ctr">
              <a:spcAft>
                <a:spcPts val="600"/>
              </a:spcAft>
              <a:buNone/>
            </a:pPr>
            <a:r>
              <a:rPr lang="en-GB" sz="2000" i="1" dirty="0"/>
              <a:t>The problem is they are very weak in maths….most of them do not have the capacity to study at degree level, really shocking…</a:t>
            </a:r>
          </a:p>
          <a:p>
            <a:pPr marL="0" indent="0">
              <a:buNone/>
            </a:pPr>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2280265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2400" b="1" dirty="0">
                <a:solidFill>
                  <a:srgbClr val="0070C0"/>
                </a:solidFill>
              </a:rPr>
              <a:t>Engineering apprenticeship: apprentices- Germany</a:t>
            </a:r>
          </a:p>
        </p:txBody>
      </p:sp>
      <p:sp>
        <p:nvSpPr>
          <p:cNvPr id="3" name="Content Placeholder 2"/>
          <p:cNvSpPr>
            <a:spLocks noGrp="1"/>
          </p:cNvSpPr>
          <p:nvPr>
            <p:ph sz="quarter" idx="1"/>
          </p:nvPr>
        </p:nvSpPr>
        <p:spPr>
          <a:xfrm>
            <a:off x="251520" y="1556792"/>
            <a:ext cx="7920880" cy="4464496"/>
          </a:xfrm>
        </p:spPr>
        <p:txBody>
          <a:bodyPr>
            <a:normAutofit/>
          </a:bodyPr>
          <a:lstStyle/>
          <a:p>
            <a:r>
              <a:rPr lang="en-GB" sz="2000" dirty="0"/>
              <a:t>Successful school experiences, with a knack for hands-on work</a:t>
            </a:r>
          </a:p>
          <a:p>
            <a:r>
              <a:rPr lang="en-GB" sz="2000" dirty="0"/>
              <a:t>Attraction of </a:t>
            </a:r>
            <a:r>
              <a:rPr lang="en-GB" sz="2000" dirty="0" err="1"/>
              <a:t>Engorum</a:t>
            </a:r>
            <a:r>
              <a:rPr lang="en-GB" sz="2000" dirty="0"/>
              <a:t> as a prestigious company and a secure employer</a:t>
            </a:r>
          </a:p>
          <a:p>
            <a:r>
              <a:rPr lang="en-GB" sz="2000" dirty="0"/>
              <a:t>Attraction of the </a:t>
            </a:r>
            <a:r>
              <a:rPr lang="en-GB" sz="2000" i="1" dirty="0" err="1"/>
              <a:t>Beruf</a:t>
            </a:r>
            <a:r>
              <a:rPr lang="en-GB" sz="2000" i="1" dirty="0"/>
              <a:t>: </a:t>
            </a:r>
            <a:r>
              <a:rPr lang="en-GB" sz="2000" dirty="0"/>
              <a:t>very visible with lower attaining students, but valued as a basis prior to university degree, not ‘second choice’</a:t>
            </a:r>
          </a:p>
          <a:p>
            <a:r>
              <a:rPr lang="en-GB" sz="2000" dirty="0"/>
              <a:t>All valued college as an important element in itself </a:t>
            </a:r>
          </a:p>
          <a:p>
            <a:r>
              <a:rPr lang="en-GB" sz="2000" dirty="0"/>
              <a:t>College was perceived as challenging and interesting (difference between apprentices with </a:t>
            </a:r>
            <a:r>
              <a:rPr lang="en-GB" sz="2000" i="1" dirty="0" err="1"/>
              <a:t>Abitur</a:t>
            </a:r>
            <a:r>
              <a:rPr lang="en-GB" sz="2000" dirty="0"/>
              <a:t> and the rest)</a:t>
            </a:r>
          </a:p>
          <a:p>
            <a:r>
              <a:rPr lang="en-GB" sz="2000" dirty="0"/>
              <a:t>The work-site training as highly valuable</a:t>
            </a:r>
          </a:p>
          <a:p>
            <a:r>
              <a:rPr lang="en-GB" sz="2000" dirty="0"/>
              <a:t>Progression to university degree or Meister/Technician (i.e. </a:t>
            </a:r>
            <a:r>
              <a:rPr lang="en-GB" sz="2000" b="1" dirty="0"/>
              <a:t>within the occupation</a:t>
            </a:r>
            <a:r>
              <a:rPr lang="en-GB" sz="2000" dirty="0"/>
              <a:t>)</a:t>
            </a:r>
          </a:p>
          <a:p>
            <a:endParaRPr lang="en-GB" sz="2000" dirty="0">
              <a:latin typeface="Trebuchet MS" pitchFamily="34" charset="0"/>
            </a:endParaRPr>
          </a:p>
        </p:txBody>
      </p:sp>
    </p:spTree>
    <p:extLst>
      <p:ext uri="{BB962C8B-B14F-4D97-AF65-F5344CB8AC3E}">
        <p14:creationId xmlns:p14="http://schemas.microsoft.com/office/powerpoint/2010/main" val="3928773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08912" cy="850106"/>
          </a:xfrm>
        </p:spPr>
        <p:txBody>
          <a:bodyPr>
            <a:noAutofit/>
          </a:bodyPr>
          <a:lstStyle/>
          <a:p>
            <a:r>
              <a:rPr lang="en-GB" sz="2400" b="1" dirty="0">
                <a:solidFill>
                  <a:srgbClr val="0070C0"/>
                </a:solidFill>
              </a:rPr>
              <a:t>Engineering apprenticeship: apprentices- Germany</a:t>
            </a:r>
          </a:p>
        </p:txBody>
      </p:sp>
      <p:sp>
        <p:nvSpPr>
          <p:cNvPr id="3" name="Content Placeholder 2"/>
          <p:cNvSpPr>
            <a:spLocks noGrp="1"/>
          </p:cNvSpPr>
          <p:nvPr>
            <p:ph sz="quarter" idx="1"/>
          </p:nvPr>
        </p:nvSpPr>
        <p:spPr>
          <a:xfrm>
            <a:off x="251520" y="1268760"/>
            <a:ext cx="7920880" cy="4824536"/>
          </a:xfrm>
        </p:spPr>
        <p:txBody>
          <a:bodyPr>
            <a:normAutofit/>
          </a:bodyPr>
          <a:lstStyle/>
          <a:p>
            <a:pPr marL="0" indent="0" algn="ctr">
              <a:buNone/>
            </a:pPr>
            <a:r>
              <a:rPr lang="en-GB" sz="1700" i="1" dirty="0"/>
              <a:t>I used to prefer practical things like experiments, but now I like the theory…because I can't somehow without prior knowledge construct something that I don't have a clue of. (</a:t>
            </a:r>
            <a:r>
              <a:rPr lang="en-GB" sz="1700" i="1" dirty="0" err="1"/>
              <a:t>Torben</a:t>
            </a:r>
            <a:r>
              <a:rPr lang="en-GB" sz="1700" i="1" dirty="0"/>
              <a:t>)</a:t>
            </a:r>
          </a:p>
          <a:p>
            <a:pPr marL="0" indent="0" algn="ctr">
              <a:buNone/>
            </a:pPr>
            <a:endParaRPr lang="en-GB" sz="1700" i="1" dirty="0"/>
          </a:p>
          <a:p>
            <a:pPr marL="0" indent="0" algn="ctr">
              <a:buNone/>
            </a:pPr>
            <a:r>
              <a:rPr lang="en-GB" sz="1700" i="1" dirty="0"/>
              <a:t>You go there without having any basic knowledge, how [machines] are structured, how everything works, why they actually work. We may have seen it before somewhere  on television that they tried to explain it. But then we have the courses at </a:t>
            </a:r>
            <a:r>
              <a:rPr lang="en-GB" sz="1700" i="1" dirty="0" err="1"/>
              <a:t>Engorum</a:t>
            </a:r>
            <a:r>
              <a:rPr lang="en-GB" sz="1700" i="1" dirty="0"/>
              <a:t>, the foundations of engineering and all that…. and that's just all very interesting. (Daniel)</a:t>
            </a:r>
          </a:p>
          <a:p>
            <a:pPr marL="0" indent="0" algn="ctr">
              <a:buNone/>
            </a:pPr>
            <a:endParaRPr lang="en-GB" sz="1700" i="1" dirty="0"/>
          </a:p>
          <a:p>
            <a:pPr marL="0" indent="0" algn="ctr">
              <a:buNone/>
            </a:pPr>
            <a:r>
              <a:rPr lang="en-GB" sz="1700" i="1" dirty="0"/>
              <a:t>...initially it was a big change, particularly because you really just do physical work and not really mental. Sure, you need to think how you do things and that, and we have theory elements...but primarily it's physical work, it was a big change so...I always look forward to college again, the mental challenge of it, and to learn something new again... </a:t>
            </a:r>
            <a:r>
              <a:rPr lang="en-GB" sz="1700" dirty="0"/>
              <a:t>(Kirsten)</a:t>
            </a:r>
          </a:p>
        </p:txBody>
      </p:sp>
    </p:spTree>
    <p:extLst>
      <p:ext uri="{BB962C8B-B14F-4D97-AF65-F5344CB8AC3E}">
        <p14:creationId xmlns:p14="http://schemas.microsoft.com/office/powerpoint/2010/main" val="1250580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720080"/>
          </a:xfrm>
        </p:spPr>
        <p:txBody>
          <a:bodyPr>
            <a:noAutofit/>
          </a:bodyPr>
          <a:lstStyle/>
          <a:p>
            <a:r>
              <a:rPr lang="en-GB" sz="2800" b="1" dirty="0">
                <a:solidFill>
                  <a:srgbClr val="0070C0"/>
                </a:solidFill>
              </a:rPr>
              <a:t>conclusions</a:t>
            </a:r>
          </a:p>
        </p:txBody>
      </p:sp>
      <p:sp>
        <p:nvSpPr>
          <p:cNvPr id="3" name="Content Placeholder 2"/>
          <p:cNvSpPr>
            <a:spLocks noGrp="1"/>
          </p:cNvSpPr>
          <p:nvPr>
            <p:ph sz="quarter" idx="1"/>
          </p:nvPr>
        </p:nvSpPr>
        <p:spPr>
          <a:xfrm>
            <a:off x="395536" y="1124744"/>
            <a:ext cx="7992888" cy="4873752"/>
          </a:xfrm>
        </p:spPr>
        <p:txBody>
          <a:bodyPr/>
          <a:lstStyle/>
          <a:p>
            <a:r>
              <a:rPr lang="en-GB" dirty="0"/>
              <a:t>The young people’s learner identities reflect the different national constructions of the ‘vocational’.</a:t>
            </a:r>
          </a:p>
          <a:p>
            <a:r>
              <a:rPr lang="en-GB" dirty="0"/>
              <a:t>The </a:t>
            </a:r>
            <a:r>
              <a:rPr lang="en-GB" i="1" dirty="0" err="1"/>
              <a:t>Beruf</a:t>
            </a:r>
            <a:r>
              <a:rPr lang="en-GB" dirty="0"/>
              <a:t> in Germany: integration of theory and practice; comprehensive occupational field.</a:t>
            </a:r>
          </a:p>
          <a:p>
            <a:r>
              <a:rPr lang="en-GB" dirty="0"/>
              <a:t>The discourse of the academic-vocational divide in England </a:t>
            </a:r>
          </a:p>
          <a:p>
            <a:pPr lvl="1"/>
            <a:r>
              <a:rPr lang="en-GB" dirty="0"/>
              <a:t>Identity as ‘workers’ - the practical, theory-rejecting craftsperson, formed entirely in the workplace</a:t>
            </a:r>
          </a:p>
          <a:p>
            <a:pPr lvl="1"/>
            <a:r>
              <a:rPr lang="en-GB" dirty="0"/>
              <a:t>Engineering: young people transformed the hegemonic norms of the ‘vocational’; identity with the employer, apprenticeship as a stepping stone</a:t>
            </a:r>
          </a:p>
          <a:p>
            <a:endParaRPr lang="en-GB" dirty="0"/>
          </a:p>
          <a:p>
            <a:endParaRPr lang="en-GB" dirty="0"/>
          </a:p>
          <a:p>
            <a:endParaRPr lang="en-GB" dirty="0"/>
          </a:p>
        </p:txBody>
      </p:sp>
    </p:spTree>
    <p:extLst>
      <p:ext uri="{BB962C8B-B14F-4D97-AF65-F5344CB8AC3E}">
        <p14:creationId xmlns:p14="http://schemas.microsoft.com/office/powerpoint/2010/main" val="3368396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72816"/>
            <a:ext cx="6984776" cy="3747872"/>
          </a:xfrm>
        </p:spPr>
        <p:txBody>
          <a:bodyPr>
            <a:noAutofit/>
          </a:bodyPr>
          <a:lstStyle/>
          <a:p>
            <a:r>
              <a:rPr lang="en-GB" sz="2000" dirty="0"/>
              <a:t>PhD thesis: Learner biographies and learning cultures: identity and apprenticeship in England and Germany (2007-2011) </a:t>
            </a:r>
          </a:p>
          <a:p>
            <a:pPr lvl="2"/>
            <a:r>
              <a:rPr lang="en-GB" sz="1800" dirty="0"/>
              <a:t>Motor vehicle maintenance (and retail) apprentices</a:t>
            </a:r>
          </a:p>
          <a:p>
            <a:pPr lvl="1"/>
            <a:endParaRPr lang="en-GB" sz="1800" dirty="0"/>
          </a:p>
          <a:p>
            <a:r>
              <a:rPr lang="en-GB" sz="2000" dirty="0"/>
              <a:t>Learner Identities and High-Quality Apprenticeships in Britain and Germany, British Academy/ Sir John Cass Foundation (2013-2015) </a:t>
            </a:r>
          </a:p>
          <a:p>
            <a:pPr lvl="2"/>
            <a:r>
              <a:rPr lang="en-GB" sz="1800" dirty="0"/>
              <a:t>Engineering apprentices</a:t>
            </a:r>
          </a:p>
          <a:p>
            <a:pPr marL="0" indent="0">
              <a:buNone/>
            </a:pPr>
            <a:endParaRPr lang="en-GB" sz="2400" dirty="0"/>
          </a:p>
          <a:p>
            <a:endParaRPr lang="en-GB" sz="2400" dirty="0"/>
          </a:p>
          <a:p>
            <a:endParaRPr lang="en-GB" sz="2400" dirty="0">
              <a:latin typeface="Trebuchet MS" pitchFamily="34" charset="0"/>
            </a:endParaRPr>
          </a:p>
        </p:txBody>
      </p:sp>
      <p:sp>
        <p:nvSpPr>
          <p:cNvPr id="2" name="Title 1"/>
          <p:cNvSpPr>
            <a:spLocks noGrp="1"/>
          </p:cNvSpPr>
          <p:nvPr>
            <p:ph type="title"/>
          </p:nvPr>
        </p:nvSpPr>
        <p:spPr>
          <a:xfrm>
            <a:off x="395536" y="260648"/>
            <a:ext cx="8424936" cy="850106"/>
          </a:xfrm>
        </p:spPr>
        <p:txBody>
          <a:bodyPr>
            <a:noAutofit/>
          </a:bodyPr>
          <a:lstStyle/>
          <a:p>
            <a:r>
              <a:rPr lang="en-GB" sz="2400" b="1" dirty="0">
                <a:solidFill>
                  <a:srgbClr val="0070C0"/>
                </a:solidFill>
              </a:rPr>
              <a:t>TWO STUDIES:</a:t>
            </a:r>
          </a:p>
        </p:txBody>
      </p:sp>
    </p:spTree>
    <p:extLst>
      <p:ext uri="{BB962C8B-B14F-4D97-AF65-F5344CB8AC3E}">
        <p14:creationId xmlns:p14="http://schemas.microsoft.com/office/powerpoint/2010/main" val="3293935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24936" cy="850106"/>
          </a:xfrm>
        </p:spPr>
        <p:txBody>
          <a:bodyPr>
            <a:noAutofit/>
          </a:bodyPr>
          <a:lstStyle/>
          <a:p>
            <a:r>
              <a:rPr lang="en-GB" sz="3200" b="1" dirty="0">
                <a:solidFill>
                  <a:srgbClr val="0070C0"/>
                </a:solidFill>
              </a:rPr>
              <a:t>objectives</a:t>
            </a:r>
          </a:p>
        </p:txBody>
      </p:sp>
      <p:sp>
        <p:nvSpPr>
          <p:cNvPr id="3" name="Content Placeholder 2"/>
          <p:cNvSpPr>
            <a:spLocks noGrp="1"/>
          </p:cNvSpPr>
          <p:nvPr>
            <p:ph sz="quarter" idx="1"/>
          </p:nvPr>
        </p:nvSpPr>
        <p:spPr>
          <a:xfrm>
            <a:off x="251520" y="1988840"/>
            <a:ext cx="8435280" cy="3747872"/>
          </a:xfrm>
        </p:spPr>
        <p:txBody>
          <a:bodyPr>
            <a:normAutofit/>
          </a:bodyPr>
          <a:lstStyle/>
          <a:p>
            <a:r>
              <a:rPr lang="en-GB" sz="2000" dirty="0"/>
              <a:t>Explore the learner identities of young people on apprenticeships in Britain and Germany, </a:t>
            </a:r>
            <a:r>
              <a:rPr lang="en-GB" sz="2000" i="1" dirty="0"/>
              <a:t>over time </a:t>
            </a:r>
            <a:r>
              <a:rPr lang="en-GB" sz="2000" dirty="0"/>
              <a:t>and </a:t>
            </a:r>
            <a:r>
              <a:rPr lang="en-GB" sz="2000" i="1" dirty="0"/>
              <a:t>within the learning cultures </a:t>
            </a:r>
            <a:r>
              <a:rPr lang="en-GB" sz="2000" dirty="0"/>
              <a:t>of the college and the workplace.</a:t>
            </a:r>
          </a:p>
          <a:p>
            <a:pPr marL="0" indent="0">
              <a:buNone/>
            </a:pPr>
            <a:endParaRPr lang="en-GB" sz="2000" dirty="0"/>
          </a:p>
          <a:p>
            <a:r>
              <a:rPr lang="en-GB" sz="2000" dirty="0"/>
              <a:t>Draw comparisons between ‘mainstream’ (motor vehicle maintenance) and ‘high quality’ (engineering) apprenticeships.</a:t>
            </a:r>
          </a:p>
          <a:p>
            <a:endParaRPr lang="en-GB" sz="2000" dirty="0">
              <a:latin typeface="Trebuchet MS" pitchFamily="34" charset="0"/>
            </a:endParaRPr>
          </a:p>
        </p:txBody>
      </p:sp>
    </p:spTree>
    <p:extLst>
      <p:ext uri="{BB962C8B-B14F-4D97-AF65-F5344CB8AC3E}">
        <p14:creationId xmlns:p14="http://schemas.microsoft.com/office/powerpoint/2010/main" val="223066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08912" cy="850106"/>
          </a:xfrm>
        </p:spPr>
        <p:txBody>
          <a:bodyPr>
            <a:noAutofit/>
          </a:bodyPr>
          <a:lstStyle/>
          <a:p>
            <a:r>
              <a:rPr lang="en-GB" sz="3200" b="1" dirty="0">
                <a:solidFill>
                  <a:srgbClr val="0070C0"/>
                </a:solidFill>
              </a:rPr>
              <a:t>Conceptual framework</a:t>
            </a:r>
          </a:p>
        </p:txBody>
      </p:sp>
      <p:sp>
        <p:nvSpPr>
          <p:cNvPr id="3" name="Content Placeholder 2"/>
          <p:cNvSpPr>
            <a:spLocks noGrp="1"/>
          </p:cNvSpPr>
          <p:nvPr>
            <p:ph sz="quarter" idx="1"/>
          </p:nvPr>
        </p:nvSpPr>
        <p:spPr>
          <a:xfrm>
            <a:off x="251520" y="1481328"/>
            <a:ext cx="8435280" cy="4900000"/>
          </a:xfrm>
        </p:spPr>
        <p:txBody>
          <a:bodyPr>
            <a:normAutofit/>
          </a:bodyPr>
          <a:lstStyle/>
          <a:p>
            <a:r>
              <a:rPr lang="en-GB" dirty="0"/>
              <a:t>Occupational identity (</a:t>
            </a:r>
            <a:r>
              <a:rPr lang="en-GB" dirty="0" err="1"/>
              <a:t>Rauner</a:t>
            </a:r>
            <a:r>
              <a:rPr lang="en-GB" dirty="0"/>
              <a:t>, 1999)</a:t>
            </a:r>
          </a:p>
          <a:p>
            <a:pPr lvl="1"/>
            <a:r>
              <a:rPr lang="en-GB" dirty="0"/>
              <a:t>The social identity of the </a:t>
            </a:r>
            <a:r>
              <a:rPr lang="en-GB" i="1" dirty="0" err="1"/>
              <a:t>Beruf</a:t>
            </a:r>
            <a:r>
              <a:rPr lang="en-GB" dirty="0"/>
              <a:t> as important part of self-identity</a:t>
            </a:r>
          </a:p>
          <a:p>
            <a:pPr lvl="1"/>
            <a:r>
              <a:rPr lang="en-GB" dirty="0"/>
              <a:t>Centrality of </a:t>
            </a:r>
            <a:r>
              <a:rPr lang="en-GB" i="1" dirty="0" err="1"/>
              <a:t>Handlungskompetenz</a:t>
            </a:r>
            <a:r>
              <a:rPr lang="en-GB" dirty="0"/>
              <a:t>/ conceptual knowledge</a:t>
            </a:r>
          </a:p>
          <a:p>
            <a:r>
              <a:rPr lang="en-GB" dirty="0"/>
              <a:t>Occupational socialisation (Heinz, 1995)</a:t>
            </a:r>
          </a:p>
          <a:p>
            <a:endParaRPr lang="en-GB" dirty="0"/>
          </a:p>
          <a:p>
            <a:r>
              <a:rPr lang="en-GB" dirty="0"/>
              <a:t>Performative identities (Butler, 1990)</a:t>
            </a:r>
          </a:p>
          <a:p>
            <a:pPr lvl="1"/>
            <a:r>
              <a:rPr lang="en-GB" dirty="0"/>
              <a:t>Identities are discursively constructed</a:t>
            </a:r>
          </a:p>
          <a:p>
            <a:pPr lvl="1"/>
            <a:r>
              <a:rPr lang="en-GB" dirty="0"/>
              <a:t>They need to be continually cited so as to appear stable</a:t>
            </a:r>
          </a:p>
          <a:p>
            <a:pPr lvl="1"/>
            <a:r>
              <a:rPr lang="en-GB" dirty="0"/>
              <a:t>The power of discursive regimes</a:t>
            </a:r>
          </a:p>
          <a:p>
            <a:pPr lvl="1"/>
            <a:r>
              <a:rPr lang="en-GB" dirty="0"/>
              <a:t>The ‘vocational’ functions as any other hegemonic norm</a:t>
            </a:r>
          </a:p>
          <a:p>
            <a:endParaRPr lang="en-GB" dirty="0"/>
          </a:p>
          <a:p>
            <a:endParaRPr lang="en-GB" dirty="0"/>
          </a:p>
          <a:p>
            <a:endParaRPr lang="en-GB" dirty="0"/>
          </a:p>
          <a:p>
            <a:endParaRPr lang="en-GB" dirty="0"/>
          </a:p>
          <a:p>
            <a:endParaRPr lang="en-GB" dirty="0"/>
          </a:p>
          <a:p>
            <a:endParaRPr lang="en-GB" dirty="0">
              <a:latin typeface="Trebuchet MS" pitchFamily="34" charset="0"/>
            </a:endParaRPr>
          </a:p>
        </p:txBody>
      </p:sp>
    </p:spTree>
    <p:extLst>
      <p:ext uri="{BB962C8B-B14F-4D97-AF65-F5344CB8AC3E}">
        <p14:creationId xmlns:p14="http://schemas.microsoft.com/office/powerpoint/2010/main" val="135509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24936" cy="850106"/>
          </a:xfrm>
        </p:spPr>
        <p:txBody>
          <a:bodyPr>
            <a:noAutofit/>
          </a:bodyPr>
          <a:lstStyle/>
          <a:p>
            <a:r>
              <a:rPr lang="en-GB" sz="3200" b="1" dirty="0">
                <a:solidFill>
                  <a:srgbClr val="0070C0"/>
                </a:solidFill>
              </a:rPr>
              <a:t>methodology</a:t>
            </a:r>
          </a:p>
        </p:txBody>
      </p:sp>
      <p:sp>
        <p:nvSpPr>
          <p:cNvPr id="3" name="Content Placeholder 2"/>
          <p:cNvSpPr>
            <a:spLocks noGrp="1"/>
          </p:cNvSpPr>
          <p:nvPr>
            <p:ph sz="quarter" idx="1"/>
          </p:nvPr>
        </p:nvSpPr>
        <p:spPr>
          <a:xfrm>
            <a:off x="251520" y="1481328"/>
            <a:ext cx="8435280" cy="4900000"/>
          </a:xfrm>
        </p:spPr>
        <p:txBody>
          <a:bodyPr>
            <a:normAutofit/>
          </a:bodyPr>
          <a:lstStyle/>
          <a:p>
            <a:r>
              <a:rPr lang="en-GB" b="1" dirty="0"/>
              <a:t>Multi-method ethnography:</a:t>
            </a:r>
          </a:p>
          <a:p>
            <a:endParaRPr lang="en-GB" b="1" dirty="0"/>
          </a:p>
          <a:p>
            <a:r>
              <a:rPr lang="en-GB" dirty="0"/>
              <a:t>Individual case studies of 10 apprentices (5 British, 5 German) in the British and German sites of motor vehicle/engineering apprenticeships</a:t>
            </a:r>
          </a:p>
          <a:p>
            <a:r>
              <a:rPr lang="en-GB" dirty="0"/>
              <a:t>Biographic-interpretive interviews with the apprentices.</a:t>
            </a:r>
          </a:p>
          <a:p>
            <a:r>
              <a:rPr lang="en-GB" dirty="0"/>
              <a:t>Participant observation</a:t>
            </a:r>
          </a:p>
          <a:p>
            <a:r>
              <a:rPr lang="en-GB" dirty="0"/>
              <a:t>Semi-structured interviews with key actors in the learning sites of the workplace and the college</a:t>
            </a:r>
          </a:p>
          <a:p>
            <a:r>
              <a:rPr lang="en-GB" dirty="0"/>
              <a:t>Documentary research</a:t>
            </a:r>
          </a:p>
          <a:p>
            <a:endParaRPr lang="en-GB" sz="2000" dirty="0"/>
          </a:p>
          <a:p>
            <a:endParaRPr lang="en-GB" sz="2000" dirty="0"/>
          </a:p>
          <a:p>
            <a:endParaRPr lang="en-GB" sz="2000" dirty="0">
              <a:latin typeface="Trebuchet MS" pitchFamily="34" charset="0"/>
            </a:endParaRPr>
          </a:p>
        </p:txBody>
      </p:sp>
    </p:spTree>
    <p:extLst>
      <p:ext uri="{BB962C8B-B14F-4D97-AF65-F5344CB8AC3E}">
        <p14:creationId xmlns:p14="http://schemas.microsoft.com/office/powerpoint/2010/main" val="43831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24677" y="1412776"/>
            <a:ext cx="8323787" cy="4680520"/>
          </a:xfrm>
        </p:spPr>
        <p:txBody>
          <a:bodyPr>
            <a:normAutofit fontScale="85000" lnSpcReduction="20000"/>
          </a:bodyPr>
          <a:lstStyle/>
          <a:p>
            <a:pPr>
              <a:lnSpc>
                <a:spcPct val="80000"/>
              </a:lnSpc>
            </a:pPr>
            <a:endParaRPr lang="en-GB" altLang="en-US" b="1" dirty="0"/>
          </a:p>
          <a:p>
            <a:pPr>
              <a:lnSpc>
                <a:spcPct val="80000"/>
              </a:lnSpc>
            </a:pPr>
            <a:r>
              <a:rPr lang="en-GB" altLang="en-US" b="1" dirty="0"/>
              <a:t>Discursive construction of MVM as ‘practice’ (academic-vocational divide)</a:t>
            </a:r>
          </a:p>
          <a:p>
            <a:pPr>
              <a:lnSpc>
                <a:spcPct val="80000"/>
              </a:lnSpc>
            </a:pPr>
            <a:endParaRPr lang="en-GB" altLang="en-US" dirty="0"/>
          </a:p>
          <a:p>
            <a:pPr>
              <a:lnSpc>
                <a:spcPct val="80000"/>
              </a:lnSpc>
            </a:pPr>
            <a:r>
              <a:rPr lang="en-GB" altLang="en-US" dirty="0"/>
              <a:t>Informal learning culture, ‘laddish’ behaviour</a:t>
            </a:r>
          </a:p>
          <a:p>
            <a:pPr marL="0" indent="0">
              <a:lnSpc>
                <a:spcPct val="80000"/>
              </a:lnSpc>
              <a:buNone/>
            </a:pPr>
            <a:endParaRPr lang="en-GB" altLang="en-US" dirty="0"/>
          </a:p>
          <a:p>
            <a:pPr>
              <a:lnSpc>
                <a:spcPct val="80000"/>
              </a:lnSpc>
            </a:pPr>
            <a:r>
              <a:rPr lang="en-GB" altLang="en-US" dirty="0"/>
              <a:t>Focus on practical skills and rejection of theoretical content</a:t>
            </a:r>
          </a:p>
          <a:p>
            <a:pPr>
              <a:lnSpc>
                <a:spcPct val="90000"/>
              </a:lnSpc>
            </a:pPr>
            <a:endParaRPr lang="en-GB" altLang="en-US" dirty="0"/>
          </a:p>
          <a:p>
            <a:pPr>
              <a:lnSpc>
                <a:spcPct val="90000"/>
              </a:lnSpc>
            </a:pPr>
            <a:r>
              <a:rPr lang="en-GB" altLang="en-US" dirty="0"/>
              <a:t>Tutors: important to ‘come from the trade’ and valued by apprentices for their practical expertise </a:t>
            </a:r>
          </a:p>
          <a:p>
            <a:pPr>
              <a:lnSpc>
                <a:spcPct val="90000"/>
              </a:lnSpc>
            </a:pPr>
            <a:endParaRPr lang="en-GB" altLang="en-US" dirty="0"/>
          </a:p>
          <a:p>
            <a:pPr>
              <a:lnSpc>
                <a:spcPct val="90000"/>
              </a:lnSpc>
            </a:pPr>
            <a:r>
              <a:rPr lang="en-GB" altLang="en-US" dirty="0"/>
              <a:t>Underpinned by assumptions about learners (‘non-academic’) </a:t>
            </a:r>
          </a:p>
          <a:p>
            <a:pPr lvl="1" eaLnBrk="1" hangingPunct="1">
              <a:lnSpc>
                <a:spcPct val="90000"/>
              </a:lnSpc>
            </a:pPr>
            <a:r>
              <a:rPr lang="en-GB" altLang="en-US" i="1" dirty="0"/>
              <a:t>A lot of these students that we deal with are visual students that learn from visually looking at things, doing things, monkey see monkey do, </a:t>
            </a:r>
            <a:r>
              <a:rPr lang="en-GB" altLang="en-US" i="1" dirty="0" err="1"/>
              <a:t>ya</a:t>
            </a:r>
            <a:r>
              <a:rPr lang="en-GB" altLang="en-US" i="1" dirty="0"/>
              <a:t> know what I mean yeah, and they will get a lot more out of that. (College tutor)</a:t>
            </a:r>
          </a:p>
          <a:p>
            <a:pPr lvl="1" eaLnBrk="1" hangingPunct="1">
              <a:lnSpc>
                <a:spcPct val="90000"/>
              </a:lnSpc>
            </a:pPr>
            <a:endParaRPr lang="en-GB" altLang="en-US" i="1" dirty="0"/>
          </a:p>
          <a:p>
            <a:pPr eaLnBrk="1" hangingPunct="1">
              <a:lnSpc>
                <a:spcPct val="90000"/>
              </a:lnSpc>
            </a:pPr>
            <a:r>
              <a:rPr lang="en-GB" altLang="en-US" dirty="0"/>
              <a:t>Low expectations and ‘comfort zones’ (‘getting students through’)</a:t>
            </a:r>
          </a:p>
          <a:p>
            <a:pPr eaLnBrk="1" hangingPunct="1">
              <a:lnSpc>
                <a:spcPct val="90000"/>
              </a:lnSpc>
            </a:pPr>
            <a:endParaRPr lang="en-GB" altLang="en-US" dirty="0"/>
          </a:p>
          <a:p>
            <a:pPr eaLnBrk="1" hangingPunct="1">
              <a:lnSpc>
                <a:spcPct val="90000"/>
              </a:lnSpc>
            </a:pPr>
            <a:endParaRPr lang="en-GB" altLang="en-US" dirty="0"/>
          </a:p>
          <a:p>
            <a:pPr eaLnBrk="1" hangingPunct="1">
              <a:lnSpc>
                <a:spcPct val="90000"/>
              </a:lnSpc>
            </a:pPr>
            <a:endParaRPr lang="en-GB" altLang="en-US" dirty="0"/>
          </a:p>
          <a:p>
            <a:pPr eaLnBrk="1" hangingPunct="1">
              <a:lnSpc>
                <a:spcPct val="90000"/>
              </a:lnSpc>
            </a:pPr>
            <a:endParaRPr lang="en-GB" altLang="en-US" dirty="0"/>
          </a:p>
          <a:p>
            <a:pPr eaLnBrk="1" hangingPunct="1">
              <a:lnSpc>
                <a:spcPct val="90000"/>
              </a:lnSpc>
            </a:pPr>
            <a:endParaRPr lang="en-GB" altLang="en-US" dirty="0"/>
          </a:p>
          <a:p>
            <a:pPr eaLnBrk="1" hangingPunct="1">
              <a:lnSpc>
                <a:spcPct val="90000"/>
              </a:lnSpc>
            </a:pPr>
            <a:endParaRPr lang="en-GB" altLang="en-US" dirty="0"/>
          </a:p>
          <a:p>
            <a:pPr eaLnBrk="1" hangingPunct="1">
              <a:lnSpc>
                <a:spcPct val="90000"/>
              </a:lnSpc>
            </a:pPr>
            <a:endParaRPr lang="en-US" altLang="en-US" dirty="0"/>
          </a:p>
        </p:txBody>
      </p:sp>
      <p:sp>
        <p:nvSpPr>
          <p:cNvPr id="6" name="Title 1"/>
          <p:cNvSpPr txBox="1">
            <a:spLocks/>
          </p:cNvSpPr>
          <p:nvPr/>
        </p:nvSpPr>
        <p:spPr>
          <a:xfrm>
            <a:off x="179512" y="188640"/>
            <a:ext cx="8568952" cy="864096"/>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GB" sz="2400" b="1" dirty="0">
                <a:solidFill>
                  <a:srgbClr val="0070C0"/>
                </a:solidFill>
              </a:rPr>
              <a:t>Motor Vehicle maintenance: Learning culture college Classroom - England</a:t>
            </a:r>
          </a:p>
        </p:txBody>
      </p:sp>
    </p:spTree>
    <p:extLst>
      <p:ext uri="{BB962C8B-B14F-4D97-AF65-F5344CB8AC3E}">
        <p14:creationId xmlns:p14="http://schemas.microsoft.com/office/powerpoint/2010/main" val="3111000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95536" y="1628800"/>
            <a:ext cx="8640960" cy="4968552"/>
          </a:xfrm>
        </p:spPr>
        <p:txBody>
          <a:bodyPr>
            <a:normAutofit fontScale="92500" lnSpcReduction="10000"/>
          </a:bodyPr>
          <a:lstStyle/>
          <a:p>
            <a:pPr>
              <a:lnSpc>
                <a:spcPct val="90000"/>
              </a:lnSpc>
            </a:pPr>
            <a:r>
              <a:rPr lang="en-GB" altLang="en-US" sz="2000" dirty="0"/>
              <a:t>School experience: constituted as ‘non-academic’</a:t>
            </a:r>
          </a:p>
          <a:p>
            <a:pPr marL="0" indent="0" algn="ctr">
              <a:lnSpc>
                <a:spcPct val="90000"/>
              </a:lnSpc>
              <a:buNone/>
            </a:pPr>
            <a:r>
              <a:rPr lang="en-GB" altLang="en-US" sz="2000" i="1" dirty="0"/>
              <a:t>I’m not good at reading and writing, I’m much better with hands-on work. (Alex)</a:t>
            </a:r>
            <a:endParaRPr lang="en-GB" altLang="en-US" sz="2000" dirty="0"/>
          </a:p>
          <a:p>
            <a:pPr eaLnBrk="1" hangingPunct="1">
              <a:lnSpc>
                <a:spcPct val="90000"/>
              </a:lnSpc>
            </a:pPr>
            <a:r>
              <a:rPr lang="en-GB" altLang="en-US" sz="2000" dirty="0"/>
              <a:t>‘Practical’ learner identities constructed through biographical experience (e.g. school, informal learning careers, apprenticeship)</a:t>
            </a:r>
          </a:p>
          <a:p>
            <a:pPr eaLnBrk="1" hangingPunct="1">
              <a:lnSpc>
                <a:spcPct val="90000"/>
              </a:lnSpc>
            </a:pPr>
            <a:endParaRPr lang="en-GB" altLang="en-US" sz="2000" dirty="0"/>
          </a:p>
          <a:p>
            <a:pPr eaLnBrk="1" hangingPunct="1">
              <a:lnSpc>
                <a:spcPct val="90000"/>
              </a:lnSpc>
            </a:pPr>
            <a:r>
              <a:rPr lang="en-GB" altLang="en-US" sz="2000" dirty="0"/>
              <a:t>Inciting the vocational norm</a:t>
            </a:r>
          </a:p>
          <a:p>
            <a:pPr lvl="1">
              <a:lnSpc>
                <a:spcPct val="90000"/>
              </a:lnSpc>
            </a:pPr>
            <a:r>
              <a:rPr lang="en-GB" sz="1800" dirty="0"/>
              <a:t>Identity as workers rather than learners, presenting themselves as ‘old hands’</a:t>
            </a:r>
          </a:p>
          <a:p>
            <a:pPr lvl="1">
              <a:lnSpc>
                <a:spcPct val="90000"/>
              </a:lnSpc>
            </a:pPr>
            <a:r>
              <a:rPr lang="en-GB" sz="1800" dirty="0"/>
              <a:t>High level of autonomy and occupational identity</a:t>
            </a:r>
          </a:p>
          <a:p>
            <a:pPr lvl="1">
              <a:lnSpc>
                <a:spcPct val="90000"/>
              </a:lnSpc>
            </a:pPr>
            <a:endParaRPr lang="en-GB" altLang="en-US" sz="2000" dirty="0"/>
          </a:p>
          <a:p>
            <a:pPr>
              <a:lnSpc>
                <a:spcPct val="90000"/>
              </a:lnSpc>
            </a:pPr>
            <a:r>
              <a:rPr lang="en-GB" altLang="en-US" sz="2000" dirty="0"/>
              <a:t>Instrumental attitude towards the apprenticeship</a:t>
            </a:r>
          </a:p>
          <a:p>
            <a:pPr marL="0" indent="0" algn="ctr">
              <a:lnSpc>
                <a:spcPct val="90000"/>
              </a:lnSpc>
              <a:buNone/>
            </a:pPr>
            <a:r>
              <a:rPr lang="en-GB" sz="1800" dirty="0"/>
              <a:t>…my certificates I guess, you need them these days… (Alex)</a:t>
            </a:r>
          </a:p>
          <a:p>
            <a:pPr marL="0" indent="0" algn="ctr">
              <a:lnSpc>
                <a:spcPct val="90000"/>
              </a:lnSpc>
              <a:buNone/>
            </a:pPr>
            <a:endParaRPr lang="en-GB" altLang="en-US" sz="1800" dirty="0"/>
          </a:p>
          <a:p>
            <a:pPr eaLnBrk="1" hangingPunct="1">
              <a:lnSpc>
                <a:spcPct val="90000"/>
              </a:lnSpc>
            </a:pPr>
            <a:r>
              <a:rPr lang="en-US" altLang="en-US" sz="2000" dirty="0"/>
              <a:t>By the structure and content of apprenticeship: focus on assessment of performance of distinct tasks.</a:t>
            </a:r>
          </a:p>
          <a:p>
            <a:pPr eaLnBrk="1" hangingPunct="1">
              <a:lnSpc>
                <a:spcPct val="90000"/>
              </a:lnSpc>
            </a:pPr>
            <a:r>
              <a:rPr lang="en-US" altLang="en-US" sz="2000" dirty="0"/>
              <a:t>No plans for progression.</a:t>
            </a:r>
          </a:p>
        </p:txBody>
      </p:sp>
      <p:sp>
        <p:nvSpPr>
          <p:cNvPr id="6" name="Title 1"/>
          <p:cNvSpPr txBox="1">
            <a:spLocks/>
          </p:cNvSpPr>
          <p:nvPr/>
        </p:nvSpPr>
        <p:spPr>
          <a:xfrm>
            <a:off x="179512" y="590927"/>
            <a:ext cx="8856984" cy="569069"/>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GB" sz="2400" b="1" dirty="0">
                <a:solidFill>
                  <a:srgbClr val="0070C0"/>
                </a:solidFill>
              </a:rPr>
              <a:t>LEARNER IDENTITIES – motor vehicle maintenance</a:t>
            </a:r>
          </a:p>
        </p:txBody>
      </p:sp>
    </p:spTree>
    <p:extLst>
      <p:ext uri="{BB962C8B-B14F-4D97-AF65-F5344CB8AC3E}">
        <p14:creationId xmlns:p14="http://schemas.microsoft.com/office/powerpoint/2010/main" val="3024740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95536" y="1628800"/>
            <a:ext cx="7993062" cy="4752528"/>
          </a:xfrm>
        </p:spPr>
        <p:txBody>
          <a:bodyPr>
            <a:normAutofit fontScale="92500"/>
          </a:bodyPr>
          <a:lstStyle/>
          <a:p>
            <a:pPr eaLnBrk="1" hangingPunct="1">
              <a:lnSpc>
                <a:spcPct val="90000"/>
              </a:lnSpc>
            </a:pPr>
            <a:r>
              <a:rPr lang="en-GB" altLang="en-US" dirty="0"/>
              <a:t>Social identity as a </a:t>
            </a:r>
            <a:r>
              <a:rPr lang="en-GB" altLang="en-US" b="1" dirty="0"/>
              <a:t>high-status occupation </a:t>
            </a:r>
            <a:r>
              <a:rPr lang="en-GB" altLang="en-US" dirty="0"/>
              <a:t>with a high theoretical content, integration of theory and practice</a:t>
            </a:r>
          </a:p>
          <a:p>
            <a:pPr>
              <a:lnSpc>
                <a:spcPct val="90000"/>
              </a:lnSpc>
            </a:pPr>
            <a:r>
              <a:rPr lang="en-GB" altLang="en-US" dirty="0"/>
              <a:t>Students are attentive and motivated</a:t>
            </a:r>
          </a:p>
          <a:p>
            <a:pPr>
              <a:lnSpc>
                <a:spcPct val="90000"/>
              </a:lnSpc>
            </a:pPr>
            <a:r>
              <a:rPr lang="en-GB" altLang="en-US" dirty="0"/>
              <a:t>Student identity as learners</a:t>
            </a:r>
          </a:p>
          <a:p>
            <a:pPr eaLnBrk="1" hangingPunct="1">
              <a:lnSpc>
                <a:spcPct val="90000"/>
              </a:lnSpc>
            </a:pPr>
            <a:r>
              <a:rPr lang="en-GB" altLang="en-US" dirty="0"/>
              <a:t>Tutors are university-educated and respected for their theoretical expertise</a:t>
            </a:r>
          </a:p>
          <a:p>
            <a:pPr eaLnBrk="1" hangingPunct="1">
              <a:lnSpc>
                <a:spcPct val="90000"/>
              </a:lnSpc>
            </a:pPr>
            <a:r>
              <a:rPr lang="en-GB" altLang="en-US" dirty="0"/>
              <a:t>Assumption about learners as ‘wanting to be challenged’</a:t>
            </a:r>
          </a:p>
          <a:p>
            <a:pPr eaLnBrk="1" hangingPunct="1">
              <a:lnSpc>
                <a:spcPct val="90000"/>
              </a:lnSpc>
            </a:pPr>
            <a:r>
              <a:rPr lang="en-GB" altLang="en-US" dirty="0"/>
              <a:t>Structure of VET, highly demanding exam and continuous assessment</a:t>
            </a:r>
          </a:p>
          <a:p>
            <a:pPr eaLnBrk="1" hangingPunct="1">
              <a:lnSpc>
                <a:spcPct val="90000"/>
              </a:lnSpc>
            </a:pPr>
            <a:endParaRPr lang="en-GB" altLang="en-US" dirty="0"/>
          </a:p>
          <a:p>
            <a:pPr marL="0" indent="0" algn="ctr">
              <a:lnSpc>
                <a:spcPct val="90000"/>
              </a:lnSpc>
              <a:buNone/>
            </a:pPr>
            <a:r>
              <a:rPr lang="en-GB" sz="1900" i="1" dirty="0"/>
              <a:t>…That I will be able to expand my knowledge further, that I will also be able to expand my practical know-how further, with cars… it evolves all the time, you never finish learning and that has always fascinated me, always, always new knowledge…(Stefan)</a:t>
            </a:r>
          </a:p>
          <a:p>
            <a:pPr eaLnBrk="1" hangingPunct="1">
              <a:lnSpc>
                <a:spcPct val="90000"/>
              </a:lnSpc>
            </a:pPr>
            <a:endParaRPr lang="en-GB" altLang="en-US" dirty="0"/>
          </a:p>
          <a:p>
            <a:pPr lvl="1" eaLnBrk="1" hangingPunct="1">
              <a:lnSpc>
                <a:spcPct val="90000"/>
              </a:lnSpc>
            </a:pPr>
            <a:endParaRPr lang="en-GB" altLang="en-US" dirty="0"/>
          </a:p>
          <a:p>
            <a:pPr eaLnBrk="1" hangingPunct="1">
              <a:lnSpc>
                <a:spcPct val="90000"/>
              </a:lnSpc>
            </a:pPr>
            <a:endParaRPr lang="en-GB" altLang="en-US" dirty="0"/>
          </a:p>
          <a:p>
            <a:pPr eaLnBrk="1" hangingPunct="1">
              <a:lnSpc>
                <a:spcPct val="90000"/>
              </a:lnSpc>
            </a:pPr>
            <a:endParaRPr lang="en-US" altLang="en-US" dirty="0"/>
          </a:p>
        </p:txBody>
      </p:sp>
      <p:sp>
        <p:nvSpPr>
          <p:cNvPr id="6" name="Title 1"/>
          <p:cNvSpPr txBox="1">
            <a:spLocks/>
          </p:cNvSpPr>
          <p:nvPr/>
        </p:nvSpPr>
        <p:spPr>
          <a:xfrm>
            <a:off x="605747" y="188640"/>
            <a:ext cx="8568952" cy="1001117"/>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r>
              <a:rPr lang="en-GB" sz="2400" b="1" dirty="0">
                <a:solidFill>
                  <a:srgbClr val="0070C0"/>
                </a:solidFill>
              </a:rPr>
              <a:t>Motor Vehicle maintenance: Learning culture college Classroom - Germany</a:t>
            </a:r>
          </a:p>
        </p:txBody>
      </p:sp>
    </p:spTree>
    <p:extLst>
      <p:ext uri="{BB962C8B-B14F-4D97-AF65-F5344CB8AC3E}">
        <p14:creationId xmlns:p14="http://schemas.microsoft.com/office/powerpoint/2010/main" val="1755617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3813</TotalTime>
  <Words>2306</Words>
  <Application>Microsoft Office PowerPoint</Application>
  <PresentationFormat>On-screen Show (4:3)</PresentationFormat>
  <Paragraphs>256</Paragraphs>
  <Slides>23</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Century Schoolbook</vt:lpstr>
      <vt:lpstr>Trebuchet MS</vt:lpstr>
      <vt:lpstr>Wingdings</vt:lpstr>
      <vt:lpstr>Wingdings 2</vt:lpstr>
      <vt:lpstr>Oriel</vt:lpstr>
      <vt:lpstr>The role of occupational identity in Apprenticeship in  england and germany-  A learner perspective </vt:lpstr>
      <vt:lpstr>Starting point:</vt:lpstr>
      <vt:lpstr>TWO STUDIES:</vt:lpstr>
      <vt:lpstr>objectives</vt:lpstr>
      <vt:lpstr>Conceptual framework</vt:lpstr>
      <vt:lpstr>methodology</vt:lpstr>
      <vt:lpstr>PowerPoint Presentation</vt:lpstr>
      <vt:lpstr>PowerPoint Presentation</vt:lpstr>
      <vt:lpstr>PowerPoint Presentation</vt:lpstr>
      <vt:lpstr>Engineering apprenticeship: Structure and content - England</vt:lpstr>
      <vt:lpstr>Engineering apprenticeship: Structure and content - England</vt:lpstr>
      <vt:lpstr>Engineering apprenticeship: Structure and content - england</vt:lpstr>
      <vt:lpstr>Engineering apprenticeship: learning culture college classroom - england</vt:lpstr>
      <vt:lpstr>Engineering apprenticeship: learning culture college classroom - England</vt:lpstr>
      <vt:lpstr>Engineering apprenticeship: Apprentices- england</vt:lpstr>
      <vt:lpstr>Engineering apprentices - england</vt:lpstr>
      <vt:lpstr>Engineering Apprentices – england</vt:lpstr>
      <vt:lpstr>Engineering apprenticeship: Structure and content - Germany</vt:lpstr>
      <vt:lpstr>Engineering apprenticeship: Structure and content - Germany</vt:lpstr>
      <vt:lpstr>Engineering apprenticeship: learning culture college classroom - Germany</vt:lpstr>
      <vt:lpstr>Engineering apprenticeship: apprentices- Germany</vt:lpstr>
      <vt:lpstr>Engineering apprenticeship: apprentices- Germany</vt:lpstr>
      <vt:lpstr>conclusions</vt:lpstr>
    </vt:vector>
  </TitlesOfParts>
  <Company>University of Southampton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 Education &amp; Training Policy Analysis</dc:title>
  <dc:creator>Michael Tomlinson</dc:creator>
  <cp:lastModifiedBy>Hugh Joslin</cp:lastModifiedBy>
  <cp:revision>540</cp:revision>
  <cp:lastPrinted>2016-05-12T16:01:54Z</cp:lastPrinted>
  <dcterms:created xsi:type="dcterms:W3CDTF">2011-11-22T08:34:55Z</dcterms:created>
  <dcterms:modified xsi:type="dcterms:W3CDTF">2016-05-16T15:29:02Z</dcterms:modified>
</cp:coreProperties>
</file>