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95" r:id="rId2"/>
    <p:sldMasterId id="2147483796" r:id="rId3"/>
    <p:sldMasterId id="2147483798" r:id="rId4"/>
    <p:sldMasterId id="2147483799" r:id="rId5"/>
    <p:sldMasterId id="2147483800" r:id="rId6"/>
  </p:sldMasterIdLst>
  <p:notesMasterIdLst>
    <p:notesMasterId r:id="rId19"/>
  </p:notesMasterIdLst>
  <p:handoutMasterIdLst>
    <p:handoutMasterId r:id="rId20"/>
  </p:handoutMasterIdLst>
  <p:sldIdLst>
    <p:sldId id="256" r:id="rId7"/>
    <p:sldId id="281" r:id="rId8"/>
    <p:sldId id="313" r:id="rId9"/>
    <p:sldId id="314" r:id="rId10"/>
    <p:sldId id="315" r:id="rId11"/>
    <p:sldId id="317" r:id="rId12"/>
    <p:sldId id="311" r:id="rId13"/>
    <p:sldId id="318" r:id="rId14"/>
    <p:sldId id="316" r:id="rId15"/>
    <p:sldId id="309" r:id="rId16"/>
    <p:sldId id="310" r:id="rId17"/>
    <p:sldId id="288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17E3E3"/>
    <a:srgbClr val="0000FF"/>
    <a:srgbClr val="15FF7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75700" autoAdjust="0"/>
  </p:normalViewPr>
  <p:slideViewPr>
    <p:cSldViewPr>
      <p:cViewPr varScale="1">
        <p:scale>
          <a:sx n="55" d="100"/>
          <a:sy n="55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ACDC7-343D-442B-8E2D-4593DE556A0F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4E13CC6-921C-4044-AC7A-FDFAD38322EA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GB" sz="1800" b="1" dirty="0" err="1" smtClean="0">
              <a:solidFill>
                <a:schemeClr val="bg1"/>
              </a:solidFill>
            </a:rPr>
            <a:t>Futurelearn</a:t>
          </a:r>
          <a:r>
            <a:rPr lang="en-GB" sz="1800" b="1" dirty="0" smtClean="0">
              <a:solidFill>
                <a:schemeClr val="bg1"/>
              </a:solidFill>
            </a:rPr>
            <a:t>  UEA Environmental Justice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GB" sz="2000" dirty="0">
            <a:solidFill>
              <a:schemeClr val="bg1"/>
            </a:solidFill>
          </a:endParaRPr>
        </a:p>
      </dgm:t>
    </dgm:pt>
    <dgm:pt modelId="{F86E48E8-C08B-4D55-8561-EB43CA496106}" type="parTrans" cxnId="{F3F924A1-A8DF-4E38-852C-B7B158AA7ECF}">
      <dgm:prSet/>
      <dgm:spPr/>
      <dgm:t>
        <a:bodyPr/>
        <a:lstStyle/>
        <a:p>
          <a:endParaRPr lang="en-GB"/>
        </a:p>
      </dgm:t>
    </dgm:pt>
    <dgm:pt modelId="{727448C8-3207-4E8A-8137-1B92BA8B04F3}" type="sibTrans" cxnId="{F3F924A1-A8DF-4E38-852C-B7B158AA7ECF}">
      <dgm:prSet/>
      <dgm:spPr/>
      <dgm:t>
        <a:bodyPr/>
        <a:lstStyle/>
        <a:p>
          <a:endParaRPr lang="en-GB"/>
        </a:p>
      </dgm:t>
    </dgm:pt>
    <dgm:pt modelId="{7A2EADFB-295E-4A4D-A6BA-58758455617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err="1" smtClean="0">
              <a:solidFill>
                <a:schemeClr val="bg1"/>
              </a:solidFill>
            </a:rPr>
            <a:t>Futurelearn</a:t>
          </a:r>
          <a:r>
            <a:rPr lang="en-GB" sz="1800" b="1" dirty="0" smtClean="0">
              <a:solidFill>
                <a:schemeClr val="bg1"/>
              </a:solidFill>
            </a:rPr>
            <a:t>  Lancaster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bg1"/>
              </a:solidFill>
            </a:rPr>
            <a:t>Global Food Security</a:t>
          </a:r>
          <a:endParaRPr lang="en-GB" sz="1800" b="1" dirty="0">
            <a:solidFill>
              <a:schemeClr val="bg1"/>
            </a:solidFill>
          </a:endParaRPr>
        </a:p>
      </dgm:t>
    </dgm:pt>
    <dgm:pt modelId="{E8D10874-0352-4527-89A1-1010587A6124}" type="parTrans" cxnId="{61B0C0D2-144D-4D10-940F-F850109DC5F3}">
      <dgm:prSet/>
      <dgm:spPr/>
      <dgm:t>
        <a:bodyPr/>
        <a:lstStyle/>
        <a:p>
          <a:endParaRPr lang="en-GB"/>
        </a:p>
      </dgm:t>
    </dgm:pt>
    <dgm:pt modelId="{6E8DF989-AF10-4579-A521-408150F0EA0D}" type="sibTrans" cxnId="{61B0C0D2-144D-4D10-940F-F850109DC5F3}">
      <dgm:prSet/>
      <dgm:spPr/>
      <dgm:t>
        <a:bodyPr/>
        <a:lstStyle/>
        <a:p>
          <a:endParaRPr lang="en-GB"/>
        </a:p>
      </dgm:t>
    </dgm:pt>
    <dgm:pt modelId="{A4F2F80C-B7E9-4603-82E3-ED2764D788EF}">
      <dgm:prSet phldrT="[Text]" phldr="1"/>
      <dgm:spPr/>
      <dgm:t>
        <a:bodyPr/>
        <a:lstStyle/>
        <a:p>
          <a:endParaRPr lang="en-GB" dirty="0"/>
        </a:p>
      </dgm:t>
    </dgm:pt>
    <dgm:pt modelId="{6C5DED3A-E847-46E7-9FDD-D196D6DCA1C5}" type="parTrans" cxnId="{4C6C5C2C-CD76-4871-99E7-A77BE7DA262A}">
      <dgm:prSet/>
      <dgm:spPr/>
      <dgm:t>
        <a:bodyPr/>
        <a:lstStyle/>
        <a:p>
          <a:endParaRPr lang="en-GB"/>
        </a:p>
      </dgm:t>
    </dgm:pt>
    <dgm:pt modelId="{05393950-EC7B-4F65-848F-1A0C8E53E32E}" type="sibTrans" cxnId="{4C6C5C2C-CD76-4871-99E7-A77BE7DA262A}">
      <dgm:prSet/>
      <dgm:spPr/>
      <dgm:t>
        <a:bodyPr/>
        <a:lstStyle/>
        <a:p>
          <a:endParaRPr lang="en-GB"/>
        </a:p>
      </dgm:t>
    </dgm:pt>
    <dgm:pt modelId="{1CC2952D-637E-4B89-AB55-24EF31AF5501}" type="pres">
      <dgm:prSet presAssocID="{5DEACDC7-343D-442B-8E2D-4593DE556A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5B4AC97-FD40-44C1-AD26-F797E436EC6E}" type="pres">
      <dgm:prSet presAssocID="{74E13CC6-921C-4044-AC7A-FDFAD38322EA}" presName="compNode" presStyleCnt="0"/>
      <dgm:spPr/>
    </dgm:pt>
    <dgm:pt modelId="{6A1EE377-BD2F-481F-9025-BECFDE969A73}" type="pres">
      <dgm:prSet presAssocID="{74E13CC6-921C-4044-AC7A-FDFAD38322EA}" presName="pictRect" presStyleLbl="node1" presStyleIdx="0" presStyleCnt="3" custLinFactNeighborX="-17136" custLinFactNeighborY="110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0B8220-B65F-4239-8AD3-4F3A919CDD22}" type="pres">
      <dgm:prSet presAssocID="{74E13CC6-921C-4044-AC7A-FDFAD38322EA}" presName="textRect" presStyleLbl="revTx" presStyleIdx="0" presStyleCnt="3" custScaleX="99577" custScaleY="67847" custLinFactNeighborX="-17347" custLinFactNeighborY="108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DC704A-71C8-421F-AAE6-FD4D96FE66AA}" type="pres">
      <dgm:prSet presAssocID="{727448C8-3207-4E8A-8137-1B92BA8B04F3}" presName="sibTrans" presStyleLbl="sibTrans2D1" presStyleIdx="0" presStyleCnt="0"/>
      <dgm:spPr/>
      <dgm:t>
        <a:bodyPr/>
        <a:lstStyle/>
        <a:p>
          <a:endParaRPr lang="en-GB"/>
        </a:p>
      </dgm:t>
    </dgm:pt>
    <dgm:pt modelId="{219D8021-7A47-4065-A959-C5F51B5AAA5A}" type="pres">
      <dgm:prSet presAssocID="{7A2EADFB-295E-4A4D-A6BA-587584556171}" presName="compNode" presStyleCnt="0"/>
      <dgm:spPr/>
    </dgm:pt>
    <dgm:pt modelId="{C9843A2F-01DA-4C3A-8424-775EEE59A536}" type="pres">
      <dgm:prSet presAssocID="{7A2EADFB-295E-4A4D-A6BA-587584556171}" presName="pictRect" presStyleLbl="node1" presStyleIdx="1" presStyleCnt="3" custLinFactNeighborX="12810" custLinFactNeighborY="1170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E3920AB-47AF-4C9C-B26E-421CB3780D58}" type="pres">
      <dgm:prSet presAssocID="{7A2EADFB-295E-4A4D-A6BA-587584556171}" presName="textRect" presStyleLbl="revTx" presStyleIdx="1" presStyleCnt="3" custLinFactNeighborX="12810" custLinFactNeighborY="349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22D2A8-9F5B-410C-93EE-04D5E1A2FB16}" type="pres">
      <dgm:prSet presAssocID="{6E8DF989-AF10-4579-A521-408150F0EA0D}" presName="sibTrans" presStyleLbl="sibTrans2D1" presStyleIdx="0" presStyleCnt="0"/>
      <dgm:spPr/>
      <dgm:t>
        <a:bodyPr/>
        <a:lstStyle/>
        <a:p>
          <a:endParaRPr lang="en-GB"/>
        </a:p>
      </dgm:t>
    </dgm:pt>
    <dgm:pt modelId="{8D641C85-97C6-48B3-97C1-9361ED0E6798}" type="pres">
      <dgm:prSet presAssocID="{A4F2F80C-B7E9-4603-82E3-ED2764D788EF}" presName="compNode" presStyleCnt="0"/>
      <dgm:spPr/>
    </dgm:pt>
    <dgm:pt modelId="{E00B5765-CB88-49A6-84E1-345CA44E3C6D}" type="pres">
      <dgm:prSet presAssocID="{A4F2F80C-B7E9-4603-82E3-ED2764D788EF}" presName="pictRect" presStyleLbl="node1" presStyleIdx="2" presStyleCnt="3" custScaleX="35600" custScaleY="15002" custLinFactX="-100000" custLinFactY="100000" custLinFactNeighborX="-100578" custLinFactNeighborY="109133"/>
      <dgm:spPr>
        <a:noFill/>
        <a:ln>
          <a:noFill/>
        </a:ln>
      </dgm:spPr>
    </dgm:pt>
    <dgm:pt modelId="{E768F973-D369-469F-8189-79CF06A78520}" type="pres">
      <dgm:prSet presAssocID="{A4F2F80C-B7E9-4603-82E3-ED2764D788EF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71041BD-2241-4FA3-B37A-5AAFF18BCA2C}" type="presOf" srcId="{727448C8-3207-4E8A-8137-1B92BA8B04F3}" destId="{3EDC704A-71C8-421F-AAE6-FD4D96FE66AA}" srcOrd="0" destOrd="0" presId="urn:microsoft.com/office/officeart/2005/8/layout/pList1#1"/>
    <dgm:cxn modelId="{DD057F5D-8897-4AA0-909A-335F37316920}" type="presOf" srcId="{7A2EADFB-295E-4A4D-A6BA-587584556171}" destId="{4E3920AB-47AF-4C9C-B26E-421CB3780D58}" srcOrd="0" destOrd="0" presId="urn:microsoft.com/office/officeart/2005/8/layout/pList1#1"/>
    <dgm:cxn modelId="{4C6C5C2C-CD76-4871-99E7-A77BE7DA262A}" srcId="{5DEACDC7-343D-442B-8E2D-4593DE556A0F}" destId="{A4F2F80C-B7E9-4603-82E3-ED2764D788EF}" srcOrd="2" destOrd="0" parTransId="{6C5DED3A-E847-46E7-9FDD-D196D6DCA1C5}" sibTransId="{05393950-EC7B-4F65-848F-1A0C8E53E32E}"/>
    <dgm:cxn modelId="{C4F6D30A-B977-4BA5-9F1D-E4B7B32C86BE}" type="presOf" srcId="{74E13CC6-921C-4044-AC7A-FDFAD38322EA}" destId="{660B8220-B65F-4239-8AD3-4F3A919CDD22}" srcOrd="0" destOrd="0" presId="urn:microsoft.com/office/officeart/2005/8/layout/pList1#1"/>
    <dgm:cxn modelId="{F3F924A1-A8DF-4E38-852C-B7B158AA7ECF}" srcId="{5DEACDC7-343D-442B-8E2D-4593DE556A0F}" destId="{74E13CC6-921C-4044-AC7A-FDFAD38322EA}" srcOrd="0" destOrd="0" parTransId="{F86E48E8-C08B-4D55-8561-EB43CA496106}" sibTransId="{727448C8-3207-4E8A-8137-1B92BA8B04F3}"/>
    <dgm:cxn modelId="{61B0C0D2-144D-4D10-940F-F850109DC5F3}" srcId="{5DEACDC7-343D-442B-8E2D-4593DE556A0F}" destId="{7A2EADFB-295E-4A4D-A6BA-587584556171}" srcOrd="1" destOrd="0" parTransId="{E8D10874-0352-4527-89A1-1010587A6124}" sibTransId="{6E8DF989-AF10-4579-A521-408150F0EA0D}"/>
    <dgm:cxn modelId="{D8FF5CCB-BD75-4CF4-B6F6-AEF5FB712E65}" type="presOf" srcId="{5DEACDC7-343D-442B-8E2D-4593DE556A0F}" destId="{1CC2952D-637E-4B89-AB55-24EF31AF5501}" srcOrd="0" destOrd="0" presId="urn:microsoft.com/office/officeart/2005/8/layout/pList1#1"/>
    <dgm:cxn modelId="{6C07BD3A-0925-4BC9-AE59-D531036C7E15}" type="presOf" srcId="{6E8DF989-AF10-4579-A521-408150F0EA0D}" destId="{4522D2A8-9F5B-410C-93EE-04D5E1A2FB16}" srcOrd="0" destOrd="0" presId="urn:microsoft.com/office/officeart/2005/8/layout/pList1#1"/>
    <dgm:cxn modelId="{F0F13A4E-D0E2-4739-AFAD-954CF8C15C4D}" type="presOf" srcId="{A4F2F80C-B7E9-4603-82E3-ED2764D788EF}" destId="{E768F973-D369-469F-8189-79CF06A78520}" srcOrd="0" destOrd="0" presId="urn:microsoft.com/office/officeart/2005/8/layout/pList1#1"/>
    <dgm:cxn modelId="{5043B2E6-CCC4-4AB8-8662-7748CCAC349F}" type="presParOf" srcId="{1CC2952D-637E-4B89-AB55-24EF31AF5501}" destId="{85B4AC97-FD40-44C1-AD26-F797E436EC6E}" srcOrd="0" destOrd="0" presId="urn:microsoft.com/office/officeart/2005/8/layout/pList1#1"/>
    <dgm:cxn modelId="{138656D9-0C14-4032-85D8-1E5F9109C7BF}" type="presParOf" srcId="{85B4AC97-FD40-44C1-AD26-F797E436EC6E}" destId="{6A1EE377-BD2F-481F-9025-BECFDE969A73}" srcOrd="0" destOrd="0" presId="urn:microsoft.com/office/officeart/2005/8/layout/pList1#1"/>
    <dgm:cxn modelId="{32B1FBD0-7428-47E5-8191-646D38D607B2}" type="presParOf" srcId="{85B4AC97-FD40-44C1-AD26-F797E436EC6E}" destId="{660B8220-B65F-4239-8AD3-4F3A919CDD22}" srcOrd="1" destOrd="0" presId="urn:microsoft.com/office/officeart/2005/8/layout/pList1#1"/>
    <dgm:cxn modelId="{0EE2498D-0CEA-4FF7-A0F3-74E93E958538}" type="presParOf" srcId="{1CC2952D-637E-4B89-AB55-24EF31AF5501}" destId="{3EDC704A-71C8-421F-AAE6-FD4D96FE66AA}" srcOrd="1" destOrd="0" presId="urn:microsoft.com/office/officeart/2005/8/layout/pList1#1"/>
    <dgm:cxn modelId="{91172967-F0FE-44F5-A071-2EB00716EDB3}" type="presParOf" srcId="{1CC2952D-637E-4B89-AB55-24EF31AF5501}" destId="{219D8021-7A47-4065-A959-C5F51B5AAA5A}" srcOrd="2" destOrd="0" presId="urn:microsoft.com/office/officeart/2005/8/layout/pList1#1"/>
    <dgm:cxn modelId="{BEC160CC-5BB4-4981-BC20-7A1521E7B2D2}" type="presParOf" srcId="{219D8021-7A47-4065-A959-C5F51B5AAA5A}" destId="{C9843A2F-01DA-4C3A-8424-775EEE59A536}" srcOrd="0" destOrd="0" presId="urn:microsoft.com/office/officeart/2005/8/layout/pList1#1"/>
    <dgm:cxn modelId="{10213106-6821-4C35-97AB-8C8E0B8E8D19}" type="presParOf" srcId="{219D8021-7A47-4065-A959-C5F51B5AAA5A}" destId="{4E3920AB-47AF-4C9C-B26E-421CB3780D58}" srcOrd="1" destOrd="0" presId="urn:microsoft.com/office/officeart/2005/8/layout/pList1#1"/>
    <dgm:cxn modelId="{A0958997-656C-49E9-9B67-7534848ECE7C}" type="presParOf" srcId="{1CC2952D-637E-4B89-AB55-24EF31AF5501}" destId="{4522D2A8-9F5B-410C-93EE-04D5E1A2FB16}" srcOrd="3" destOrd="0" presId="urn:microsoft.com/office/officeart/2005/8/layout/pList1#1"/>
    <dgm:cxn modelId="{D789A0A5-C106-4015-9EA9-0CE1DCF4F425}" type="presParOf" srcId="{1CC2952D-637E-4B89-AB55-24EF31AF5501}" destId="{8D641C85-97C6-48B3-97C1-9361ED0E6798}" srcOrd="4" destOrd="0" presId="urn:microsoft.com/office/officeart/2005/8/layout/pList1#1"/>
    <dgm:cxn modelId="{8BDBD00F-6DC1-4292-A2A2-45571DA040A7}" type="presParOf" srcId="{8D641C85-97C6-48B3-97C1-9361ED0E6798}" destId="{E00B5765-CB88-49A6-84E1-345CA44E3C6D}" srcOrd="0" destOrd="0" presId="urn:microsoft.com/office/officeart/2005/8/layout/pList1#1"/>
    <dgm:cxn modelId="{11AC02F4-F9B8-401A-9556-120C1DDE51EE}" type="presParOf" srcId="{8D641C85-97C6-48B3-97C1-9361ED0E6798}" destId="{E768F973-D369-469F-8189-79CF06A78520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EE377-BD2F-481F-9025-BECFDE969A73}">
      <dsp:nvSpPr>
        <dsp:cNvPr id="0" name=""/>
        <dsp:cNvSpPr/>
      </dsp:nvSpPr>
      <dsp:spPr>
        <a:xfrm>
          <a:off x="504045" y="303805"/>
          <a:ext cx="2829906" cy="194980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B8220-B65F-4239-8AD3-4F3A919CDD22}">
      <dsp:nvSpPr>
        <dsp:cNvPr id="0" name=""/>
        <dsp:cNvSpPr/>
      </dsp:nvSpPr>
      <dsp:spPr>
        <a:xfrm>
          <a:off x="504059" y="2320033"/>
          <a:ext cx="2817936" cy="712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err="1" smtClean="0">
              <a:solidFill>
                <a:schemeClr val="bg1"/>
              </a:solidFill>
            </a:rPr>
            <a:t>Futurelearn</a:t>
          </a:r>
          <a:r>
            <a:rPr lang="en-GB" sz="1800" b="1" kern="1200" dirty="0" smtClean="0">
              <a:solidFill>
                <a:schemeClr val="bg1"/>
              </a:solidFill>
            </a:rPr>
            <a:t>  UEA Environmental Justice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chemeClr val="bg1"/>
            </a:solidFill>
          </a:endParaRPr>
        </a:p>
      </dsp:txBody>
      <dsp:txXfrm>
        <a:off x="504059" y="2320033"/>
        <a:ext cx="2817936" cy="712322"/>
      </dsp:txXfrm>
    </dsp:sp>
    <dsp:sp modelId="{C9843A2F-01DA-4C3A-8424-775EEE59A536}">
      <dsp:nvSpPr>
        <dsp:cNvPr id="0" name=""/>
        <dsp:cNvSpPr/>
      </dsp:nvSpPr>
      <dsp:spPr>
        <a:xfrm>
          <a:off x="4464505" y="231793"/>
          <a:ext cx="2829906" cy="194980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920AB-47AF-4C9C-B26E-421CB3780D58}">
      <dsp:nvSpPr>
        <dsp:cNvPr id="0" name=""/>
        <dsp:cNvSpPr/>
      </dsp:nvSpPr>
      <dsp:spPr>
        <a:xfrm>
          <a:off x="4464505" y="2320035"/>
          <a:ext cx="2829906" cy="104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err="1" smtClean="0">
              <a:solidFill>
                <a:schemeClr val="bg1"/>
              </a:solidFill>
            </a:rPr>
            <a:t>Futurelearn</a:t>
          </a:r>
          <a:r>
            <a:rPr lang="en-GB" sz="1800" b="1" kern="1200" dirty="0" smtClean="0">
              <a:solidFill>
                <a:schemeClr val="bg1"/>
              </a:solidFill>
            </a:rPr>
            <a:t>  Lancaster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bg1"/>
              </a:solidFill>
            </a:rPr>
            <a:t>Global Food Security</a:t>
          </a:r>
          <a:endParaRPr lang="en-GB" sz="1800" b="1" kern="1200" dirty="0">
            <a:solidFill>
              <a:schemeClr val="bg1"/>
            </a:solidFill>
          </a:endParaRPr>
        </a:p>
      </dsp:txBody>
      <dsp:txXfrm>
        <a:off x="4464505" y="2320035"/>
        <a:ext cx="2829906" cy="1049895"/>
      </dsp:txXfrm>
    </dsp:sp>
    <dsp:sp modelId="{E00B5765-CB88-49A6-84E1-345CA44E3C6D}">
      <dsp:nvSpPr>
        <dsp:cNvPr id="0" name=""/>
        <dsp:cNvSpPr/>
      </dsp:nvSpPr>
      <dsp:spPr>
        <a:xfrm>
          <a:off x="0" y="5168490"/>
          <a:ext cx="1007446" cy="292509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8F973-D369-469F-8189-79CF06A78520}">
      <dsp:nvSpPr>
        <dsp:cNvPr id="0" name=""/>
        <dsp:cNvSpPr/>
      </dsp:nvSpPr>
      <dsp:spPr>
        <a:xfrm>
          <a:off x="2545486" y="4407477"/>
          <a:ext cx="2829906" cy="104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48488" rIns="348488" bIns="0" numCol="1" spcCol="1270" anchor="t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900" kern="1200" dirty="0"/>
        </a:p>
      </dsp:txBody>
      <dsp:txXfrm>
        <a:off x="2545486" y="4407477"/>
        <a:ext cx="2829906" cy="1049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base">
              <a:spcBef>
                <a:spcPct val="0"/>
              </a:spcBef>
              <a:spcAft>
                <a:spcPct val="0"/>
              </a:spcAft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3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base">
              <a:spcBef>
                <a:spcPct val="0"/>
              </a:spcBef>
              <a:spcAft>
                <a:spcPct val="0"/>
              </a:spcAft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3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2134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base">
              <a:spcBef>
                <a:spcPct val="0"/>
              </a:spcBef>
              <a:spcAft>
                <a:spcPct val="0"/>
              </a:spcAft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base">
              <a:spcBef>
                <a:spcPct val="0"/>
              </a:spcBef>
              <a:spcAft>
                <a:spcPct val="0"/>
              </a:spcAft>
              <a:defRPr sz="13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4" name="Rectangle 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base">
              <a:spcBef>
                <a:spcPct val="0"/>
              </a:spcBef>
              <a:spcAft>
                <a:spcPct val="0"/>
              </a:spcAft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base">
              <a:spcBef>
                <a:spcPct val="0"/>
              </a:spcBef>
              <a:spcAft>
                <a:spcPct val="0"/>
              </a:spcAft>
              <a:defRPr sz="13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90621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GB" b="1" dirty="0"/>
          </a:p>
        </p:txBody>
      </p:sp>
      <p:sp>
        <p:nvSpPr>
          <p:cNvPr id="48132" name="Text Box 4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9514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78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/>
              <a:t>12.43</a:t>
            </a:r>
            <a:endParaRPr lang="en-US"/>
          </a:p>
        </p:txBody>
      </p:sp>
      <p:sp>
        <p:nvSpPr>
          <p:cNvPr id="81924" name="Text Box 4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latin typeface="Arial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89470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7999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7999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Rectangle 7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ltGray">
          <a:xfrm>
            <a:off x="0" y="0"/>
            <a:ext cx="9144000" cy="4652963"/>
          </a:xfrm>
          <a:prstGeom prst="rect">
            <a:avLst/>
          </a:prstGeom>
          <a:solidFill>
            <a:srgbClr val="000000"/>
          </a:solidFill>
          <a:ln w="47999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invGray">
          <a:xfrm>
            <a:off x="0" y="4652963"/>
            <a:ext cx="9144000" cy="46037"/>
          </a:xfrm>
          <a:prstGeom prst="rect">
            <a:avLst/>
          </a:prstGeom>
          <a:solidFill>
            <a:srgbClr val="FFFFFF"/>
          </a:solidFill>
          <a:ln w="47999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3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7999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7999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7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7999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7999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7999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7999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Rectang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7" name="Rectangle 7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Rectangle 8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13" name="Rectangle 9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7999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7999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7999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7999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Rectang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Rectangle 7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Rectangle 8"/>
          <p:cNvSpPr>
            <a:spLocks noGrp="1"/>
          </p:cNvSpPr>
          <p:nvPr>
            <p:ph type="dt" sz="half" idx="2"/>
          </p:nvPr>
        </p:nvSpPr>
        <p:spPr>
          <a:xfrm>
            <a:off x="165100" y="1169988"/>
            <a:ext cx="2522538" cy="201612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13" name="Rectangle 9"/>
          <p:cNvSpPr>
            <a:spLocks noGrp="1"/>
          </p:cNvSpPr>
          <p:nvPr>
            <p:ph type="ftr" sz="quarter" idx="3"/>
          </p:nvPr>
        </p:nvSpPr>
        <p:spPr>
          <a:xfrm>
            <a:off x="3035300" y="1169988"/>
            <a:ext cx="5194300" cy="201612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"/>
          <p:cNvSpPr>
            <a:spLocks noGrp="1"/>
          </p:cNvSpPr>
          <p:nvPr>
            <p:ph type="sldNum" sz="quarter" idx="4"/>
          </p:nvPr>
        </p:nvSpPr>
        <p:spPr>
          <a:xfrm>
            <a:off x="8339138" y="1169988"/>
            <a:ext cx="733425" cy="201612"/>
          </a:xfrm>
          <a:prstGeom prst="rect">
            <a:avLst/>
          </a:prstGeom>
        </p:spPr>
        <p:txBody>
          <a:bodyPr vert="horz" bIns="0" rtlCol="0" anchor="b"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7999" cmpd="thickThin">
            <a:noFill/>
            <a:miter lim="800000"/>
            <a:headEnd/>
            <a:tailEnd/>
          </a:ln>
          <a:effectLst>
            <a:outerShdw dist="10160" dir="108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7999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3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ftr" sz="quarter" idx="3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0" y="-171450"/>
            <a:ext cx="9144000" cy="5113338"/>
          </a:xfrm>
          <a:prstGeom prst="rect">
            <a:avLst/>
          </a:prstGeom>
          <a:noFill/>
        </p:spPr>
      </p:pic>
      <p:sp>
        <p:nvSpPr>
          <p:cNvPr id="2" name="Picture 3"/>
          <p:cNvSpPr>
            <a:spLocks noGrp="1"/>
          </p:cNvSpPr>
          <p:nvPr>
            <p:ph type="ctrTitle" idx="4294967295"/>
          </p:nvPr>
        </p:nvSpPr>
        <p:spPr>
          <a:xfrm>
            <a:off x="467544" y="0"/>
            <a:ext cx="8280920" cy="647353"/>
          </a:xfrm>
        </p:spPr>
        <p:txBody>
          <a:bodyPr tIns="0" bIns="0" anchor="t">
            <a:noAutofit/>
            <a:sp3d prstMaterial="matte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University of Greenwich Faculty of Education and Health</a:t>
            </a:r>
            <a:b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Friday 6</a:t>
            </a:r>
            <a:r>
              <a:rPr lang="en-GB" sz="1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March 2015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Grp="1"/>
          </p:cNvSpPr>
          <p:nvPr>
            <p:ph type="subTitle" idx="4294967295"/>
          </p:nvPr>
        </p:nvSpPr>
        <p:spPr>
          <a:xfrm>
            <a:off x="0" y="980728"/>
            <a:ext cx="8892480" cy="1752600"/>
          </a:xfrm>
        </p:spPr>
        <p:txBody>
          <a:bodyPr lIns="118872" tIns="0" rIns="45720" bIns="0" anchor="b"/>
          <a:lstStyle/>
          <a:p>
            <a:pPr marL="0" indent="0" algn="ctr" eaLnBrk="1" hangingPunct="1">
              <a:buFont typeface="Wingdings 2"/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ESRC HIVE-PED </a:t>
            </a:r>
          </a:p>
          <a:p>
            <a:pPr marL="0" indent="0" algn="ctr" eaLnBrk="1" hangingPunct="1">
              <a:buFont typeface="Wingdings 2"/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Designing a MOOC?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Text Box 5"/>
          <p:cNvSpPr txBox="1">
            <a:spLocks/>
          </p:cNvSpPr>
          <p:nvPr/>
        </p:nvSpPr>
        <p:spPr>
          <a:xfrm>
            <a:off x="1008063" y="3212976"/>
            <a:ext cx="8135937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5400" b="1" dirty="0" smtClean="0">
                <a:solidFill>
                  <a:schemeClr val="bg1"/>
                </a:solidFill>
                <a:latin typeface="Corbel"/>
              </a:rPr>
              <a:t>Professor </a:t>
            </a:r>
            <a:r>
              <a:rPr lang="en-GB" sz="5400" b="1" dirty="0">
                <a:solidFill>
                  <a:schemeClr val="bg1"/>
                </a:solidFill>
                <a:latin typeface="Corbel"/>
              </a:rPr>
              <a:t>Jill Jameson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latin typeface="Corbel"/>
              </a:rPr>
              <a:t>Professor of </a:t>
            </a:r>
            <a:r>
              <a:rPr lang="en-GB" sz="1600" b="1" dirty="0">
                <a:latin typeface="Corbel"/>
              </a:rPr>
              <a:t>Education , University of Greenwich </a:t>
            </a:r>
            <a:endParaRPr lang="en-US" sz="1600" b="1" dirty="0">
              <a:latin typeface="Corbel"/>
            </a:endParaRPr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 cstate="print"/>
          <a:srcRect b="8366"/>
          <a:stretch>
            <a:fillRect/>
          </a:stretch>
        </p:blipFill>
        <p:spPr bwMode="auto">
          <a:xfrm rot="839154">
            <a:off x="641350" y="3338513"/>
            <a:ext cx="474663" cy="307975"/>
          </a:xfrm>
          <a:prstGeom prst="rect">
            <a:avLst/>
          </a:prstGeom>
          <a:noFill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 b="8366"/>
          <a:stretch>
            <a:fillRect/>
          </a:stretch>
        </p:blipFill>
        <p:spPr bwMode="auto">
          <a:xfrm>
            <a:off x="323850" y="3789363"/>
            <a:ext cx="1404938" cy="933450"/>
          </a:xfrm>
          <a:prstGeom prst="rect">
            <a:avLst/>
          </a:prstGeom>
          <a:noFill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/>
          <a:srcRect b="8366"/>
          <a:stretch>
            <a:fillRect/>
          </a:stretch>
        </p:blipFill>
        <p:spPr bwMode="auto">
          <a:xfrm rot="2077445">
            <a:off x="250825" y="4797425"/>
            <a:ext cx="1192213" cy="792163"/>
          </a:xfrm>
          <a:prstGeom prst="rect">
            <a:avLst/>
          </a:prstGeom>
          <a:noFill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print"/>
          <a:srcRect b="8366"/>
          <a:stretch>
            <a:fillRect/>
          </a:stretch>
        </p:blipFill>
        <p:spPr bwMode="auto">
          <a:xfrm rot="666497">
            <a:off x="228600" y="4303713"/>
            <a:ext cx="909638" cy="590550"/>
          </a:xfrm>
          <a:prstGeom prst="rect">
            <a:avLst/>
          </a:prstGeom>
          <a:noFill/>
        </p:spPr>
      </p:pic>
      <p:pic>
        <p:nvPicPr>
          <p:cNvPr id="8202" name="Picture 9"/>
          <p:cNvPicPr>
            <a:picLocks noChangeAspect="1" noChangeArrowheads="1"/>
          </p:cNvPicPr>
          <p:nvPr/>
        </p:nvPicPr>
        <p:blipFill>
          <a:blip r:embed="rId4" cstate="print"/>
          <a:srcRect b="8366"/>
          <a:stretch>
            <a:fillRect/>
          </a:stretch>
        </p:blipFill>
        <p:spPr bwMode="auto">
          <a:xfrm rot="839154">
            <a:off x="1793875" y="4418013"/>
            <a:ext cx="474663" cy="307975"/>
          </a:xfrm>
          <a:prstGeom prst="rect">
            <a:avLst/>
          </a:prstGeom>
          <a:noFill/>
        </p:spPr>
      </p:pic>
      <p:pic>
        <p:nvPicPr>
          <p:cNvPr id="8203" name="Picture 10"/>
          <p:cNvPicPr>
            <a:picLocks noChangeAspect="1" noChangeArrowheads="1"/>
          </p:cNvPicPr>
          <p:nvPr/>
        </p:nvPicPr>
        <p:blipFill>
          <a:blip r:embed="rId4" cstate="print"/>
          <a:srcRect b="8366"/>
          <a:stretch>
            <a:fillRect/>
          </a:stretch>
        </p:blipFill>
        <p:spPr bwMode="auto">
          <a:xfrm rot="839154">
            <a:off x="30163" y="3481388"/>
            <a:ext cx="474662" cy="309562"/>
          </a:xfrm>
          <a:prstGeom prst="rect">
            <a:avLst/>
          </a:prstGeom>
          <a:noFill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 cstate="print"/>
          <a:srcRect b="8366"/>
          <a:stretch>
            <a:fillRect/>
          </a:stretch>
        </p:blipFill>
        <p:spPr bwMode="auto">
          <a:xfrm rot="839154">
            <a:off x="1290638" y="4849813"/>
            <a:ext cx="474662" cy="309562"/>
          </a:xfrm>
          <a:prstGeom prst="rect">
            <a:avLst/>
          </a:prstGeom>
          <a:noFill/>
        </p:spPr>
      </p:pic>
      <p:pic>
        <p:nvPicPr>
          <p:cNvPr id="8205" name="Picture 12"/>
          <p:cNvPicPr>
            <a:picLocks noChangeAspect="1" noChangeArrowheads="1"/>
          </p:cNvPicPr>
          <p:nvPr/>
        </p:nvPicPr>
        <p:blipFill>
          <a:blip r:embed="rId4" cstate="print"/>
          <a:srcRect b="8366"/>
          <a:stretch>
            <a:fillRect/>
          </a:stretch>
        </p:blipFill>
        <p:spPr bwMode="auto">
          <a:xfrm rot="839154">
            <a:off x="714375" y="6002338"/>
            <a:ext cx="474663" cy="307975"/>
          </a:xfrm>
          <a:prstGeom prst="rect">
            <a:avLst/>
          </a:prstGeom>
          <a:noFill/>
        </p:spPr>
      </p:pic>
      <p:sp>
        <p:nvSpPr>
          <p:cNvPr id="14" name="Text Box 5"/>
          <p:cNvSpPr txBox="1">
            <a:spLocks/>
          </p:cNvSpPr>
          <p:nvPr/>
        </p:nvSpPr>
        <p:spPr>
          <a:xfrm>
            <a:off x="1008063" y="5105400"/>
            <a:ext cx="8135937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 b="1" dirty="0" smtClean="0">
              <a:latin typeface="Corbe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chemeClr val="bg1"/>
                </a:solidFill>
                <a:latin typeface="Corbel"/>
              </a:rPr>
              <a:t>Director</a:t>
            </a:r>
            <a:r>
              <a:rPr lang="en-GB" sz="2800" b="1" dirty="0">
                <a:solidFill>
                  <a:schemeClr val="bg1"/>
                </a:solidFill>
                <a:latin typeface="Corbel"/>
              </a:rPr>
              <a:t>, Centre for Leadership and </a:t>
            </a:r>
            <a:r>
              <a:rPr lang="en-GB" sz="2800" b="1" dirty="0" smtClean="0">
                <a:solidFill>
                  <a:schemeClr val="bg1"/>
                </a:solidFill>
                <a:latin typeface="Corbel"/>
              </a:rPr>
              <a:t>Enterprise</a:t>
            </a:r>
            <a:endParaRPr lang="en-GB" sz="2800" b="1" dirty="0">
              <a:solidFill>
                <a:schemeClr val="bg1"/>
              </a:solidFill>
              <a:latin typeface="Corbe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chemeClr val="bg1"/>
                </a:solidFill>
                <a:latin typeface="Corbel"/>
              </a:rPr>
              <a:t>Professor of </a:t>
            </a:r>
            <a:r>
              <a:rPr lang="en-GB" sz="2800" b="1" dirty="0">
                <a:solidFill>
                  <a:schemeClr val="bg1"/>
                </a:solidFill>
                <a:latin typeface="Corbel"/>
              </a:rPr>
              <a:t>Education , University of Greenwich </a:t>
            </a:r>
            <a:endParaRPr lang="en-US" sz="2800" b="1" dirty="0">
              <a:solidFill>
                <a:schemeClr val="bg1"/>
              </a:solidFill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1" y="593120"/>
            <a:ext cx="1352550" cy="1133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525344"/>
          </a:xfrm>
          <a:solidFill>
            <a:schemeClr val="tx1"/>
          </a:solidFill>
        </p:spPr>
        <p:txBody>
          <a:bodyPr tIns="0" rIns="91440" bIns="0" anchor="t">
            <a:normAutofit fontScale="90000"/>
          </a:bodyPr>
          <a:lstStyle/>
          <a:p>
            <a:pPr marL="361950" eaLnBrk="1" fontAlgn="auto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GB" sz="4900" dirty="0" smtClean="0">
                <a:solidFill>
                  <a:schemeClr val="bg1"/>
                </a:solidFill>
              </a:rPr>
              <a:t>   </a:t>
            </a:r>
            <a:r>
              <a:rPr lang="en-GB" sz="5400" dirty="0" smtClean="0">
                <a:solidFill>
                  <a:schemeClr val="bg1"/>
                </a:solidFill>
              </a:rPr>
              <a:t>Factors to consider:</a:t>
            </a:r>
            <a:br>
              <a:rPr lang="en-GB" sz="5400" dirty="0" smtClean="0">
                <a:solidFill>
                  <a:schemeClr val="bg1"/>
                </a:solidFill>
              </a:rPr>
            </a:br>
            <a:r>
              <a:rPr lang="en-GB" sz="5400" dirty="0" smtClean="0">
                <a:solidFill>
                  <a:schemeClr val="bg1"/>
                </a:solidFill>
              </a:rPr>
              <a:t>* educational content/design</a:t>
            </a:r>
            <a:br>
              <a:rPr lang="en-GB" sz="5400" dirty="0" smtClean="0">
                <a:solidFill>
                  <a:schemeClr val="bg1"/>
                </a:solidFill>
              </a:rPr>
            </a:br>
            <a:r>
              <a:rPr lang="en-GB" sz="5400" dirty="0" smtClean="0">
                <a:solidFill>
                  <a:schemeClr val="bg1"/>
                </a:solidFill>
              </a:rPr>
              <a:t>* impact - reach</a:t>
            </a:r>
            <a:br>
              <a:rPr lang="en-GB" sz="5400" dirty="0" smtClean="0">
                <a:solidFill>
                  <a:schemeClr val="bg1"/>
                </a:solidFill>
              </a:rPr>
            </a:br>
            <a:r>
              <a:rPr lang="en-GB" sz="5400" dirty="0" smtClean="0">
                <a:solidFill>
                  <a:schemeClr val="bg1"/>
                </a:solidFill>
              </a:rPr>
              <a:t>* platform/timing</a:t>
            </a:r>
            <a:br>
              <a:rPr lang="en-GB" sz="5400" dirty="0" smtClean="0">
                <a:solidFill>
                  <a:schemeClr val="bg1"/>
                </a:solidFill>
              </a:rPr>
            </a:br>
            <a:r>
              <a:rPr lang="en-GB" sz="5400" dirty="0" smtClean="0">
                <a:solidFill>
                  <a:schemeClr val="bg1"/>
                </a:solidFill>
              </a:rPr>
              <a:t>* partners/funding</a:t>
            </a:r>
            <a:r>
              <a:rPr lang="en-GB" sz="3600" dirty="0" smtClean="0">
                <a:solidFill>
                  <a:schemeClr val="bg1"/>
                </a:solidFill>
              </a:rPr>
              <a:t/>
            </a:r>
            <a:br>
              <a:rPr lang="en-GB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525344"/>
          </a:xfrm>
          <a:solidFill>
            <a:schemeClr val="tx1"/>
          </a:solidFill>
        </p:spPr>
        <p:txBody>
          <a:bodyPr tIns="0" rIns="91440" bIns="0" anchor="t">
            <a:normAutofit/>
          </a:bodyPr>
          <a:lstStyle/>
          <a:p>
            <a:pPr marL="17145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5400" dirty="0" smtClean="0">
                <a:solidFill>
                  <a:schemeClr val="bg1"/>
                </a:solidFill>
              </a:rPr>
              <a:t>Over to you</a:t>
            </a:r>
            <a:r>
              <a:rPr lang="en-GB" sz="5400" dirty="0" smtClean="0">
                <a:solidFill>
                  <a:schemeClr val="bg1"/>
                </a:solidFill>
                <a:latin typeface="+mj-lt"/>
              </a:rPr>
              <a:t>:</a:t>
            </a:r>
            <a:br>
              <a:rPr lang="en-GB" sz="5400" dirty="0" smtClean="0">
                <a:solidFill>
                  <a:schemeClr val="bg1"/>
                </a:solidFill>
                <a:latin typeface="+mj-lt"/>
              </a:rPr>
            </a:br>
            <a:r>
              <a:rPr lang="en-GB" sz="5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GB" sz="5400" dirty="0" smtClean="0">
                <a:solidFill>
                  <a:schemeClr val="bg1"/>
                </a:solidFill>
                <a:latin typeface="+mj-lt"/>
              </a:rPr>
            </a:br>
            <a:r>
              <a:rPr lang="en-GB" sz="4000" dirty="0" smtClean="0">
                <a:solidFill>
                  <a:schemeClr val="bg1"/>
                </a:solidFill>
              </a:rPr>
              <a:t>What other factors should we consider? 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2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9144000" cy="1132720"/>
          </a:xfrm>
        </p:spPr>
        <p:txBody>
          <a:bodyPr tIns="0" rIns="91440" bIns="0"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700" dirty="0">
                <a:solidFill>
                  <a:schemeClr val="tx1"/>
                </a:solidFill>
                <a:latin typeface="+mj-lt"/>
              </a:rPr>
              <a:t>     </a:t>
            </a:r>
            <a:r>
              <a:rPr lang="en-US" sz="4700" dirty="0" smtClean="0">
                <a:solidFill>
                  <a:schemeClr val="bg1"/>
                </a:solidFill>
                <a:latin typeface="+mj-lt"/>
              </a:rPr>
              <a:t>Conclusions: next steps </a:t>
            </a:r>
            <a:endParaRPr lang="en-US" sz="47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civil_tetris_1796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667000"/>
            <a:ext cx="3168396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805264"/>
          </a:xfrm>
          <a:solidFill>
            <a:schemeClr val="tx1"/>
          </a:solidFill>
        </p:spPr>
        <p:txBody>
          <a:bodyPr tIns="0" rIns="91440" bIns="0" anchor="t"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6000" dirty="0" smtClean="0">
                <a:solidFill>
                  <a:schemeClr val="bg1"/>
                </a:solidFill>
              </a:rPr>
              <a:t>What is a MOOC?</a:t>
            </a:r>
            <a:br>
              <a:rPr lang="en-GB" sz="60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2700" dirty="0" smtClean="0">
                <a:solidFill>
                  <a:schemeClr val="bg1"/>
                </a:solidFill>
              </a:rPr>
              <a:t/>
            </a:r>
            <a:br>
              <a:rPr lang="en-GB" sz="2700" dirty="0" smtClean="0">
                <a:solidFill>
                  <a:schemeClr val="bg1"/>
                </a:solidFill>
              </a:rPr>
            </a:br>
            <a:r>
              <a:rPr lang="en-GB" sz="2700" dirty="0" smtClean="0">
                <a:solidFill>
                  <a:schemeClr val="bg1"/>
                </a:solidFill>
              </a:rPr>
              <a:t/>
            </a:r>
            <a:br>
              <a:rPr lang="en-GB" sz="2700" dirty="0" smtClean="0">
                <a:solidFill>
                  <a:schemeClr val="bg1"/>
                </a:solidFill>
              </a:rPr>
            </a:br>
            <a:r>
              <a:rPr lang="en-GB" sz="1800" dirty="0" smtClean="0">
                <a:solidFill>
                  <a:schemeClr val="bg1"/>
                </a:solidFill>
              </a:rPr>
              <a:t/>
            </a:r>
            <a:br>
              <a:rPr lang="en-GB" sz="18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5400" dirty="0" smtClean="0">
                <a:solidFill>
                  <a:schemeClr val="bg1"/>
                </a:solidFill>
              </a:rPr>
              <a:t/>
            </a:r>
            <a:br>
              <a:rPr lang="en-GB" sz="5400" dirty="0" smtClean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What is mooc- c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6478206" cy="36234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805264"/>
          </a:xfrm>
          <a:solidFill>
            <a:schemeClr val="tx1"/>
          </a:solidFill>
        </p:spPr>
        <p:txBody>
          <a:bodyPr tIns="0" rIns="91440" bIns="0" anchor="t"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6000" dirty="0" smtClean="0">
                <a:solidFill>
                  <a:schemeClr val="bg1"/>
                </a:solidFill>
              </a:rPr>
              <a:t>What is a MOOC?</a:t>
            </a:r>
            <a:br>
              <a:rPr lang="en-GB" sz="60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2700" dirty="0" smtClean="0">
                <a:solidFill>
                  <a:schemeClr val="bg1"/>
                </a:solidFill>
              </a:rPr>
              <a:t/>
            </a:r>
            <a:br>
              <a:rPr lang="en-GB" sz="2700" dirty="0" smtClean="0">
                <a:solidFill>
                  <a:schemeClr val="bg1"/>
                </a:solidFill>
              </a:rPr>
            </a:br>
            <a:r>
              <a:rPr lang="en-GB" sz="2700" dirty="0" smtClean="0">
                <a:solidFill>
                  <a:schemeClr val="bg1"/>
                </a:solidFill>
              </a:rPr>
              <a:t/>
            </a:r>
            <a:br>
              <a:rPr lang="en-GB" sz="2700" dirty="0" smtClean="0">
                <a:solidFill>
                  <a:schemeClr val="bg1"/>
                </a:solidFill>
              </a:rPr>
            </a:br>
            <a:r>
              <a:rPr lang="en-GB" sz="1800" dirty="0" smtClean="0">
                <a:solidFill>
                  <a:schemeClr val="bg1"/>
                </a:solidFill>
              </a:rPr>
              <a:t/>
            </a:r>
            <a:br>
              <a:rPr lang="en-GB" sz="18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5400" dirty="0" smtClean="0">
                <a:solidFill>
                  <a:schemeClr val="bg1"/>
                </a:solidFill>
              </a:rPr>
              <a:t/>
            </a:r>
            <a:br>
              <a:rPr lang="en-GB" sz="5400" dirty="0" smtClean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What is mooc- c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6478206" cy="362348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987824" y="2060848"/>
            <a:ext cx="4320480" cy="2952328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987824" y="1988840"/>
            <a:ext cx="4032448" cy="3024336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805264"/>
          </a:xfrm>
          <a:solidFill>
            <a:schemeClr val="tx1"/>
          </a:solidFill>
        </p:spPr>
        <p:txBody>
          <a:bodyPr tIns="0" rIns="91440" bIns="0" anchor="t"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6000" dirty="0" smtClean="0">
                <a:solidFill>
                  <a:schemeClr val="bg1"/>
                </a:solidFill>
              </a:rPr>
              <a:t>Digital innovation</a:t>
            </a:r>
            <a:br>
              <a:rPr lang="en-GB" sz="60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2700" dirty="0" smtClean="0">
                <a:solidFill>
                  <a:schemeClr val="bg1"/>
                </a:solidFill>
              </a:rPr>
              <a:t/>
            </a:r>
            <a:br>
              <a:rPr lang="en-GB" sz="2700" dirty="0" smtClean="0">
                <a:solidFill>
                  <a:schemeClr val="bg1"/>
                </a:solidFill>
              </a:rPr>
            </a:br>
            <a:r>
              <a:rPr lang="en-GB" sz="2700" dirty="0" smtClean="0">
                <a:solidFill>
                  <a:schemeClr val="bg1"/>
                </a:solidFill>
              </a:rPr>
              <a:t/>
            </a:r>
            <a:br>
              <a:rPr lang="en-GB" sz="2700" dirty="0" smtClean="0">
                <a:solidFill>
                  <a:schemeClr val="bg1"/>
                </a:solidFill>
              </a:rPr>
            </a:br>
            <a:r>
              <a:rPr lang="en-GB" sz="1800" dirty="0" smtClean="0">
                <a:solidFill>
                  <a:schemeClr val="bg1"/>
                </a:solidFill>
              </a:rPr>
              <a:t/>
            </a:r>
            <a:br>
              <a:rPr lang="en-GB" sz="18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5400" dirty="0" smtClean="0">
                <a:solidFill>
                  <a:schemeClr val="bg1"/>
                </a:solidFill>
              </a:rPr>
              <a:t/>
            </a:r>
            <a:br>
              <a:rPr lang="en-GB" sz="5400" dirty="0" smtClean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MOOC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381125"/>
            <a:ext cx="5953125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805264"/>
          </a:xfrm>
          <a:solidFill>
            <a:schemeClr val="tx1"/>
          </a:solidFill>
        </p:spPr>
        <p:txBody>
          <a:bodyPr tIns="0" rIns="91440" bIns="0" anchor="t"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6000" dirty="0" smtClean="0">
                <a:solidFill>
                  <a:schemeClr val="bg1"/>
                </a:solidFill>
              </a:rPr>
              <a:t>What is a MOOC?</a:t>
            </a:r>
            <a:br>
              <a:rPr lang="en-GB" sz="60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2700" dirty="0" smtClean="0">
                <a:solidFill>
                  <a:schemeClr val="bg1"/>
                </a:solidFill>
              </a:rPr>
              <a:t/>
            </a:r>
            <a:br>
              <a:rPr lang="en-GB" sz="2700" dirty="0" smtClean="0">
                <a:solidFill>
                  <a:schemeClr val="bg1"/>
                </a:solidFill>
              </a:rPr>
            </a:br>
            <a:r>
              <a:rPr lang="en-GB" sz="2700" dirty="0" smtClean="0">
                <a:solidFill>
                  <a:schemeClr val="bg1"/>
                </a:solidFill>
              </a:rPr>
              <a:t/>
            </a:r>
            <a:br>
              <a:rPr lang="en-GB" sz="2700" dirty="0" smtClean="0">
                <a:solidFill>
                  <a:schemeClr val="bg1"/>
                </a:solidFill>
              </a:rPr>
            </a:br>
            <a:r>
              <a:rPr lang="en-GB" sz="1800" dirty="0" smtClean="0">
                <a:solidFill>
                  <a:schemeClr val="bg1"/>
                </a:solidFill>
              </a:rPr>
              <a:t/>
            </a:r>
            <a:br>
              <a:rPr lang="en-GB" sz="18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5400" dirty="0" smtClean="0">
                <a:solidFill>
                  <a:schemeClr val="bg1"/>
                </a:solidFill>
              </a:rPr>
              <a:t/>
            </a:r>
            <a:br>
              <a:rPr lang="en-GB" sz="5400" dirty="0" smtClean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484784"/>
            <a:ext cx="737413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    </a:t>
            </a:r>
            <a:r>
              <a:rPr lang="en-GB" sz="4000" b="1" dirty="0" smtClean="0">
                <a:solidFill>
                  <a:schemeClr val="bg1"/>
                </a:solidFill>
              </a:rPr>
              <a:t>Massive Open Online Course</a:t>
            </a:r>
          </a:p>
          <a:p>
            <a:endParaRPr lang="en-GB" sz="3200" b="1" dirty="0" smtClean="0">
              <a:solidFill>
                <a:schemeClr val="bg1"/>
              </a:solidFill>
            </a:endParaRPr>
          </a:p>
          <a:p>
            <a:pPr marL="266700"/>
            <a:r>
              <a:rPr lang="en-GB" sz="3200" b="1" dirty="0" smtClean="0">
                <a:solidFill>
                  <a:schemeClr val="bg1"/>
                </a:solidFill>
              </a:rPr>
              <a:t>* Massive – millions of people can enrol</a:t>
            </a:r>
          </a:p>
          <a:p>
            <a:pPr marL="266700"/>
            <a:r>
              <a:rPr lang="en-GB" sz="3200" b="1" dirty="0" smtClean="0">
                <a:solidFill>
                  <a:schemeClr val="bg1"/>
                </a:solidFill>
              </a:rPr>
              <a:t>* Open – anyone can join in freely</a:t>
            </a:r>
          </a:p>
          <a:p>
            <a:pPr marL="266700"/>
            <a:r>
              <a:rPr lang="en-GB" sz="3200" b="1" dirty="0" smtClean="0">
                <a:solidFill>
                  <a:schemeClr val="bg1"/>
                </a:solidFill>
              </a:rPr>
              <a:t>* Online – e-learning facilities + tutors</a:t>
            </a:r>
          </a:p>
          <a:p>
            <a:pPr marL="266700"/>
            <a:r>
              <a:rPr lang="en-GB" sz="3200" b="1" dirty="0" smtClean="0">
                <a:solidFill>
                  <a:schemeClr val="bg1"/>
                </a:solidFill>
              </a:rPr>
              <a:t>* Course – distributed, networked</a:t>
            </a:r>
          </a:p>
          <a:p>
            <a:endParaRPr lang="en-GB" sz="3200" b="1" dirty="0" smtClean="0">
              <a:solidFill>
                <a:schemeClr val="bg1"/>
              </a:solidFill>
            </a:endParaRPr>
          </a:p>
          <a:p>
            <a:endParaRPr lang="en-GB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805264"/>
          </a:xfrm>
          <a:solidFill>
            <a:schemeClr val="tx1"/>
          </a:solidFill>
        </p:spPr>
        <p:txBody>
          <a:bodyPr tIns="0" rIns="91440" bIns="0" anchor="t"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6000" dirty="0" smtClean="0">
                <a:solidFill>
                  <a:schemeClr val="bg1"/>
                </a:solidFill>
              </a:rPr>
              <a:t>Examples of MOOCs</a:t>
            </a: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2700" dirty="0" smtClean="0">
                <a:solidFill>
                  <a:schemeClr val="bg1"/>
                </a:solidFill>
              </a:rPr>
              <a:t/>
            </a:r>
            <a:br>
              <a:rPr lang="en-GB" sz="2700" dirty="0" smtClean="0">
                <a:solidFill>
                  <a:schemeClr val="bg1"/>
                </a:solidFill>
              </a:rPr>
            </a:br>
            <a:r>
              <a:rPr lang="en-GB" sz="2700" dirty="0" smtClean="0">
                <a:solidFill>
                  <a:schemeClr val="bg1"/>
                </a:solidFill>
              </a:rPr>
              <a:t/>
            </a:r>
            <a:br>
              <a:rPr lang="en-GB" sz="2700" dirty="0" smtClean="0">
                <a:solidFill>
                  <a:schemeClr val="bg1"/>
                </a:solidFill>
              </a:rPr>
            </a:br>
            <a:r>
              <a:rPr lang="en-GB" sz="1800" dirty="0" smtClean="0">
                <a:solidFill>
                  <a:schemeClr val="bg1"/>
                </a:solidFill>
              </a:rPr>
              <a:t/>
            </a:r>
            <a:br>
              <a:rPr lang="en-GB" sz="18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5400" dirty="0" smtClean="0">
                <a:solidFill>
                  <a:schemeClr val="bg1"/>
                </a:solidFill>
              </a:rPr>
              <a:t/>
            </a:r>
            <a:br>
              <a:rPr lang="en-GB" sz="5400" dirty="0" smtClean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11560" y="1397000"/>
          <a:ext cx="792088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525344"/>
          </a:xfrm>
          <a:solidFill>
            <a:schemeClr val="tx1"/>
          </a:solidFill>
        </p:spPr>
        <p:txBody>
          <a:bodyPr tIns="0" rIns="91440" bIns="0" anchor="t">
            <a:normAutofit fontScale="90000"/>
          </a:bodyPr>
          <a:lstStyle/>
          <a:p>
            <a:pPr marL="533400" algn="ctr"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5400" dirty="0" smtClean="0">
                <a:solidFill>
                  <a:schemeClr val="bg1"/>
                </a:solidFill>
              </a:rPr>
              <a:t>Development of MOOCs </a:t>
            </a:r>
            <a:br>
              <a:rPr lang="en-GB" sz="5400" dirty="0" smtClean="0">
                <a:solidFill>
                  <a:schemeClr val="bg1"/>
                </a:solidFill>
              </a:rPr>
            </a:br>
            <a:r>
              <a:rPr lang="en-GB" sz="5400" dirty="0" smtClean="0">
                <a:solidFill>
                  <a:schemeClr val="bg1"/>
                </a:solidFill>
              </a:rPr>
              <a:t>since 2011</a:t>
            </a:r>
            <a:br>
              <a:rPr lang="en-GB" sz="54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/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/>
              <a:t> </a:t>
            </a:r>
            <a:r>
              <a:rPr lang="en-GB" sz="4400" dirty="0" smtClean="0"/>
              <a:t>200+ universities, 1200+ courses 1300+ instructors, 10 million students </a:t>
            </a:r>
            <a:r>
              <a:rPr lang="en-GB" sz="4400" dirty="0" smtClean="0">
                <a:solidFill>
                  <a:schemeClr val="bg1"/>
                </a:solidFill>
              </a:rPr>
              <a:t/>
            </a:r>
            <a:br>
              <a:rPr lang="en-GB" sz="4400" dirty="0" smtClean="0">
                <a:solidFill>
                  <a:schemeClr val="bg1"/>
                </a:solidFill>
              </a:rPr>
            </a:br>
            <a:r>
              <a:rPr lang="en-GB" sz="4400" dirty="0" smtClean="0">
                <a:solidFill>
                  <a:schemeClr val="bg1"/>
                </a:solidFill>
              </a:rPr>
              <a:t>   </a:t>
            </a:r>
            <a:r>
              <a:rPr lang="en-GB" sz="3600" dirty="0" smtClean="0">
                <a:solidFill>
                  <a:schemeClr val="bg1"/>
                </a:solidFill>
              </a:rPr>
              <a:t/>
            </a:r>
            <a:br>
              <a:rPr lang="en-GB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04448" cy="6165304"/>
          </a:xfrm>
          <a:solidFill>
            <a:schemeClr val="tx1"/>
          </a:solidFill>
        </p:spPr>
        <p:txBody>
          <a:bodyPr tIns="0" rIns="91440" bIns="0" anchor="t">
            <a:normAutofit/>
          </a:bodyPr>
          <a:lstStyle/>
          <a:p>
            <a:pPr marL="533400" algn="ctr"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5400" dirty="0" smtClean="0">
                <a:solidFill>
                  <a:schemeClr val="bg1"/>
                </a:solidFill>
              </a:rPr>
              <a:t>Development of MOOCs </a:t>
            </a:r>
            <a:br>
              <a:rPr lang="en-GB" sz="54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2013-12-19-mooc-grow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956376" cy="53042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525344"/>
          </a:xfrm>
          <a:solidFill>
            <a:schemeClr val="tx1"/>
          </a:solidFill>
        </p:spPr>
        <p:txBody>
          <a:bodyPr tIns="0" rIns="91440" bIns="0" anchor="t">
            <a:normAutofit/>
          </a:bodyPr>
          <a:lstStyle/>
          <a:p>
            <a:pPr marL="533400" algn="ctr"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5400" dirty="0" smtClean="0">
                <a:solidFill>
                  <a:schemeClr val="bg1"/>
                </a:solidFill>
              </a:rPr>
              <a:t>ESRC  Series Vision</a:t>
            </a:r>
            <a:r>
              <a:rPr lang="en-GB" sz="5400" dirty="0" smtClean="0">
                <a:solidFill>
                  <a:schemeClr val="bg1"/>
                </a:solidFill>
                <a:latin typeface="+mj-lt"/>
              </a:rPr>
              <a:t>:</a:t>
            </a:r>
            <a:r>
              <a:rPr lang="en-GB" sz="5400" dirty="0" smtClean="0">
                <a:solidFill>
                  <a:schemeClr val="bg1"/>
                </a:solidFill>
              </a:rPr>
              <a:t> </a:t>
            </a:r>
            <a:br>
              <a:rPr lang="en-GB" sz="5400" dirty="0" smtClean="0">
                <a:solidFill>
                  <a:schemeClr val="bg1"/>
                </a:solidFill>
              </a:rPr>
            </a:br>
            <a:r>
              <a:rPr lang="en-GB" sz="5400" dirty="0" smtClean="0">
                <a:solidFill>
                  <a:schemeClr val="bg1"/>
                </a:solidFill>
              </a:rPr>
              <a:t>MOOC on HIVE-PED</a:t>
            </a:r>
            <a:r>
              <a:rPr lang="en-GB" sz="3600" dirty="0" smtClean="0">
                <a:solidFill>
                  <a:schemeClr val="bg1"/>
                </a:solidFill>
              </a:rPr>
              <a:t/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/>
              <a:t> How should we collaborate on </a:t>
            </a:r>
            <a:br>
              <a:rPr lang="en-GB" sz="3600" dirty="0" smtClean="0"/>
            </a:br>
            <a:r>
              <a:rPr lang="en-GB" sz="3600" dirty="0" smtClean="0"/>
              <a:t>designing a MOOC? </a:t>
            </a:r>
            <a:r>
              <a:rPr lang="en-GB" sz="3600" dirty="0" smtClean="0">
                <a:solidFill>
                  <a:schemeClr val="bg1"/>
                </a:solidFill>
              </a:rPr>
              <a:t/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   </a:t>
            </a:r>
            <a:br>
              <a:rPr lang="en-GB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ul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odul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ul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dul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Modul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Modul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Modul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Modul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Modul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Modul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2064</TotalTime>
  <Words>130</Words>
  <Application>Microsoft Office PowerPoint</Application>
  <PresentationFormat>On-screen Show (4:3)</PresentationFormat>
  <Paragraphs>32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1_Module</vt:lpstr>
      <vt:lpstr>2_Module</vt:lpstr>
      <vt:lpstr>4_Module</vt:lpstr>
      <vt:lpstr>5_Module</vt:lpstr>
      <vt:lpstr>6_Module</vt:lpstr>
      <vt:lpstr>University of Greenwich Faculty of Education and Health Friday 6th March 2015</vt:lpstr>
      <vt:lpstr>What is a MOOC?         </vt:lpstr>
      <vt:lpstr>What is a MOOC?         </vt:lpstr>
      <vt:lpstr>Digital innovation         </vt:lpstr>
      <vt:lpstr>What is a MOOC?         </vt:lpstr>
      <vt:lpstr>Examples of MOOCs        </vt:lpstr>
      <vt:lpstr>Development of MOOCs  since 2011   200+ universities, 1200+ courses 1300+ instructors, 10 million students      </vt:lpstr>
      <vt:lpstr>Development of MOOCs  </vt:lpstr>
      <vt:lpstr>ESRC  Series Vision:  MOOC on HIVE-PED  How should we collaborate on  designing a MOOC?      </vt:lpstr>
      <vt:lpstr>   Factors to consider: * educational content/design * impact - reach * platform/timing * partners/funding </vt:lpstr>
      <vt:lpstr>Over to you:  What other factors should we consider? </vt:lpstr>
      <vt:lpstr>     Conclusions: next steps </vt:lpstr>
    </vt:vector>
  </TitlesOfParts>
  <Company>the University of Greenwich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Journeys to HE</dc:title>
  <dc:creator>Prof Jill Jameson</dc:creator>
  <cp:lastModifiedBy>Hugh Joslin</cp:lastModifiedBy>
  <cp:revision>210</cp:revision>
  <dcterms:created xsi:type="dcterms:W3CDTF">2011-09-30T23:20:28Z</dcterms:created>
  <dcterms:modified xsi:type="dcterms:W3CDTF">2016-01-25T15:21:31Z</dcterms:modified>
</cp:coreProperties>
</file>