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75" r:id="rId3"/>
    <p:sldId id="383" r:id="rId4"/>
    <p:sldId id="397" r:id="rId5"/>
    <p:sldId id="385" r:id="rId6"/>
    <p:sldId id="400" r:id="rId7"/>
    <p:sldId id="389" r:id="rId8"/>
    <p:sldId id="390" r:id="rId9"/>
    <p:sldId id="391" r:id="rId10"/>
    <p:sldId id="404" r:id="rId11"/>
    <p:sldId id="365" r:id="rId12"/>
    <p:sldId id="402" r:id="rId13"/>
    <p:sldId id="379" r:id="rId14"/>
    <p:sldId id="406" r:id="rId15"/>
    <p:sldId id="398" r:id="rId16"/>
    <p:sldId id="373" r:id="rId1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D"/>
    <a:srgbClr val="FFFFC9"/>
    <a:srgbClr val="D6FEEB"/>
    <a:srgbClr val="993366"/>
    <a:srgbClr val="0033CC"/>
    <a:srgbClr val="CC3399"/>
    <a:srgbClr val="CC99FF"/>
    <a:srgbClr val="9933FF"/>
    <a:srgbClr val="FFCC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2976" autoAdjust="0"/>
  </p:normalViewPr>
  <p:slideViewPr>
    <p:cSldViewPr>
      <p:cViewPr>
        <p:scale>
          <a:sx n="92" d="100"/>
          <a:sy n="92" d="100"/>
        </p:scale>
        <p:origin x="582" y="-138"/>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notesViewPr>
    <p:cSldViewPr>
      <p:cViewPr>
        <p:scale>
          <a:sx n="112" d="100"/>
          <a:sy n="112" d="100"/>
        </p:scale>
        <p:origin x="1638" y="-78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7364"/>
          </a:xfrm>
          <a:prstGeom prst="rect">
            <a:avLst/>
          </a:prstGeom>
        </p:spPr>
        <p:txBody>
          <a:bodyPr vert="horz" lIns="92482" tIns="46241" rIns="92482" bIns="46241" rtlCol="0"/>
          <a:lstStyle>
            <a:lvl1pPr algn="l">
              <a:defRPr sz="1200"/>
            </a:lvl1pPr>
          </a:lstStyle>
          <a:p>
            <a:endParaRPr lang="en-GB" dirty="0"/>
          </a:p>
        </p:txBody>
      </p:sp>
      <p:sp>
        <p:nvSpPr>
          <p:cNvPr id="3" name="Date Placeholder 2"/>
          <p:cNvSpPr>
            <a:spLocks noGrp="1"/>
          </p:cNvSpPr>
          <p:nvPr>
            <p:ph type="dt" sz="quarter" idx="1"/>
          </p:nvPr>
        </p:nvSpPr>
        <p:spPr>
          <a:xfrm>
            <a:off x="3884614" y="1"/>
            <a:ext cx="2971800" cy="497364"/>
          </a:xfrm>
          <a:prstGeom prst="rect">
            <a:avLst/>
          </a:prstGeom>
        </p:spPr>
        <p:txBody>
          <a:bodyPr vert="horz" lIns="92482" tIns="46241" rIns="92482" bIns="46241" rtlCol="0"/>
          <a:lstStyle>
            <a:lvl1pPr algn="r">
              <a:defRPr sz="1200"/>
            </a:lvl1pPr>
          </a:lstStyle>
          <a:p>
            <a:fld id="{CC6D5443-ED37-4C23-8818-5B2A96BA4745}" type="datetimeFigureOut">
              <a:rPr lang="en-GB" smtClean="0"/>
              <a:pPr/>
              <a:t>01/06/2016</a:t>
            </a:fld>
            <a:endParaRPr lang="en-GB" dirty="0"/>
          </a:p>
        </p:txBody>
      </p:sp>
      <p:sp>
        <p:nvSpPr>
          <p:cNvPr id="4" name="Footer Placeholder 3"/>
          <p:cNvSpPr>
            <a:spLocks noGrp="1"/>
          </p:cNvSpPr>
          <p:nvPr>
            <p:ph type="ftr" sz="quarter" idx="2"/>
          </p:nvPr>
        </p:nvSpPr>
        <p:spPr>
          <a:xfrm>
            <a:off x="1" y="9448186"/>
            <a:ext cx="2971800" cy="497364"/>
          </a:xfrm>
          <a:prstGeom prst="rect">
            <a:avLst/>
          </a:prstGeom>
        </p:spPr>
        <p:txBody>
          <a:bodyPr vert="horz" lIns="92482" tIns="46241" rIns="92482" bIns="4624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4" y="9448186"/>
            <a:ext cx="2971800" cy="497364"/>
          </a:xfrm>
          <a:prstGeom prst="rect">
            <a:avLst/>
          </a:prstGeom>
        </p:spPr>
        <p:txBody>
          <a:bodyPr vert="horz" lIns="92482" tIns="46241" rIns="92482" bIns="46241" rtlCol="0" anchor="b"/>
          <a:lstStyle>
            <a:lvl1pPr algn="r">
              <a:defRPr sz="1200"/>
            </a:lvl1pPr>
          </a:lstStyle>
          <a:p>
            <a:fld id="{DB05362F-B384-4BFC-A01F-9811A2C7F7A4}" type="slidenum">
              <a:rPr lang="en-GB" smtClean="0"/>
              <a:pPr/>
              <a:t>‹#›</a:t>
            </a:fld>
            <a:endParaRPr lang="en-GB" dirty="0"/>
          </a:p>
        </p:txBody>
      </p:sp>
    </p:spTree>
    <p:extLst>
      <p:ext uri="{BB962C8B-B14F-4D97-AF65-F5344CB8AC3E}">
        <p14:creationId xmlns:p14="http://schemas.microsoft.com/office/powerpoint/2010/main" val="240023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6957"/>
          </a:xfrm>
          <a:prstGeom prst="rect">
            <a:avLst/>
          </a:prstGeom>
        </p:spPr>
        <p:txBody>
          <a:bodyPr vert="horz" lIns="92482" tIns="46241" rIns="92482" bIns="46241" rtlCol="0"/>
          <a:lstStyle>
            <a:lvl1pPr algn="l">
              <a:defRPr sz="1200"/>
            </a:lvl1pPr>
          </a:lstStyle>
          <a:p>
            <a:endParaRPr lang="en-GB"/>
          </a:p>
        </p:txBody>
      </p:sp>
      <p:sp>
        <p:nvSpPr>
          <p:cNvPr id="3" name="Date Placeholder 2"/>
          <p:cNvSpPr>
            <a:spLocks noGrp="1"/>
          </p:cNvSpPr>
          <p:nvPr>
            <p:ph type="dt" idx="1"/>
          </p:nvPr>
        </p:nvSpPr>
        <p:spPr>
          <a:xfrm>
            <a:off x="3884614" y="1"/>
            <a:ext cx="2971800" cy="496957"/>
          </a:xfrm>
          <a:prstGeom prst="rect">
            <a:avLst/>
          </a:prstGeom>
        </p:spPr>
        <p:txBody>
          <a:bodyPr vert="horz" lIns="92482" tIns="46241" rIns="92482" bIns="46241" rtlCol="0"/>
          <a:lstStyle>
            <a:lvl1pPr algn="r">
              <a:defRPr sz="1200"/>
            </a:lvl1pPr>
          </a:lstStyle>
          <a:p>
            <a:fld id="{2014876D-C8FE-420C-ADEB-8414BAFA1E10}" type="datetimeFigureOut">
              <a:rPr lang="en-GB" smtClean="0"/>
              <a:pPr/>
              <a:t>01/06/2016</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482" tIns="46241" rIns="92482" bIns="46241" rtlCol="0" anchor="ctr"/>
          <a:lstStyle/>
          <a:p>
            <a:endParaRPr lang="en-GB"/>
          </a:p>
        </p:txBody>
      </p:sp>
      <p:sp>
        <p:nvSpPr>
          <p:cNvPr id="5" name="Notes Placeholder 4"/>
          <p:cNvSpPr>
            <a:spLocks noGrp="1"/>
          </p:cNvSpPr>
          <p:nvPr>
            <p:ph type="body" sz="quarter" idx="3"/>
          </p:nvPr>
        </p:nvSpPr>
        <p:spPr>
          <a:xfrm>
            <a:off x="685801" y="4724348"/>
            <a:ext cx="5486400" cy="4477492"/>
          </a:xfrm>
          <a:prstGeom prst="rect">
            <a:avLst/>
          </a:prstGeom>
        </p:spPr>
        <p:txBody>
          <a:bodyPr vert="horz" lIns="92482" tIns="46241" rIns="92482" bIns="462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695"/>
            <a:ext cx="2971800" cy="496957"/>
          </a:xfrm>
          <a:prstGeom prst="rect">
            <a:avLst/>
          </a:prstGeom>
        </p:spPr>
        <p:txBody>
          <a:bodyPr vert="horz" lIns="92482" tIns="46241" rIns="92482" bIns="46241"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8695"/>
            <a:ext cx="2971800" cy="496957"/>
          </a:xfrm>
          <a:prstGeom prst="rect">
            <a:avLst/>
          </a:prstGeom>
        </p:spPr>
        <p:txBody>
          <a:bodyPr vert="horz" lIns="92482" tIns="46241" rIns="92482" bIns="46241" rtlCol="0" anchor="b"/>
          <a:lstStyle>
            <a:lvl1pPr algn="r">
              <a:defRPr sz="1200"/>
            </a:lvl1pPr>
          </a:lstStyle>
          <a:p>
            <a:fld id="{7AE30B11-AF60-407E-8C9C-03A7600166A1}" type="slidenum">
              <a:rPr lang="en-GB" smtClean="0"/>
              <a:pPr/>
              <a:t>‹#›</a:t>
            </a:fld>
            <a:endParaRPr lang="en-GB"/>
          </a:p>
        </p:txBody>
      </p:sp>
    </p:spTree>
    <p:extLst>
      <p:ext uri="{BB962C8B-B14F-4D97-AF65-F5344CB8AC3E}">
        <p14:creationId xmlns:p14="http://schemas.microsoft.com/office/powerpoint/2010/main" val="260325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a:t>
            </a:fld>
            <a:endParaRPr lang="en-GB"/>
          </a:p>
        </p:txBody>
      </p:sp>
    </p:spTree>
    <p:extLst>
      <p:ext uri="{BB962C8B-B14F-4D97-AF65-F5344CB8AC3E}">
        <p14:creationId xmlns:p14="http://schemas.microsoft.com/office/powerpoint/2010/main" val="237932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10</a:t>
            </a:fld>
            <a:endParaRPr lang="en-GB"/>
          </a:p>
        </p:txBody>
      </p:sp>
    </p:spTree>
    <p:extLst>
      <p:ext uri="{BB962C8B-B14F-4D97-AF65-F5344CB8AC3E}">
        <p14:creationId xmlns:p14="http://schemas.microsoft.com/office/powerpoint/2010/main" val="236447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Case study observations of practice: see </a:t>
            </a:r>
            <a:r>
              <a:rPr lang="en-GB" dirty="0" err="1"/>
              <a:t>Lahiff</a:t>
            </a:r>
            <a:r>
              <a:rPr lang="en-GB" dirty="0"/>
              <a:t> (2015) and </a:t>
            </a:r>
            <a:r>
              <a:rPr lang="en-GB" dirty="0" err="1"/>
              <a:t>Lahiff</a:t>
            </a:r>
            <a:r>
              <a:rPr lang="en-GB" dirty="0"/>
              <a:t> (2016)</a:t>
            </a:r>
          </a:p>
          <a:p>
            <a:endParaRPr lang="en-GB" dirty="0"/>
          </a:p>
          <a:p>
            <a:r>
              <a:rPr lang="en-GB" dirty="0"/>
              <a:t>VOCATIONAL PEDAGOGY IN ACTION IN CLASSROOMS AND IN SIMULATED ENVIRONMENTS</a:t>
            </a:r>
          </a:p>
          <a:p>
            <a:r>
              <a:rPr lang="en-GB" dirty="0"/>
              <a:t>Catering; Health and Social Care; Wigs and Make-up for Performing Arts; Painting and decorating; Plastering</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11</a:t>
            </a:fld>
            <a:endParaRPr lang="en-GB"/>
          </a:p>
        </p:txBody>
      </p:sp>
    </p:spTree>
    <p:extLst>
      <p:ext uri="{BB962C8B-B14F-4D97-AF65-F5344CB8AC3E}">
        <p14:creationId xmlns:p14="http://schemas.microsoft.com/office/powerpoint/2010/main" val="62454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12</a:t>
            </a:fld>
            <a:endParaRPr lang="en-GB"/>
          </a:p>
        </p:txBody>
      </p:sp>
    </p:spTree>
    <p:extLst>
      <p:ext uri="{BB962C8B-B14F-4D97-AF65-F5344CB8AC3E}">
        <p14:creationId xmlns:p14="http://schemas.microsoft.com/office/powerpoint/2010/main" val="36179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13</a:t>
            </a:fld>
            <a:endParaRPr lang="en-GB"/>
          </a:p>
        </p:txBody>
      </p:sp>
    </p:spTree>
    <p:extLst>
      <p:ext uri="{BB962C8B-B14F-4D97-AF65-F5344CB8AC3E}">
        <p14:creationId xmlns:p14="http://schemas.microsoft.com/office/powerpoint/2010/main" val="12402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Wigs and Make-up for Performing Arts</a:t>
            </a:r>
          </a:p>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14</a:t>
            </a:fld>
            <a:endParaRPr lang="en-GB"/>
          </a:p>
        </p:txBody>
      </p:sp>
    </p:spTree>
    <p:extLst>
      <p:ext uri="{BB962C8B-B14F-4D97-AF65-F5344CB8AC3E}">
        <p14:creationId xmlns:p14="http://schemas.microsoft.com/office/powerpoint/2010/main" val="57399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15</a:t>
            </a:fld>
            <a:endParaRPr lang="en-GB"/>
          </a:p>
        </p:txBody>
      </p:sp>
    </p:spTree>
    <p:extLst>
      <p:ext uri="{BB962C8B-B14F-4D97-AF65-F5344CB8AC3E}">
        <p14:creationId xmlns:p14="http://schemas.microsoft.com/office/powerpoint/2010/main" val="4767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16</a:t>
            </a:fld>
            <a:endParaRPr lang="en-GB"/>
          </a:p>
        </p:txBody>
      </p:sp>
    </p:spTree>
    <p:extLst>
      <p:ext uri="{BB962C8B-B14F-4D97-AF65-F5344CB8AC3E}">
        <p14:creationId xmlns:p14="http://schemas.microsoft.com/office/powerpoint/2010/main" val="210512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use Engineering as my example of vocational HE to illustrate some of the challenges currently being faced and to illustrate some responses from HE. This will lead onto an exploration of how vocational pedagogy is understood.</a:t>
            </a:r>
          </a:p>
          <a:p>
            <a:r>
              <a:rPr lang="en-GB" dirty="0"/>
              <a:t>Will draw on my case study research of observations of FE vocational</a:t>
            </a:r>
            <a:r>
              <a:rPr lang="en-GB" baseline="0" dirty="0"/>
              <a:t> teachers </a:t>
            </a:r>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2</a:t>
            </a:fld>
            <a:endParaRPr lang="en-GB"/>
          </a:p>
        </p:txBody>
      </p:sp>
    </p:spTree>
    <p:extLst>
      <p:ext uri="{BB962C8B-B14F-4D97-AF65-F5344CB8AC3E}">
        <p14:creationId xmlns:p14="http://schemas.microsoft.com/office/powerpoint/2010/main" val="258865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3</a:t>
            </a:fld>
            <a:endParaRPr lang="en-GB"/>
          </a:p>
        </p:txBody>
      </p:sp>
    </p:spTree>
    <p:extLst>
      <p:ext uri="{BB962C8B-B14F-4D97-AF65-F5344CB8AC3E}">
        <p14:creationId xmlns:p14="http://schemas.microsoft.com/office/powerpoint/2010/main" val="16617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Engineering courses should provide…</a:t>
            </a:r>
          </a:p>
          <a:p>
            <a:endParaRPr lang="en-GB" dirty="0"/>
          </a:p>
          <a:p>
            <a:r>
              <a:rPr lang="en-GB" dirty="0"/>
              <a:t>ILLUSTRATION of the demands as expressed by the Royal Society of Engineering</a:t>
            </a:r>
          </a:p>
          <a:p>
            <a:endParaRPr lang="en-GB" dirty="0"/>
          </a:p>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4</a:t>
            </a:fld>
            <a:endParaRPr lang="en-GB"/>
          </a:p>
        </p:txBody>
      </p:sp>
    </p:spTree>
    <p:extLst>
      <p:ext uri="{BB962C8B-B14F-4D97-AF65-F5344CB8AC3E}">
        <p14:creationId xmlns:p14="http://schemas.microsoft.com/office/powerpoint/2010/main" val="361725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CDIO initiative came out of MIT in 2000 and has 50 or so participating institutions</a:t>
            </a:r>
          </a:p>
          <a:p>
            <a:r>
              <a:rPr lang="en-GB" dirty="0" err="1"/>
              <a:t>Shawcross</a:t>
            </a:r>
            <a:r>
              <a:rPr lang="en-GB" dirty="0"/>
              <a:t> and </a:t>
            </a:r>
            <a:r>
              <a:rPr lang="en-GB" dirty="0" err="1"/>
              <a:t>Ridgman</a:t>
            </a:r>
            <a:r>
              <a:rPr lang="en-GB" dirty="0"/>
              <a:t> (2014) : </a:t>
            </a:r>
            <a:r>
              <a:rPr lang="en-GB" dirty="0" err="1"/>
              <a:t>PjBL</a:t>
            </a:r>
            <a:r>
              <a:rPr lang="en-GB" dirty="0"/>
              <a:t> in Engineering not without problems</a:t>
            </a:r>
          </a:p>
          <a:p>
            <a:r>
              <a:rPr lang="en-GB" dirty="0"/>
              <a:t>See Tilley (2015) for initial evaluation of UCL’s IEP</a:t>
            </a:r>
          </a:p>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5</a:t>
            </a:fld>
            <a:endParaRPr lang="en-GB"/>
          </a:p>
        </p:txBody>
      </p:sp>
    </p:spTree>
    <p:extLst>
      <p:ext uri="{BB962C8B-B14F-4D97-AF65-F5344CB8AC3E}">
        <p14:creationId xmlns:p14="http://schemas.microsoft.com/office/powerpoint/2010/main" val="79756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6</a:t>
            </a:fld>
            <a:endParaRPr lang="en-GB"/>
          </a:p>
        </p:txBody>
      </p:sp>
    </p:spTree>
    <p:extLst>
      <p:ext uri="{BB962C8B-B14F-4D97-AF65-F5344CB8AC3E}">
        <p14:creationId xmlns:p14="http://schemas.microsoft.com/office/powerpoint/2010/main" val="397010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Going to use CAVTL because</a:t>
            </a:r>
          </a:p>
          <a:p>
            <a:endParaRPr lang="en-GB" dirty="0"/>
          </a:p>
          <a:p>
            <a:r>
              <a:rPr lang="en-GB" dirty="0"/>
              <a:t> It exemplifies a methodological approach which begins from multiple observations of vocational pedagogy in action to develop an understanding of vocational pedagogy</a:t>
            </a:r>
          </a:p>
          <a:p>
            <a:endParaRPr lang="en-GB" dirty="0"/>
          </a:p>
          <a:p>
            <a:r>
              <a:rPr lang="en-GB" dirty="0"/>
              <a:t>Identifies the underpinning theoretical discussions that need to be addressed in thinking</a:t>
            </a:r>
            <a:r>
              <a:rPr lang="en-GB" baseline="0" dirty="0"/>
              <a:t> about voc pedagogy.</a:t>
            </a:r>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7</a:t>
            </a:fld>
            <a:endParaRPr lang="en-GB"/>
          </a:p>
        </p:txBody>
      </p:sp>
    </p:spTree>
    <p:extLst>
      <p:ext uri="{BB962C8B-B14F-4D97-AF65-F5344CB8AC3E}">
        <p14:creationId xmlns:p14="http://schemas.microsoft.com/office/powerpoint/2010/main" val="137055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8</a:t>
            </a:fld>
            <a:endParaRPr lang="en-GB"/>
          </a:p>
        </p:txBody>
      </p:sp>
    </p:spTree>
    <p:extLst>
      <p:ext uri="{BB962C8B-B14F-4D97-AF65-F5344CB8AC3E}">
        <p14:creationId xmlns:p14="http://schemas.microsoft.com/office/powerpoint/2010/main" val="146054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30B11-AF60-407E-8C9C-03A7600166A1}" type="slidenum">
              <a:rPr lang="en-GB" smtClean="0"/>
              <a:pPr/>
              <a:t>9</a:t>
            </a:fld>
            <a:endParaRPr lang="en-GB"/>
          </a:p>
        </p:txBody>
      </p:sp>
    </p:spTree>
    <p:extLst>
      <p:ext uri="{BB962C8B-B14F-4D97-AF65-F5344CB8AC3E}">
        <p14:creationId xmlns:p14="http://schemas.microsoft.com/office/powerpoint/2010/main" val="206615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6C817A-46E2-4DE4-B338-173B7F84204E}" type="datetimeFigureOut">
              <a:rPr lang="en-GB" smtClean="0"/>
              <a:pPr/>
              <a:t>01/06/2016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286AD06-797D-41DE-A053-5AEFB09BFE36}"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C817A-46E2-4DE4-B338-173B7F84204E}" type="datetimeFigureOut">
              <a:rPr lang="en-GB" smtClean="0"/>
              <a:pPr/>
              <a:t>01/06/2016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6AD06-797D-41DE-A053-5AEFB09BFE3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lahiff@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0808"/>
            <a:ext cx="7772400" cy="1944216"/>
          </a:xfrm>
          <a:solidFill>
            <a:schemeClr val="bg2"/>
          </a:solidFill>
        </p:spPr>
        <p:style>
          <a:lnRef idx="1">
            <a:schemeClr val="accent6"/>
          </a:lnRef>
          <a:fillRef idx="2">
            <a:schemeClr val="accent6"/>
          </a:fillRef>
          <a:effectRef idx="1">
            <a:schemeClr val="accent6"/>
          </a:effectRef>
          <a:fontRef idx="minor">
            <a:schemeClr val="dk1"/>
          </a:fontRef>
        </p:style>
        <p:txBody>
          <a:bodyPr>
            <a:normAutofit fontScale="90000"/>
          </a:bodyPr>
          <a:lstStyle/>
          <a:p>
            <a:br>
              <a:rPr lang="en-US" sz="3600" dirty="0"/>
            </a:br>
            <a:r>
              <a:rPr lang="en-US" sz="3600" dirty="0"/>
              <a:t>Vocational Pedagogy in HE</a:t>
            </a:r>
            <a:br>
              <a:rPr lang="en-US" sz="3600" dirty="0"/>
            </a:br>
            <a:r>
              <a:rPr lang="en-US" sz="3600" dirty="0"/>
              <a:t> Learning lessons from FE vocational teachers? </a:t>
            </a:r>
            <a:endParaRPr lang="en-GB" sz="3600" i="1" dirty="0"/>
          </a:p>
        </p:txBody>
      </p:sp>
      <p:sp>
        <p:nvSpPr>
          <p:cNvPr id="3" name="Subtitle 2"/>
          <p:cNvSpPr>
            <a:spLocks noGrp="1"/>
          </p:cNvSpPr>
          <p:nvPr>
            <p:ph type="subTitle" idx="1"/>
          </p:nvPr>
        </p:nvSpPr>
        <p:spPr>
          <a:xfrm>
            <a:off x="1043608" y="4869160"/>
            <a:ext cx="7344816" cy="1152128"/>
          </a:xfr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GB" dirty="0">
                <a:solidFill>
                  <a:schemeClr val="tx1"/>
                </a:solidFill>
              </a:rPr>
              <a:t>Ann </a:t>
            </a:r>
            <a:r>
              <a:rPr lang="en-GB" dirty="0" err="1">
                <a:solidFill>
                  <a:schemeClr val="tx1"/>
                </a:solidFill>
              </a:rPr>
              <a:t>Lahiff</a:t>
            </a:r>
            <a:endParaRPr lang="en-GB" dirty="0">
              <a:solidFill>
                <a:schemeClr val="tx1"/>
              </a:solidFill>
            </a:endParaRPr>
          </a:p>
          <a:p>
            <a:r>
              <a:rPr lang="en-GB" dirty="0">
                <a:solidFill>
                  <a:schemeClr val="tx1"/>
                </a:solidFill>
                <a:hlinkClick r:id="rId3"/>
              </a:rPr>
              <a:t>Ann.lahiff@ucl.ac.uk</a:t>
            </a:r>
            <a:r>
              <a:rPr lang="en-GB" dirty="0">
                <a:solidFill>
                  <a:schemeClr val="tx1"/>
                </a:solidFill>
              </a:rPr>
              <a:t> </a:t>
            </a:r>
          </a:p>
          <a:p>
            <a:endParaRPr lang="en-GB" dirty="0">
              <a:solidFill>
                <a:schemeClr val="tx1"/>
              </a:solidFill>
            </a:endParaRPr>
          </a:p>
          <a:p>
            <a:endParaRPr lang="en-GB"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9" y="6171976"/>
            <a:ext cx="1368152" cy="36671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1" y="6171977"/>
            <a:ext cx="2333625" cy="3667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0312" y="522003"/>
            <a:ext cx="1352550" cy="1133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91880" y="1797592"/>
            <a:ext cx="5241776" cy="2088232"/>
          </a:xfrm>
        </p:spPr>
        <p:txBody>
          <a:bodyPr>
            <a:normAutofit/>
          </a:bodyPr>
          <a:lstStyle/>
          <a:p>
            <a:pPr marL="0" indent="0">
              <a:buNone/>
            </a:pPr>
            <a:r>
              <a:rPr lang="en-GB" sz="2600" dirty="0"/>
              <a:t>“I could learn about veterinary somewhere else, but it wouldn’t come across as well as hearing it from a vet with his hand up the cow’s backside” </a:t>
            </a:r>
          </a:p>
          <a:p>
            <a:pPr marL="0" indent="0">
              <a:buNone/>
            </a:pPr>
            <a:endParaRPr lang="en-GB" dirty="0"/>
          </a:p>
        </p:txBody>
      </p:sp>
      <p:sp>
        <p:nvSpPr>
          <p:cNvPr id="5" name="Cloud Callout 4"/>
          <p:cNvSpPr/>
          <p:nvPr/>
        </p:nvSpPr>
        <p:spPr>
          <a:xfrm>
            <a:off x="3059832" y="764704"/>
            <a:ext cx="5760640" cy="439248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loud Callout 3"/>
          <p:cNvSpPr/>
          <p:nvPr/>
        </p:nvSpPr>
        <p:spPr>
          <a:xfrm>
            <a:off x="501245" y="103458"/>
            <a:ext cx="2736304" cy="504056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51295" y="764704"/>
            <a:ext cx="1836204" cy="3785652"/>
          </a:xfrm>
          <a:prstGeom prst="rect">
            <a:avLst/>
          </a:prstGeom>
          <a:noFill/>
        </p:spPr>
        <p:txBody>
          <a:bodyPr wrap="square" rtlCol="0">
            <a:spAutoFit/>
          </a:bodyPr>
          <a:lstStyle/>
          <a:p>
            <a:r>
              <a:rPr lang="en-GB" sz="2400" dirty="0"/>
              <a:t>… for me coming straight from industry, it’s being able to pass on that knowledge that it’s</a:t>
            </a:r>
          </a:p>
          <a:p>
            <a:r>
              <a:rPr lang="en-GB" sz="2400" dirty="0"/>
              <a:t>taken me 25 years to get.</a:t>
            </a:r>
          </a:p>
        </p:txBody>
      </p:sp>
      <p:sp>
        <p:nvSpPr>
          <p:cNvPr id="7" name="Rectangle 6"/>
          <p:cNvSpPr/>
          <p:nvPr/>
        </p:nvSpPr>
        <p:spPr>
          <a:xfrm>
            <a:off x="5292080" y="5301208"/>
            <a:ext cx="2376264" cy="830997"/>
          </a:xfrm>
          <a:prstGeom prst="rect">
            <a:avLst/>
          </a:prstGeom>
        </p:spPr>
        <p:txBody>
          <a:bodyPr wrap="square">
            <a:spAutoFit/>
          </a:bodyPr>
          <a:lstStyle/>
          <a:p>
            <a:pPr lvl="0">
              <a:spcBef>
                <a:spcPct val="20000"/>
              </a:spcBef>
            </a:pPr>
            <a:r>
              <a:rPr lang="en-GB" sz="2400" dirty="0">
                <a:solidFill>
                  <a:prstClr val="black"/>
                </a:solidFill>
              </a:rPr>
              <a:t>Land-based student: CAVTL </a:t>
            </a:r>
          </a:p>
        </p:txBody>
      </p:sp>
      <p:sp>
        <p:nvSpPr>
          <p:cNvPr id="8" name="TextBox 7"/>
          <p:cNvSpPr txBox="1"/>
          <p:nvPr/>
        </p:nvSpPr>
        <p:spPr>
          <a:xfrm>
            <a:off x="951295" y="5805264"/>
            <a:ext cx="2481973" cy="830997"/>
          </a:xfrm>
          <a:prstGeom prst="rect">
            <a:avLst/>
          </a:prstGeom>
          <a:noFill/>
        </p:spPr>
        <p:txBody>
          <a:bodyPr wrap="square" rtlCol="0">
            <a:spAutoFit/>
          </a:bodyPr>
          <a:lstStyle/>
          <a:p>
            <a:r>
              <a:rPr lang="en-GB" sz="2400" dirty="0"/>
              <a:t>Construction teacher: CAVTL</a:t>
            </a:r>
          </a:p>
        </p:txBody>
      </p:sp>
    </p:spTree>
    <p:extLst>
      <p:ext uri="{BB962C8B-B14F-4D97-AF65-F5344CB8AC3E}">
        <p14:creationId xmlns:p14="http://schemas.microsoft.com/office/powerpoint/2010/main" val="5903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3106688" cy="490066"/>
          </a:xfrm>
          <a:ln>
            <a:noFill/>
          </a:ln>
        </p:spPr>
        <p:style>
          <a:lnRef idx="2">
            <a:schemeClr val="dk1"/>
          </a:lnRef>
          <a:fillRef idx="1">
            <a:schemeClr val="lt1"/>
          </a:fillRef>
          <a:effectRef idx="0">
            <a:schemeClr val="dk1"/>
          </a:effectRef>
          <a:fontRef idx="minor">
            <a:schemeClr val="dk1"/>
          </a:fontRef>
        </p:style>
        <p:txBody>
          <a:bodyPr>
            <a:noAutofit/>
          </a:bodyPr>
          <a:lstStyle/>
          <a:p>
            <a:pPr algn="l"/>
            <a:r>
              <a:rPr lang="en-GB" sz="2800" dirty="0">
                <a:solidFill>
                  <a:schemeClr val="tx2"/>
                </a:solidFill>
              </a:rPr>
              <a:t>The Research</a:t>
            </a:r>
          </a:p>
        </p:txBody>
      </p:sp>
      <p:sp>
        <p:nvSpPr>
          <p:cNvPr id="4099" name="Rectangle 3"/>
          <p:cNvSpPr>
            <a:spLocks noGrp="1" noChangeArrowheads="1"/>
          </p:cNvSpPr>
          <p:nvPr>
            <p:ph sz="half" idx="1"/>
          </p:nvPr>
        </p:nvSpPr>
        <p:spPr>
          <a:xfrm>
            <a:off x="457200" y="908720"/>
            <a:ext cx="3250704" cy="1008112"/>
          </a:xfrm>
          <a:ln>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en-GB" sz="8000" dirty="0"/>
              <a:t>Use and Value of ITT observations </a:t>
            </a:r>
            <a:r>
              <a:rPr lang="en-GB" sz="8000" i="1" dirty="0"/>
              <a:t>for vocational teachers.. </a:t>
            </a:r>
            <a:endParaRPr lang="en-GB" sz="8000" dirty="0"/>
          </a:p>
          <a:p>
            <a:pPr>
              <a:buNone/>
            </a:pPr>
            <a:r>
              <a:rPr lang="en-GB" sz="62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364" y="379487"/>
            <a:ext cx="4490095" cy="2819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243" y="3429000"/>
            <a:ext cx="5164336" cy="33524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789187"/>
            <a:ext cx="3968750" cy="4445000"/>
          </a:xfrm>
          <a:prstGeom prst="rect">
            <a:avLst/>
          </a:prstGeom>
        </p:spPr>
      </p:pic>
    </p:spTree>
    <p:extLst>
      <p:ext uri="{BB962C8B-B14F-4D97-AF65-F5344CB8AC3E}">
        <p14:creationId xmlns:p14="http://schemas.microsoft.com/office/powerpoint/2010/main" val="34460463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Teachers’ knowledge of and relationship with vocational contexts</a:t>
            </a:r>
          </a:p>
        </p:txBody>
      </p:sp>
      <p:sp>
        <p:nvSpPr>
          <p:cNvPr id="3" name="Content Placeholder 2"/>
          <p:cNvSpPr>
            <a:spLocks noGrp="1"/>
          </p:cNvSpPr>
          <p:nvPr>
            <p:ph sz="half" idx="1"/>
          </p:nvPr>
        </p:nvSpPr>
        <p:spPr/>
        <p:txBody>
          <a:bodyPr>
            <a:normAutofit fontScale="77500" lnSpcReduction="20000"/>
          </a:bodyPr>
          <a:lstStyle/>
          <a:p>
            <a:pPr marL="0" indent="0">
              <a:buNone/>
            </a:pPr>
            <a:r>
              <a:rPr lang="en-GB" sz="3600" dirty="0"/>
              <a:t>Relationships with students enhanced</a:t>
            </a:r>
          </a:p>
          <a:p>
            <a:pPr marL="0" indent="0">
              <a:buNone/>
            </a:pPr>
            <a:r>
              <a:rPr lang="en-GB" sz="3600" dirty="0"/>
              <a:t>Credibility …. </a:t>
            </a:r>
          </a:p>
          <a:p>
            <a:pPr marL="0" indent="0">
              <a:buNone/>
            </a:pPr>
            <a:endParaRPr lang="en-GB" sz="3600" dirty="0"/>
          </a:p>
          <a:p>
            <a:pPr marL="0" indent="0">
              <a:buNone/>
            </a:pPr>
            <a:r>
              <a:rPr lang="en-GB" sz="3600" dirty="0"/>
              <a:t>Engaged in a process of </a:t>
            </a:r>
            <a:r>
              <a:rPr lang="en-GB" sz="3600" dirty="0" err="1"/>
              <a:t>recontextualisation</a:t>
            </a:r>
            <a:r>
              <a:rPr lang="en-GB" sz="3600" dirty="0"/>
              <a:t> to make vocational knowledge comprehensible to others.</a:t>
            </a:r>
          </a:p>
          <a:p>
            <a:pPr marL="0" indent="0">
              <a:buNone/>
            </a:pPr>
            <a:endParaRPr lang="en-GB" sz="3100" dirty="0"/>
          </a:p>
          <a:p>
            <a:pPr marL="0" indent="0">
              <a:buNone/>
            </a:pPr>
            <a:r>
              <a:rPr lang="en-GB" sz="3100" dirty="0"/>
              <a:t>(</a:t>
            </a:r>
            <a:r>
              <a:rPr lang="en-GB" sz="3100" dirty="0" err="1"/>
              <a:t>Moodie</a:t>
            </a:r>
            <a:r>
              <a:rPr lang="en-GB" sz="3100" dirty="0"/>
              <a:t> and </a:t>
            </a:r>
            <a:r>
              <a:rPr lang="en-GB" sz="3100" dirty="0" err="1"/>
              <a:t>Wheelahan</a:t>
            </a:r>
            <a:r>
              <a:rPr lang="en-GB" sz="3100" dirty="0"/>
              <a:t>; 2012) </a:t>
            </a:r>
          </a:p>
          <a:p>
            <a:pPr marL="0" indent="0">
              <a:buNone/>
            </a:pPr>
            <a:endParaRPr lang="en-GB" dirty="0"/>
          </a:p>
        </p:txBody>
      </p:sp>
      <p:sp>
        <p:nvSpPr>
          <p:cNvPr id="4" name="Content Placeholder 3"/>
          <p:cNvSpPr>
            <a:spLocks noGrp="1"/>
          </p:cNvSpPr>
          <p:nvPr>
            <p:ph sz="half" idx="2"/>
          </p:nvPr>
        </p:nvSpPr>
        <p:spPr>
          <a:xfrm>
            <a:off x="4648200" y="1600200"/>
            <a:ext cx="4038600" cy="2548879"/>
          </a:xfrm>
        </p:spPr>
        <p:txBody>
          <a:bodyPr>
            <a:normAutofit fontScale="77500" lnSpcReduction="20000"/>
          </a:bodyPr>
          <a:lstStyle/>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412776"/>
            <a:ext cx="3810000"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4180344"/>
            <a:ext cx="4320480" cy="2308324"/>
          </a:xfrm>
          <a:prstGeom prst="rect">
            <a:avLst/>
          </a:prstGeom>
          <a:noFill/>
        </p:spPr>
        <p:txBody>
          <a:bodyPr wrap="square" rtlCol="0">
            <a:spAutoFit/>
          </a:bodyPr>
          <a:lstStyle/>
          <a:p>
            <a:r>
              <a:rPr lang="en-GB" sz="2400" dirty="0"/>
              <a:t>Vocational Teachers use/introduce the language and cultural practices of the context</a:t>
            </a:r>
          </a:p>
          <a:p>
            <a:r>
              <a:rPr lang="en-GB" sz="2400" dirty="0" err="1"/>
              <a:t>Kemmis</a:t>
            </a:r>
            <a:r>
              <a:rPr lang="en-GB" sz="2400" dirty="0"/>
              <a:t> and Green (2013)</a:t>
            </a:r>
          </a:p>
          <a:p>
            <a:r>
              <a:rPr lang="en-GB" sz="2400" dirty="0"/>
              <a:t>‘…the sayings, doings and </a:t>
            </a:r>
            <a:r>
              <a:rPr lang="en-GB" sz="2400" dirty="0" err="1"/>
              <a:t>relatings</a:t>
            </a:r>
            <a:r>
              <a:rPr lang="en-GB" sz="2400" dirty="0"/>
              <a:t>’ of occupations..</a:t>
            </a:r>
          </a:p>
        </p:txBody>
      </p:sp>
    </p:spTree>
    <p:extLst>
      <p:ext uri="{BB962C8B-B14F-4D97-AF65-F5344CB8AC3E}">
        <p14:creationId xmlns:p14="http://schemas.microsoft.com/office/powerpoint/2010/main" val="41916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DD"/>
          </a:solidFill>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n-GB" dirty="0"/>
            </a:br>
            <a:r>
              <a:rPr lang="en-GB" dirty="0"/>
              <a:t>Importance of context</a:t>
            </a:r>
            <a:br>
              <a:rPr lang="en-GB" dirty="0"/>
            </a:br>
            <a:endParaRPr lang="en-GB" dirty="0"/>
          </a:p>
        </p:txBody>
      </p:sp>
      <p:sp>
        <p:nvSpPr>
          <p:cNvPr id="3" name="Content Placeholder 2"/>
          <p:cNvSpPr>
            <a:spLocks noGrp="1"/>
          </p:cNvSpPr>
          <p:nvPr>
            <p:ph idx="1"/>
          </p:nvPr>
        </p:nvSpPr>
        <p:spPr>
          <a:xfrm>
            <a:off x="457200" y="1600200"/>
            <a:ext cx="8229600" cy="4853136"/>
          </a:xfrm>
          <a:solidFill>
            <a:srgbClr val="FFFFDD"/>
          </a:solidFill>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GB" dirty="0"/>
              <a:t>	</a:t>
            </a:r>
            <a:r>
              <a:rPr lang="en-GB" sz="2600" dirty="0"/>
              <a:t>The vocational environment and its artefacts impact on/create conditions for meaningful vocational pedagogy</a:t>
            </a:r>
          </a:p>
          <a:p>
            <a:pPr>
              <a:buNone/>
            </a:pPr>
            <a:r>
              <a:rPr lang="en-GB" sz="2600" dirty="0"/>
              <a:t>	</a:t>
            </a:r>
          </a:p>
          <a:p>
            <a:pPr>
              <a:buNone/>
            </a:pPr>
            <a:r>
              <a:rPr lang="en-GB" sz="2600" dirty="0"/>
              <a:t>	Need to recognise the embodied nature of vocational learning: head and ‘heart’.</a:t>
            </a:r>
          </a:p>
          <a:p>
            <a:pPr>
              <a:buNone/>
            </a:pPr>
            <a:r>
              <a:rPr lang="en-GB" sz="2600" dirty="0"/>
              <a:t>	</a:t>
            </a:r>
          </a:p>
          <a:p>
            <a:pPr>
              <a:buNone/>
            </a:pPr>
            <a:r>
              <a:rPr lang="en-GB" sz="2600" dirty="0"/>
              <a:t>	Work-related attributes </a:t>
            </a:r>
            <a:r>
              <a:rPr lang="en-GB" sz="2600" b="1" dirty="0"/>
              <a:t>are</a:t>
            </a:r>
            <a:r>
              <a:rPr lang="en-GB" sz="2600" dirty="0"/>
              <a:t> important in transitions…</a:t>
            </a:r>
            <a:r>
              <a:rPr lang="en-GB" sz="2600" b="1" dirty="0"/>
              <a:t>but</a:t>
            </a:r>
            <a:r>
              <a:rPr lang="en-GB" sz="2600" dirty="0"/>
              <a:t> interpreted in different ways for different vocational contexts. </a:t>
            </a:r>
            <a:endParaRPr lang="en-GB" sz="2600" b="1" dirty="0"/>
          </a:p>
        </p:txBody>
      </p:sp>
    </p:spTree>
    <p:extLst>
      <p:ext uri="{BB962C8B-B14F-4D97-AF65-F5344CB8AC3E}">
        <p14:creationId xmlns:p14="http://schemas.microsoft.com/office/powerpoint/2010/main" val="19470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4" name="Cloud Callout 3"/>
          <p:cNvSpPr/>
          <p:nvPr/>
        </p:nvSpPr>
        <p:spPr>
          <a:xfrm>
            <a:off x="179512" y="0"/>
            <a:ext cx="8640960" cy="561662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59632" y="1083801"/>
            <a:ext cx="5976664" cy="3970318"/>
          </a:xfrm>
          <a:prstGeom prst="rect">
            <a:avLst/>
          </a:prstGeom>
          <a:noFill/>
        </p:spPr>
        <p:txBody>
          <a:bodyPr wrap="square" rtlCol="0">
            <a:spAutoFit/>
          </a:bodyPr>
          <a:lstStyle/>
          <a:p>
            <a:r>
              <a:rPr lang="en-GB" sz="2800" dirty="0"/>
              <a:t>“There’s no point in letting students take 7 hours or 2 or 3 weeks to make something, because it’s impractical, you know…. </a:t>
            </a:r>
          </a:p>
          <a:p>
            <a:r>
              <a:rPr lang="en-GB" sz="2800" dirty="0"/>
              <a:t>It’s like hair styles, when they’re putting rollers in, [I’m saying]…“No girls you’ve got 7 minutes, literally 7 minutes to get a whole head of rollers in; you’ve got 10 minutes to do a blow dry”…</a:t>
            </a:r>
          </a:p>
        </p:txBody>
      </p:sp>
      <p:sp>
        <p:nvSpPr>
          <p:cNvPr id="6" name="Rectangle 5"/>
          <p:cNvSpPr/>
          <p:nvPr/>
        </p:nvSpPr>
        <p:spPr>
          <a:xfrm>
            <a:off x="3959424" y="5558265"/>
            <a:ext cx="5184576" cy="1077218"/>
          </a:xfrm>
          <a:prstGeom prst="rect">
            <a:avLst/>
          </a:prstGeom>
        </p:spPr>
        <p:txBody>
          <a:bodyPr wrap="square">
            <a:spAutoFit/>
          </a:bodyPr>
          <a:lstStyle/>
          <a:p>
            <a:r>
              <a:rPr lang="en-GB" sz="3200" dirty="0"/>
              <a:t>The ‘real work’ imperative informs practice</a:t>
            </a:r>
          </a:p>
        </p:txBody>
      </p:sp>
    </p:spTree>
    <p:extLst>
      <p:ext uri="{BB962C8B-B14F-4D97-AF65-F5344CB8AC3E}">
        <p14:creationId xmlns:p14="http://schemas.microsoft.com/office/powerpoint/2010/main" val="30062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Vocational Pedagogy</a:t>
            </a:r>
            <a:br>
              <a:rPr lang="en-GB" dirty="0"/>
            </a:br>
            <a:r>
              <a:rPr lang="en-GB" dirty="0"/>
              <a:t> Learning lessons from FE</a:t>
            </a:r>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en-GB" sz="2600" dirty="0"/>
              <a:t>NOT prescriptive. Not processed-focussed; Not one size fits all....but with vocational context at its heart.</a:t>
            </a:r>
          </a:p>
          <a:p>
            <a:r>
              <a:rPr lang="en-GB" sz="2600" dirty="0"/>
              <a:t>Frame discussions around the development of HE Vocational </a:t>
            </a:r>
            <a:r>
              <a:rPr lang="en-GB" sz="2600" dirty="0" err="1"/>
              <a:t>Pedagog</a:t>
            </a:r>
            <a:r>
              <a:rPr lang="en-GB" sz="2600" dirty="0"/>
              <a:t>(</a:t>
            </a:r>
            <a:r>
              <a:rPr lang="en-GB" sz="2600" dirty="0" err="1"/>
              <a:t>ies</a:t>
            </a:r>
            <a:r>
              <a:rPr lang="en-GB" sz="2600" dirty="0"/>
              <a:t>).</a:t>
            </a:r>
          </a:p>
          <a:p>
            <a:r>
              <a:rPr lang="en-GB" sz="2600" dirty="0"/>
              <a:t>Teachers’ knowledge of/ connections with the occupation means pedagogic process is knowledge-rich. </a:t>
            </a:r>
          </a:p>
          <a:p>
            <a:r>
              <a:rPr lang="en-GB" sz="2600" dirty="0"/>
              <a:t>The ‘real work’ imperative informs practice. Employers’ role.</a:t>
            </a:r>
          </a:p>
          <a:p>
            <a:r>
              <a:rPr lang="en-GB" sz="2600" dirty="0"/>
              <a:t>Situated learning </a:t>
            </a:r>
          </a:p>
          <a:p>
            <a:r>
              <a:rPr lang="en-GB" sz="2600" dirty="0"/>
              <a:t>Attributes for higher level vocational learning also situated : interpreted in different ways for different occupations. </a:t>
            </a:r>
          </a:p>
          <a:p>
            <a:endParaRPr lang="en-GB" dirty="0"/>
          </a:p>
          <a:p>
            <a:endParaRPr lang="en-GB" dirty="0"/>
          </a:p>
        </p:txBody>
      </p:sp>
    </p:spTree>
    <p:extLst>
      <p:ext uri="{BB962C8B-B14F-4D97-AF65-F5344CB8AC3E}">
        <p14:creationId xmlns:p14="http://schemas.microsoft.com/office/powerpoint/2010/main" val="3324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dirty="0"/>
              <a:t>References</a:t>
            </a:r>
          </a:p>
        </p:txBody>
      </p:sp>
      <p:sp>
        <p:nvSpPr>
          <p:cNvPr id="3" name="Content Placeholder 2"/>
          <p:cNvSpPr>
            <a:spLocks noGrp="1"/>
          </p:cNvSpPr>
          <p:nvPr>
            <p:ph idx="1"/>
          </p:nvPr>
        </p:nvSpPr>
        <p:spPr>
          <a:xfrm>
            <a:off x="457200" y="980728"/>
            <a:ext cx="8229600" cy="5616624"/>
          </a:xfrm>
        </p:spPr>
        <p:txBody>
          <a:bodyPr>
            <a:noAutofit/>
          </a:bodyPr>
          <a:lstStyle/>
          <a:p>
            <a:pPr marL="0" indent="0">
              <a:buNone/>
            </a:pPr>
            <a:r>
              <a:rPr lang="en-GB" sz="1400" dirty="0"/>
              <a:t>Barnett, M. (2006) ‘Vocational Knowledge and Vocational Pedagogy’, in Young, M.F.D. and Gamble, J. (</a:t>
            </a:r>
            <a:r>
              <a:rPr lang="en-GB" sz="1400" dirty="0" err="1"/>
              <a:t>eds</a:t>
            </a:r>
            <a:r>
              <a:rPr lang="en-GB" sz="1400" dirty="0"/>
              <a:t>) Knowledge, Curriculum and Qualifications for South African Further Education, Pretoria: Human Sciences Research Council Press</a:t>
            </a:r>
          </a:p>
          <a:p>
            <a:pPr marL="0" indent="0">
              <a:buNone/>
            </a:pPr>
            <a:r>
              <a:rPr lang="en-GB" sz="1400" dirty="0"/>
              <a:t>Guile, D. (2010) The learning challenge of the knowledge economy. The knowledge economy and education . Sense, Rotterdam</a:t>
            </a:r>
          </a:p>
          <a:p>
            <a:pPr marL="0" indent="0">
              <a:buNone/>
            </a:pPr>
            <a:r>
              <a:rPr lang="en-GB" sz="1400" dirty="0" err="1"/>
              <a:t>Kemmis</a:t>
            </a:r>
            <a:r>
              <a:rPr lang="en-GB" sz="1400" dirty="0"/>
              <a:t> </a:t>
            </a:r>
            <a:r>
              <a:rPr lang="en-GB" sz="1400" dirty="0" err="1"/>
              <a:t>Ros</a:t>
            </a:r>
            <a:r>
              <a:rPr lang="en-GB" sz="1400" dirty="0"/>
              <a:t> Brennan (AM) &amp; Annette Green (2013) Vocational education and training teachers’ conceptions of their pedagogy, International Journal of Training Research, 11:2, 101-121</a:t>
            </a:r>
          </a:p>
          <a:p>
            <a:pPr marL="0" indent="0">
              <a:buNone/>
            </a:pPr>
            <a:r>
              <a:rPr lang="en-GB" sz="1400" dirty="0" err="1"/>
              <a:t>Lahiff</a:t>
            </a:r>
            <a:r>
              <a:rPr lang="en-GB" sz="1400" dirty="0"/>
              <a:t>, A. (2015) Maximizing vocational teachers’ learning: The feedback discussion in the observation of teaching for initial teacher training in further education, London Review of Education 13 (1) 3-15 </a:t>
            </a:r>
          </a:p>
          <a:p>
            <a:pPr marL="0" indent="0">
              <a:buNone/>
            </a:pPr>
            <a:r>
              <a:rPr lang="en-GB" sz="1400" dirty="0" err="1"/>
              <a:t>Lahiff</a:t>
            </a:r>
            <a:r>
              <a:rPr lang="en-GB" sz="1400" dirty="0"/>
              <a:t>, A. Maximising vocational teachers’ learning through developmental observation, in O’Leary, M. (Ed) Reclaiming Lesson Observation, Chapter 4  (forthcoming), Routledge.</a:t>
            </a:r>
          </a:p>
          <a:p>
            <a:pPr marL="0" indent="0">
              <a:buNone/>
            </a:pPr>
            <a:r>
              <a:rPr lang="en-GB" sz="1400" dirty="0" err="1"/>
              <a:t>Moodie</a:t>
            </a:r>
            <a:r>
              <a:rPr lang="en-GB" sz="1400" dirty="0"/>
              <a:t>, G., and </a:t>
            </a:r>
            <a:r>
              <a:rPr lang="en-GB" sz="1400" dirty="0" err="1"/>
              <a:t>Wheelahan</a:t>
            </a:r>
            <a:r>
              <a:rPr lang="en-GB" sz="1400" dirty="0"/>
              <a:t>, L. (2012) ‘Integration and fragmentation of post compulsory teacher education’ Journal of Vocational Education and Training, 64 (3), 317–31.</a:t>
            </a:r>
          </a:p>
          <a:p>
            <a:pPr marL="0" indent="0">
              <a:buNone/>
            </a:pPr>
            <a:r>
              <a:rPr lang="en-GB" sz="1400" dirty="0"/>
              <a:t>Royal Academy of Educating (2007) Engineers for 21st Century, RAE</a:t>
            </a:r>
          </a:p>
          <a:p>
            <a:pPr marL="0" indent="0">
              <a:buNone/>
            </a:pPr>
            <a:r>
              <a:rPr lang="en-GB" sz="1400" dirty="0"/>
              <a:t>Royal Academy of Educating (2010) Engineering Graduates for Industry, RAE</a:t>
            </a:r>
          </a:p>
          <a:p>
            <a:pPr marL="0" indent="0">
              <a:buNone/>
            </a:pPr>
            <a:r>
              <a:rPr lang="en-GB" sz="1400" dirty="0"/>
              <a:t>Royal Academy of Educating (2014) Thinking like an Engineer: implications for the education system, RAE</a:t>
            </a:r>
          </a:p>
          <a:p>
            <a:pPr marL="0" indent="0">
              <a:buNone/>
            </a:pPr>
            <a:r>
              <a:rPr lang="en-GB" sz="1400" dirty="0" err="1"/>
              <a:t>Shawcross</a:t>
            </a:r>
            <a:r>
              <a:rPr lang="en-GB" sz="1400" dirty="0"/>
              <a:t>, J.K and </a:t>
            </a:r>
            <a:r>
              <a:rPr lang="en-GB" sz="1400" dirty="0" err="1"/>
              <a:t>Ridgman</a:t>
            </a:r>
            <a:r>
              <a:rPr lang="en-GB" sz="1400" dirty="0"/>
              <a:t>, T. W. (2014) Short industrial placements – developing an activity framework to support teaching and learning, Higher Education, Skills and Work-based Learning,. 4 : 3 pp. 256 – 270</a:t>
            </a:r>
          </a:p>
          <a:p>
            <a:pPr marL="0" indent="0">
              <a:buNone/>
            </a:pPr>
            <a:r>
              <a:rPr lang="en-GB" sz="1400" dirty="0"/>
              <a:t>Tilley, E. (2015) Pedagogic experiences in problem-based learning environments focused on human-centred design Conference presentation, SEFI 2015</a:t>
            </a:r>
          </a:p>
          <a:p>
            <a:pPr marL="0" indent="0">
              <a:buNone/>
            </a:pPr>
            <a:r>
              <a:rPr lang="en-GB" sz="1400" dirty="0"/>
              <a:t>Young, M.F.D. (2008) Bringing Knowledge Back In, London: Routledge</a:t>
            </a:r>
          </a:p>
        </p:txBody>
      </p:sp>
    </p:spTree>
    <p:extLst>
      <p:ext uri="{BB962C8B-B14F-4D97-AF65-F5344CB8AC3E}">
        <p14:creationId xmlns:p14="http://schemas.microsoft.com/office/powerpoint/2010/main" val="279247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pPr marL="0" indent="0">
              <a:buNone/>
            </a:pPr>
            <a:r>
              <a:rPr lang="en-GB" dirty="0"/>
              <a:t>The challenge for vocational HE (the case of Engineering)</a:t>
            </a:r>
          </a:p>
          <a:p>
            <a:pPr marL="0" indent="0">
              <a:buNone/>
            </a:pPr>
            <a:r>
              <a:rPr lang="en-GB" dirty="0"/>
              <a:t>Vocational Pedagogy in Further Education</a:t>
            </a:r>
          </a:p>
          <a:p>
            <a:pPr marL="0" indent="0">
              <a:buNone/>
            </a:pPr>
            <a:r>
              <a:rPr lang="en-GB" dirty="0"/>
              <a:t>Insight from Research</a:t>
            </a:r>
          </a:p>
          <a:p>
            <a:pPr marL="0" indent="0">
              <a:buNone/>
            </a:pPr>
            <a:r>
              <a:rPr lang="en-GB" dirty="0"/>
              <a:t>Learning lessons from FE vocational teachers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81173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 for vocational HE</a:t>
            </a:r>
          </a:p>
        </p:txBody>
      </p:sp>
      <p:sp>
        <p:nvSpPr>
          <p:cNvPr id="3" name="Content Placeholder 2"/>
          <p:cNvSpPr>
            <a:spLocks noGrp="1"/>
          </p:cNvSpPr>
          <p:nvPr>
            <p:ph idx="1"/>
          </p:nvPr>
        </p:nvSpPr>
        <p:spPr>
          <a:xfrm>
            <a:off x="457200" y="1268760"/>
            <a:ext cx="8229600" cy="5112568"/>
          </a:xfrm>
        </p:spPr>
        <p:txBody>
          <a:bodyPr>
            <a:normAutofit/>
          </a:bodyPr>
          <a:lstStyle/>
          <a:p>
            <a:pPr marL="0" indent="0">
              <a:buNone/>
            </a:pPr>
            <a:r>
              <a:rPr lang="en-GB" sz="2600" dirty="0"/>
              <a:t>Always been a tension between the demands of higher level study, preparation for entry into an occupation and the requirement to construct programmes of study that are considered ‘fit for purpose’. </a:t>
            </a:r>
          </a:p>
          <a:p>
            <a:pPr marL="0" indent="0">
              <a:buNone/>
            </a:pPr>
            <a:endParaRPr lang="en-GB" sz="2600" dirty="0"/>
          </a:p>
          <a:p>
            <a:pPr marL="0" indent="0">
              <a:buNone/>
            </a:pPr>
            <a:r>
              <a:rPr lang="en-GB" sz="2600" dirty="0"/>
              <a:t>Engineering</a:t>
            </a:r>
          </a:p>
          <a:p>
            <a:pPr>
              <a:buFontTx/>
              <a:buChar char="-"/>
            </a:pPr>
            <a:r>
              <a:rPr lang="en-GB" sz="2600" dirty="0"/>
              <a:t>Recruitment</a:t>
            </a:r>
          </a:p>
          <a:p>
            <a:pPr>
              <a:buFontTx/>
              <a:buChar char="-"/>
            </a:pPr>
            <a:r>
              <a:rPr lang="en-GB" sz="2600" dirty="0"/>
              <a:t>Attracting wider participation of women</a:t>
            </a:r>
          </a:p>
          <a:p>
            <a:pPr>
              <a:buFontTx/>
              <a:buChar char="-"/>
            </a:pPr>
            <a:r>
              <a:rPr lang="en-GB" sz="2600" dirty="0"/>
              <a:t>Public perception of what it means to be an Engineer</a:t>
            </a:r>
          </a:p>
          <a:p>
            <a:pPr>
              <a:buFontTx/>
              <a:buChar char="-"/>
            </a:pPr>
            <a:r>
              <a:rPr lang="en-GB" sz="2600" dirty="0"/>
              <a:t>Progression into Engineering once graduated</a:t>
            </a:r>
          </a:p>
          <a:p>
            <a:pPr>
              <a:buFontTx/>
              <a:buChar char="-"/>
            </a:pPr>
            <a:r>
              <a:rPr lang="en-GB" sz="2600" dirty="0"/>
              <a:t>Prepared for working in Engineering</a:t>
            </a:r>
          </a:p>
          <a:p>
            <a:pPr marL="0" indent="0">
              <a:buNone/>
            </a:pPr>
            <a:endParaRPr lang="en-GB" sz="2600" dirty="0"/>
          </a:p>
          <a:p>
            <a:pPr marL="0" indent="0">
              <a:buNone/>
            </a:pPr>
            <a:endParaRPr lang="en-GB" sz="2600" dirty="0"/>
          </a:p>
          <a:p>
            <a:pPr marL="0" indent="0">
              <a:buNone/>
            </a:pPr>
            <a:endParaRPr lang="en-GB" sz="2600" dirty="0"/>
          </a:p>
          <a:p>
            <a:pPr marL="457200" lvl="1" indent="0">
              <a:buNone/>
            </a:pPr>
            <a:endParaRPr lang="en-GB" dirty="0"/>
          </a:p>
          <a:p>
            <a:endParaRPr lang="en-GB" dirty="0"/>
          </a:p>
        </p:txBody>
      </p:sp>
    </p:spTree>
    <p:extLst>
      <p:ext uri="{BB962C8B-B14F-4D97-AF65-F5344CB8AC3E}">
        <p14:creationId xmlns:p14="http://schemas.microsoft.com/office/powerpoint/2010/main" val="29560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dirty="0"/>
              <a:t>Demands on HE Engineering </a:t>
            </a:r>
          </a:p>
        </p:txBody>
      </p:sp>
      <p:sp>
        <p:nvSpPr>
          <p:cNvPr id="3" name="Content Placeholder 2"/>
          <p:cNvSpPr>
            <a:spLocks noGrp="1"/>
          </p:cNvSpPr>
          <p:nvPr>
            <p:ph idx="1"/>
          </p:nvPr>
        </p:nvSpPr>
        <p:spPr>
          <a:xfrm>
            <a:off x="457200" y="1340768"/>
            <a:ext cx="8229600" cy="4785395"/>
          </a:xfrm>
        </p:spPr>
        <p:txBody>
          <a:bodyPr>
            <a:normAutofit lnSpcReduction="10000"/>
          </a:bodyPr>
          <a:lstStyle/>
          <a:p>
            <a:pPr marL="0" indent="0">
              <a:buNone/>
            </a:pPr>
            <a:r>
              <a:rPr lang="en-GB" sz="2400" dirty="0"/>
              <a:t>Royal Academy of Engineering (RAE) : Courses should provide:</a:t>
            </a:r>
          </a:p>
          <a:p>
            <a:pPr marL="0" indent="0" algn="just">
              <a:buNone/>
            </a:pPr>
            <a:r>
              <a:rPr lang="en-GB" sz="2400" dirty="0"/>
              <a:t>… “ the range of knowledge and innovative problem-solving skills to work effectively in industry, as well as motivating students to become engineers on graduation..” </a:t>
            </a:r>
            <a:r>
              <a:rPr lang="en-GB" sz="2400" i="1" dirty="0"/>
              <a:t>Educating Engineers for 21st Century (</a:t>
            </a:r>
            <a:r>
              <a:rPr lang="en-GB" sz="2400" dirty="0"/>
              <a:t>2007) </a:t>
            </a:r>
            <a:endParaRPr lang="en-GB" sz="2400" i="1" dirty="0"/>
          </a:p>
          <a:p>
            <a:pPr marL="0" indent="0" algn="just">
              <a:buNone/>
            </a:pPr>
            <a:r>
              <a:rPr lang="en-GB" sz="2400" dirty="0"/>
              <a:t>… “the right balance between scientific and technical understanding and their practical application to problem solving”</a:t>
            </a:r>
            <a:r>
              <a:rPr lang="en-GB" i="1" dirty="0"/>
              <a:t>. </a:t>
            </a:r>
            <a:r>
              <a:rPr lang="en-GB" sz="2400" i="1" dirty="0"/>
              <a:t>Engineering Graduates for Industry </a:t>
            </a:r>
            <a:r>
              <a:rPr lang="en-GB" sz="2400" dirty="0"/>
              <a:t>(2010) </a:t>
            </a:r>
          </a:p>
          <a:p>
            <a:pPr marL="0" indent="0" algn="just">
              <a:buNone/>
            </a:pPr>
            <a:endParaRPr lang="en-GB" sz="2400" dirty="0"/>
          </a:p>
          <a:p>
            <a:pPr marL="0" indent="0" algn="just">
              <a:buNone/>
            </a:pPr>
            <a:r>
              <a:rPr lang="en-GB" sz="2400" dirty="0"/>
              <a:t>By 2014, RAE advocating the development of engineering </a:t>
            </a:r>
            <a:r>
              <a:rPr lang="en-GB" sz="2400" i="1" dirty="0"/>
              <a:t>‘habits of mind</a:t>
            </a:r>
            <a:r>
              <a:rPr lang="en-GB" sz="2400" dirty="0"/>
              <a:t>’ (</a:t>
            </a:r>
            <a:r>
              <a:rPr lang="en-GB" sz="2400" dirty="0" err="1"/>
              <a:t>EHoM</a:t>
            </a:r>
            <a:r>
              <a:rPr lang="en-GB" sz="2400" dirty="0"/>
              <a:t>) which, taken together, describes the ways engineers are seen to think and act.</a:t>
            </a:r>
          </a:p>
        </p:txBody>
      </p:sp>
    </p:spTree>
    <p:extLst>
      <p:ext uri="{BB962C8B-B14F-4D97-AF65-F5344CB8AC3E}">
        <p14:creationId xmlns:p14="http://schemas.microsoft.com/office/powerpoint/2010/main" val="41168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Engineering Education Responses</a:t>
            </a:r>
          </a:p>
        </p:txBody>
      </p:sp>
      <p:sp>
        <p:nvSpPr>
          <p:cNvPr id="3" name="Content Placeholder 2"/>
          <p:cNvSpPr>
            <a:spLocks noGrp="1"/>
          </p:cNvSpPr>
          <p:nvPr>
            <p:ph idx="1"/>
          </p:nvPr>
        </p:nvSpPr>
        <p:spPr/>
        <p:txBody>
          <a:bodyPr>
            <a:normAutofit/>
          </a:bodyPr>
          <a:lstStyle/>
          <a:p>
            <a:pPr marL="0" indent="0">
              <a:buNone/>
            </a:pPr>
            <a:r>
              <a:rPr lang="en-GB" sz="2400" dirty="0"/>
              <a:t>Calls for changes in the traditional, knowledge-led engineering curriculum. For example:</a:t>
            </a:r>
          </a:p>
          <a:p>
            <a:pPr>
              <a:buFontTx/>
              <a:buChar char="-"/>
            </a:pPr>
            <a:r>
              <a:rPr lang="en-GB" sz="2800" dirty="0"/>
              <a:t>Problem/Project based learning (</a:t>
            </a:r>
            <a:r>
              <a:rPr lang="en-GB" sz="2800" dirty="0" err="1"/>
              <a:t>PjBL</a:t>
            </a:r>
            <a:r>
              <a:rPr lang="en-GB" sz="2800" dirty="0"/>
              <a:t>) approaches to curriculum design. </a:t>
            </a:r>
          </a:p>
          <a:p>
            <a:pPr>
              <a:buFontTx/>
              <a:buChar char="-"/>
            </a:pPr>
            <a:r>
              <a:rPr lang="en-GB" sz="2800" dirty="0"/>
              <a:t>CDIO methodology: graduates should be able to Conceive – Design –Implement – Operate complex engineering systems in team based engineering environments to create systems and products</a:t>
            </a:r>
          </a:p>
          <a:p>
            <a:pPr>
              <a:buFontTx/>
              <a:buChar char="-"/>
            </a:pPr>
            <a:r>
              <a:rPr lang="en-GB" sz="2800" dirty="0"/>
              <a:t>UCL’s Integrated Engineering Project, Sept 2014</a:t>
            </a:r>
          </a:p>
          <a:p>
            <a:pPr marL="0" indent="0">
              <a:buNone/>
            </a:pPr>
            <a:endParaRPr lang="en-GB" sz="2800" dirty="0"/>
          </a:p>
        </p:txBody>
      </p:sp>
    </p:spTree>
    <p:extLst>
      <p:ext uri="{BB962C8B-B14F-4D97-AF65-F5344CB8AC3E}">
        <p14:creationId xmlns:p14="http://schemas.microsoft.com/office/powerpoint/2010/main" val="353406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a:t>
            </a:r>
          </a:p>
        </p:txBody>
      </p:sp>
      <p:sp>
        <p:nvSpPr>
          <p:cNvPr id="3" name="Content Placeholder 2"/>
          <p:cNvSpPr>
            <a:spLocks noGrp="1"/>
          </p:cNvSpPr>
          <p:nvPr>
            <p:ph idx="1"/>
          </p:nvPr>
        </p:nvSpPr>
        <p:spPr/>
        <p:txBody>
          <a:bodyPr>
            <a:normAutofit fontScale="92500"/>
          </a:bodyPr>
          <a:lstStyle/>
          <a:p>
            <a:pPr marL="0" indent="0">
              <a:buNone/>
            </a:pPr>
            <a:r>
              <a:rPr lang="en-GB" sz="2400" dirty="0"/>
              <a:t>Responding to (employer-led) demand for curriculum development to be ‘fit for purpose’</a:t>
            </a:r>
          </a:p>
          <a:p>
            <a:pPr>
              <a:buFontTx/>
              <a:buChar char="-"/>
            </a:pPr>
            <a:r>
              <a:rPr lang="en-GB" sz="2400" dirty="0"/>
              <a:t>Level of the curriculum:  impact on the way in which teaching and learning managed and facilitated</a:t>
            </a:r>
          </a:p>
          <a:p>
            <a:pPr>
              <a:buFontTx/>
              <a:buChar char="-"/>
            </a:pPr>
            <a:r>
              <a:rPr lang="en-GB" sz="2400" dirty="0"/>
              <a:t>Consultation / involvement of employers</a:t>
            </a:r>
          </a:p>
          <a:p>
            <a:pPr>
              <a:buFontTx/>
              <a:buChar char="-"/>
            </a:pPr>
            <a:r>
              <a:rPr lang="en-GB" sz="2400" dirty="0"/>
              <a:t>Has created a growing group of engineering education researchers </a:t>
            </a:r>
          </a:p>
          <a:p>
            <a:pPr marL="0" indent="0">
              <a:buNone/>
            </a:pPr>
            <a:r>
              <a:rPr lang="en-GB" sz="2400" dirty="0"/>
              <a:t>However…</a:t>
            </a:r>
          </a:p>
          <a:p>
            <a:pPr marL="0" indent="0">
              <a:buNone/>
            </a:pPr>
            <a:r>
              <a:rPr lang="en-GB" dirty="0"/>
              <a:t>Discussion of issues in terms of vocational pedagogy?</a:t>
            </a:r>
          </a:p>
          <a:p>
            <a:pPr marL="0" indent="0">
              <a:buNone/>
            </a:pPr>
            <a:r>
              <a:rPr lang="en-GB" dirty="0"/>
              <a:t>What can be learned from Further Education?</a:t>
            </a:r>
          </a:p>
        </p:txBody>
      </p:sp>
    </p:spTree>
    <p:extLst>
      <p:ext uri="{BB962C8B-B14F-4D97-AF65-F5344CB8AC3E}">
        <p14:creationId xmlns:p14="http://schemas.microsoft.com/office/powerpoint/2010/main" val="41220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24897" y="273050"/>
            <a:ext cx="3419103" cy="5853113"/>
          </a:xfrm>
        </p:spPr>
        <p:txBody>
          <a:bodyPr>
            <a:normAutofit/>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897" y="188640"/>
            <a:ext cx="3419103"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4522515"/>
            <a:ext cx="1704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2797" y="1916832"/>
            <a:ext cx="2940546" cy="47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332656"/>
            <a:ext cx="4596730" cy="461665"/>
          </a:xfrm>
          <a:prstGeom prst="rect">
            <a:avLst/>
          </a:prstGeom>
          <a:noFill/>
        </p:spPr>
        <p:txBody>
          <a:bodyPr wrap="square" rtlCol="0">
            <a:spAutoFit/>
          </a:bodyPr>
          <a:lstStyle/>
          <a:p>
            <a:r>
              <a:rPr lang="en-GB" sz="2400" dirty="0"/>
              <a:t>Discussions of vocational pedagogy</a:t>
            </a:r>
          </a:p>
        </p:txBody>
      </p:sp>
      <p:sp>
        <p:nvSpPr>
          <p:cNvPr id="8" name="TextBox 7"/>
          <p:cNvSpPr txBox="1"/>
          <p:nvPr/>
        </p:nvSpPr>
        <p:spPr>
          <a:xfrm>
            <a:off x="6331886" y="5102681"/>
            <a:ext cx="2664296" cy="707886"/>
          </a:xfrm>
          <a:prstGeom prst="rect">
            <a:avLst/>
          </a:prstGeom>
          <a:noFill/>
        </p:spPr>
        <p:txBody>
          <a:bodyPr wrap="square" rtlCol="0">
            <a:spAutoFit/>
          </a:bodyPr>
          <a:lstStyle/>
          <a:p>
            <a:r>
              <a:rPr lang="en-GB" sz="2000" dirty="0"/>
              <a:t>Lucas, Spencer and Claxton, 2012</a:t>
            </a:r>
          </a:p>
        </p:txBody>
      </p:sp>
      <p:sp>
        <p:nvSpPr>
          <p:cNvPr id="9" name="TextBox 8"/>
          <p:cNvSpPr txBox="1"/>
          <p:nvPr/>
        </p:nvSpPr>
        <p:spPr>
          <a:xfrm>
            <a:off x="251520" y="908720"/>
            <a:ext cx="4752529" cy="830997"/>
          </a:xfrm>
          <a:prstGeom prst="rect">
            <a:avLst/>
          </a:prstGeom>
          <a:noFill/>
        </p:spPr>
        <p:txBody>
          <a:bodyPr wrap="square" rtlCol="0">
            <a:spAutoFit/>
          </a:bodyPr>
          <a:lstStyle/>
          <a:p>
            <a:r>
              <a:rPr lang="en-GB" sz="2400" dirty="0"/>
              <a:t>Commission on Adult Vocational Teaching and Learning , CAVTL 2013</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4581128"/>
            <a:ext cx="1809750" cy="1352550"/>
          </a:xfrm>
          <a:prstGeom prst="rect">
            <a:avLst/>
          </a:prstGeom>
        </p:spPr>
      </p:pic>
      <p:sp>
        <p:nvSpPr>
          <p:cNvPr id="5" name="Rectangle 4"/>
          <p:cNvSpPr/>
          <p:nvPr/>
        </p:nvSpPr>
        <p:spPr>
          <a:xfrm>
            <a:off x="395536" y="2214191"/>
            <a:ext cx="2088232" cy="1938992"/>
          </a:xfrm>
          <a:prstGeom prst="rect">
            <a:avLst/>
          </a:prstGeom>
        </p:spPr>
        <p:txBody>
          <a:bodyPr wrap="square">
            <a:spAutoFit/>
          </a:bodyPr>
          <a:lstStyle/>
          <a:p>
            <a:r>
              <a:rPr lang="en-GB" sz="2000" dirty="0"/>
              <a:t>Methodological approach</a:t>
            </a:r>
          </a:p>
          <a:p>
            <a:endParaRPr lang="en-GB" sz="2000" dirty="0"/>
          </a:p>
          <a:p>
            <a:r>
              <a:rPr lang="en-GB" sz="2000" dirty="0"/>
              <a:t>The specific connections made to theory </a:t>
            </a:r>
          </a:p>
        </p:txBody>
      </p:sp>
    </p:spTree>
    <p:extLst>
      <p:ext uri="{BB962C8B-B14F-4D97-AF65-F5344CB8AC3E}">
        <p14:creationId xmlns:p14="http://schemas.microsoft.com/office/powerpoint/2010/main" val="9439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1000"/>
                                        <p:tgtEl>
                                          <p:spTgt spid="4101"/>
                                        </p:tgtEl>
                                      </p:cBhvr>
                                    </p:animEffect>
                                    <p:anim calcmode="lin" valueType="num">
                                      <p:cBhvr>
                                        <p:cTn id="19" dur="1000" fill="hold"/>
                                        <p:tgtEl>
                                          <p:spTgt spid="4101"/>
                                        </p:tgtEl>
                                        <p:attrNameLst>
                                          <p:attrName>ppt_x</p:attrName>
                                        </p:attrNameLst>
                                      </p:cBhvr>
                                      <p:tavLst>
                                        <p:tav tm="0">
                                          <p:val>
                                            <p:strVal val="#ppt_x"/>
                                          </p:val>
                                        </p:tav>
                                        <p:tav tm="100000">
                                          <p:val>
                                            <p:strVal val="#ppt_x"/>
                                          </p:val>
                                        </p:tav>
                                      </p:tavLst>
                                    </p:anim>
                                    <p:anim calcmode="lin" valueType="num">
                                      <p:cBhvr>
                                        <p:cTn id="2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CAVTL</a:t>
            </a:r>
          </a:p>
        </p:txBody>
      </p:sp>
      <p:sp>
        <p:nvSpPr>
          <p:cNvPr id="3" name="Content Placeholder 2"/>
          <p:cNvSpPr>
            <a:spLocks noGrp="1"/>
          </p:cNvSpPr>
          <p:nvPr>
            <p:ph idx="1"/>
          </p:nvPr>
        </p:nvSpPr>
        <p:spPr/>
        <p:txBody>
          <a:bodyPr>
            <a:normAutofit lnSpcReduction="10000"/>
          </a:bodyPr>
          <a:lstStyle/>
          <a:p>
            <a:pPr marL="0" indent="0">
              <a:buNone/>
            </a:pPr>
            <a:r>
              <a:rPr lang="en-GB" dirty="0"/>
              <a:t>Rejects </a:t>
            </a:r>
          </a:p>
          <a:p>
            <a:pPr marL="0" indent="0">
              <a:buNone/>
            </a:pPr>
            <a:r>
              <a:rPr lang="en-GB" dirty="0"/>
              <a:t>‘learning by doing’, ‘hands on learning’ and ‘practical learning’ to describe both VET and vocational pedagogy:</a:t>
            </a:r>
          </a:p>
          <a:p>
            <a:pPr marL="0" indent="0">
              <a:buNone/>
            </a:pPr>
            <a:r>
              <a:rPr lang="en-GB" dirty="0"/>
              <a:t>“ [this] perpetuates the unhelpful dualism of mind as separate from body and suggest that vocational learning needn’t bother itself with the acquisition of underpinning knowledge.” </a:t>
            </a:r>
          </a:p>
          <a:p>
            <a:pPr marL="0" indent="0">
              <a:buNone/>
            </a:pPr>
            <a:r>
              <a:rPr lang="en-GB" dirty="0"/>
              <a:t>CAVTL (2013: 34)</a:t>
            </a:r>
          </a:p>
          <a:p>
            <a:pPr marL="0" indent="0">
              <a:buNone/>
            </a:pPr>
            <a:endParaRPr lang="en-GB" dirty="0"/>
          </a:p>
        </p:txBody>
      </p:sp>
    </p:spTree>
    <p:extLst>
      <p:ext uri="{BB962C8B-B14F-4D97-AF65-F5344CB8AC3E}">
        <p14:creationId xmlns:p14="http://schemas.microsoft.com/office/powerpoint/2010/main" val="18423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CAVTL</a:t>
            </a:r>
            <a:br>
              <a:rPr lang="en-GB" dirty="0"/>
            </a:br>
            <a:br>
              <a:rPr lang="en-GB" dirty="0"/>
            </a:br>
            <a:endParaRPr lang="en-GB"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pPr marL="0" indent="0">
              <a:buNone/>
            </a:pPr>
            <a:r>
              <a:rPr lang="en-GB" dirty="0"/>
              <a:t>“The best vocational teaching and learning </a:t>
            </a:r>
            <a:r>
              <a:rPr lang="en-GB" b="1" dirty="0"/>
              <a:t>combines</a:t>
            </a:r>
            <a:r>
              <a:rPr lang="en-GB" dirty="0"/>
              <a:t> theoretical knowledge from the underpinning disciplines (for example, maths, psychology, human sciences, economics) with the occupational knowledge of practice (for example, how to cut hair, build circuit boards, administer medicines)…. Both types of knowledge are highly dynamic.”</a:t>
            </a:r>
          </a:p>
          <a:p>
            <a:pPr>
              <a:buFontTx/>
              <a:buChar char="-"/>
            </a:pPr>
            <a:r>
              <a:rPr lang="en-GB" dirty="0"/>
              <a:t>Vocational pedagogy = the outcome of a process of </a:t>
            </a:r>
            <a:r>
              <a:rPr lang="en-GB" dirty="0" err="1"/>
              <a:t>recontextualisation</a:t>
            </a:r>
            <a:r>
              <a:rPr lang="en-GB" dirty="0"/>
              <a:t>.</a:t>
            </a:r>
          </a:p>
          <a:p>
            <a:pPr>
              <a:buFontTx/>
              <a:buChar char="-"/>
            </a:pPr>
            <a:r>
              <a:rPr lang="en-GB" dirty="0"/>
              <a:t>Barnett (2006) Young (2008) Guile (2010)</a:t>
            </a:r>
          </a:p>
        </p:txBody>
      </p:sp>
    </p:spTree>
    <p:extLst>
      <p:ext uri="{BB962C8B-B14F-4D97-AF65-F5344CB8AC3E}">
        <p14:creationId xmlns:p14="http://schemas.microsoft.com/office/powerpoint/2010/main" val="19372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4956</TotalTime>
  <Words>1352</Words>
  <Application>Microsoft Office PowerPoint</Application>
  <PresentationFormat>On-screen Show (4:3)</PresentationFormat>
  <Paragraphs>158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 Vocational Pedagogy in HE  Learning lessons from FE vocational teachers? </vt:lpstr>
      <vt:lpstr>Overview</vt:lpstr>
      <vt:lpstr>Challenge for vocational HE</vt:lpstr>
      <vt:lpstr>Demands on HE Engineering </vt:lpstr>
      <vt:lpstr>Engineering Education Responses</vt:lpstr>
      <vt:lpstr>Changes…</vt:lpstr>
      <vt:lpstr>PowerPoint Presentation</vt:lpstr>
      <vt:lpstr>CAVTL</vt:lpstr>
      <vt:lpstr> CAVTL  </vt:lpstr>
      <vt:lpstr>PowerPoint Presentation</vt:lpstr>
      <vt:lpstr>The Research</vt:lpstr>
      <vt:lpstr>Teachers’ knowledge of and relationship with vocational contexts</vt:lpstr>
      <vt:lpstr> Importance of context </vt:lpstr>
      <vt:lpstr>PowerPoint Presentation</vt:lpstr>
      <vt:lpstr>Vocational Pedagogy  Learning lessons from FE</vt:lpstr>
      <vt:lpstr>References</vt:lpstr>
    </vt:vector>
  </TitlesOfParts>
  <Company>Institute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Lahiff</dc:creator>
  <cp:lastModifiedBy>Hugh Joslin</cp:lastModifiedBy>
  <cp:revision>1153</cp:revision>
  <cp:lastPrinted>2016-05-13T08:27:49Z</cp:lastPrinted>
  <dcterms:created xsi:type="dcterms:W3CDTF">2011-02-17T16:15:11Z</dcterms:created>
  <dcterms:modified xsi:type="dcterms:W3CDTF">2016-06-01T10:23:25Z</dcterms:modified>
</cp:coreProperties>
</file>